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1" r:id="rId1"/>
  </p:sldMasterIdLst>
  <p:notesMasterIdLst>
    <p:notesMasterId r:id="rId128"/>
  </p:notesMasterIdLst>
  <p:sldIdLst>
    <p:sldId id="256" r:id="rId2"/>
    <p:sldId id="257" r:id="rId3"/>
    <p:sldId id="424" r:id="rId4"/>
    <p:sldId id="261" r:id="rId5"/>
    <p:sldId id="377" r:id="rId6"/>
    <p:sldId id="258" r:id="rId7"/>
    <p:sldId id="378" r:id="rId8"/>
    <p:sldId id="344" r:id="rId9"/>
    <p:sldId id="380" r:id="rId10"/>
    <p:sldId id="379" r:id="rId11"/>
    <p:sldId id="381" r:id="rId12"/>
    <p:sldId id="382" r:id="rId13"/>
    <p:sldId id="458" r:id="rId14"/>
    <p:sldId id="459" r:id="rId15"/>
    <p:sldId id="460" r:id="rId16"/>
    <p:sldId id="426" r:id="rId17"/>
    <p:sldId id="427" r:id="rId18"/>
    <p:sldId id="432" r:id="rId19"/>
    <p:sldId id="433" r:id="rId20"/>
    <p:sldId id="434" r:id="rId21"/>
    <p:sldId id="435" r:id="rId22"/>
    <p:sldId id="436" r:id="rId23"/>
    <p:sldId id="437" r:id="rId24"/>
    <p:sldId id="438" r:id="rId25"/>
    <p:sldId id="439" r:id="rId26"/>
    <p:sldId id="440" r:id="rId27"/>
    <p:sldId id="441" r:id="rId28"/>
    <p:sldId id="442" r:id="rId29"/>
    <p:sldId id="443" r:id="rId30"/>
    <p:sldId id="445" r:id="rId31"/>
    <p:sldId id="446" r:id="rId32"/>
    <p:sldId id="447" r:id="rId33"/>
    <p:sldId id="448" r:id="rId34"/>
    <p:sldId id="449" r:id="rId35"/>
    <p:sldId id="450" r:id="rId36"/>
    <p:sldId id="451" r:id="rId37"/>
    <p:sldId id="452" r:id="rId38"/>
    <p:sldId id="453" r:id="rId39"/>
    <p:sldId id="454" r:id="rId40"/>
    <p:sldId id="461" r:id="rId41"/>
    <p:sldId id="455" r:id="rId42"/>
    <p:sldId id="456" r:id="rId43"/>
    <p:sldId id="259" r:id="rId44"/>
    <p:sldId id="262" r:id="rId45"/>
    <p:sldId id="473" r:id="rId46"/>
    <p:sldId id="476" r:id="rId47"/>
    <p:sldId id="474" r:id="rId48"/>
    <p:sldId id="471" r:id="rId49"/>
    <p:sldId id="472" r:id="rId50"/>
    <p:sldId id="477" r:id="rId51"/>
    <p:sldId id="263" r:id="rId52"/>
    <p:sldId id="264" r:id="rId53"/>
    <p:sldId id="265" r:id="rId54"/>
    <p:sldId id="266" r:id="rId55"/>
    <p:sldId id="267" r:id="rId56"/>
    <p:sldId id="268" r:id="rId57"/>
    <p:sldId id="269" r:id="rId58"/>
    <p:sldId id="270" r:id="rId59"/>
    <p:sldId id="271" r:id="rId60"/>
    <p:sldId id="272" r:id="rId61"/>
    <p:sldId id="273" r:id="rId62"/>
    <p:sldId id="274" r:id="rId63"/>
    <p:sldId id="275" r:id="rId64"/>
    <p:sldId id="276" r:id="rId65"/>
    <p:sldId id="277" r:id="rId66"/>
    <p:sldId id="278" r:id="rId67"/>
    <p:sldId id="279" r:id="rId68"/>
    <p:sldId id="280" r:id="rId69"/>
    <p:sldId id="281" r:id="rId70"/>
    <p:sldId id="282" r:id="rId71"/>
    <p:sldId id="283" r:id="rId72"/>
    <p:sldId id="285" r:id="rId73"/>
    <p:sldId id="286" r:id="rId74"/>
    <p:sldId id="287" r:id="rId75"/>
    <p:sldId id="288" r:id="rId76"/>
    <p:sldId id="284" r:id="rId77"/>
    <p:sldId id="289" r:id="rId78"/>
    <p:sldId id="290" r:id="rId79"/>
    <p:sldId id="291" r:id="rId80"/>
    <p:sldId id="292" r:id="rId81"/>
    <p:sldId id="293" r:id="rId82"/>
    <p:sldId id="296" r:id="rId83"/>
    <p:sldId id="297" r:id="rId84"/>
    <p:sldId id="298" r:id="rId85"/>
    <p:sldId id="299" r:id="rId86"/>
    <p:sldId id="300" r:id="rId87"/>
    <p:sldId id="301" r:id="rId88"/>
    <p:sldId id="302" r:id="rId89"/>
    <p:sldId id="304" r:id="rId90"/>
    <p:sldId id="305" r:id="rId91"/>
    <p:sldId id="306" r:id="rId92"/>
    <p:sldId id="307" r:id="rId93"/>
    <p:sldId id="308" r:id="rId94"/>
    <p:sldId id="309" r:id="rId95"/>
    <p:sldId id="310" r:id="rId96"/>
    <p:sldId id="311" r:id="rId97"/>
    <p:sldId id="312" r:id="rId98"/>
    <p:sldId id="313" r:id="rId99"/>
    <p:sldId id="314" r:id="rId100"/>
    <p:sldId id="315" r:id="rId101"/>
    <p:sldId id="316" r:id="rId102"/>
    <p:sldId id="317" r:id="rId103"/>
    <p:sldId id="318" r:id="rId104"/>
    <p:sldId id="319" r:id="rId105"/>
    <p:sldId id="321" r:id="rId106"/>
    <p:sldId id="320" r:id="rId107"/>
    <p:sldId id="322" r:id="rId108"/>
    <p:sldId id="323" r:id="rId109"/>
    <p:sldId id="324" r:id="rId110"/>
    <p:sldId id="325" r:id="rId111"/>
    <p:sldId id="326" r:id="rId112"/>
    <p:sldId id="327" r:id="rId113"/>
    <p:sldId id="329" r:id="rId114"/>
    <p:sldId id="330" r:id="rId115"/>
    <p:sldId id="331" r:id="rId116"/>
    <p:sldId id="332" r:id="rId117"/>
    <p:sldId id="333" r:id="rId118"/>
    <p:sldId id="462" r:id="rId119"/>
    <p:sldId id="463" r:id="rId120"/>
    <p:sldId id="464" r:id="rId121"/>
    <p:sldId id="465" r:id="rId122"/>
    <p:sldId id="466" r:id="rId123"/>
    <p:sldId id="467" r:id="rId124"/>
    <p:sldId id="468" r:id="rId125"/>
    <p:sldId id="469" r:id="rId126"/>
    <p:sldId id="470" r:id="rId12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3300"/>
    <a:srgbClr val="0080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78510" autoAdjust="0"/>
  </p:normalViewPr>
  <p:slideViewPr>
    <p:cSldViewPr snapToGrid="0">
      <p:cViewPr varScale="1">
        <p:scale>
          <a:sx n="95" d="100"/>
          <a:sy n="95" d="100"/>
        </p:scale>
        <p:origin x="396"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 Id="rId4" Type="http://schemas.openxmlformats.org/officeDocument/2006/relationships/image" Target="../media/image5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6EA82A2-1330-4A7B-AD3D-3F0261254744}" type="datetimeFigureOut">
              <a:rPr lang="en-US" smtClean="0"/>
              <a:t>9/16/2016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FF61FB42-120F-4A8E-8E7D-0916AF545197}" type="slidenum">
              <a:rPr lang="en-US" smtClean="0"/>
              <a:t>‹#›</a:t>
            </a:fld>
            <a:endParaRPr lang="en-US"/>
          </a:p>
        </p:txBody>
      </p:sp>
    </p:spTree>
    <p:extLst>
      <p:ext uri="{BB962C8B-B14F-4D97-AF65-F5344CB8AC3E}">
        <p14:creationId xmlns:p14="http://schemas.microsoft.com/office/powerpoint/2010/main" val="4179068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1</a:t>
            </a:fld>
            <a:endParaRPr lang="en-US"/>
          </a:p>
        </p:txBody>
      </p:sp>
    </p:spTree>
    <p:extLst>
      <p:ext uri="{BB962C8B-B14F-4D97-AF65-F5344CB8AC3E}">
        <p14:creationId xmlns:p14="http://schemas.microsoft.com/office/powerpoint/2010/main" val="260357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p:txBody>
          <a:bodyPr/>
          <a:lstStyle>
            <a:lvl1pPr eaLnBrk="0" hangingPunct="0">
              <a:defRPr>
                <a:solidFill>
                  <a:schemeClr val="tx1"/>
                </a:solidFill>
                <a:latin typeface="Arial" charset="0"/>
              </a:defRPr>
            </a:lvl1pPr>
            <a:lvl2pPr marL="756942" indent="-291131" eaLnBrk="0" hangingPunct="0">
              <a:defRPr>
                <a:solidFill>
                  <a:schemeClr val="tx1"/>
                </a:solidFill>
                <a:latin typeface="Arial" charset="0"/>
              </a:defRPr>
            </a:lvl2pPr>
            <a:lvl3pPr marL="1164526" indent="-232905" eaLnBrk="0" hangingPunct="0">
              <a:defRPr>
                <a:solidFill>
                  <a:schemeClr val="tx1"/>
                </a:solidFill>
                <a:latin typeface="Arial" charset="0"/>
              </a:defRPr>
            </a:lvl3pPr>
            <a:lvl4pPr marL="1630336" indent="-232905" eaLnBrk="0" hangingPunct="0">
              <a:defRPr>
                <a:solidFill>
                  <a:schemeClr val="tx1"/>
                </a:solidFill>
                <a:latin typeface="Arial" charset="0"/>
              </a:defRPr>
            </a:lvl4pPr>
            <a:lvl5pPr marL="2096147" indent="-232905" eaLnBrk="0" hangingPunct="0">
              <a:defRPr>
                <a:solidFill>
                  <a:schemeClr val="tx1"/>
                </a:solidFill>
                <a:latin typeface="Arial" charset="0"/>
              </a:defRPr>
            </a:lvl5pPr>
            <a:lvl6pPr marL="2561957" indent="-232905" eaLnBrk="0" fontAlgn="base" hangingPunct="0">
              <a:spcBef>
                <a:spcPct val="0"/>
              </a:spcBef>
              <a:spcAft>
                <a:spcPct val="0"/>
              </a:spcAft>
              <a:defRPr>
                <a:solidFill>
                  <a:schemeClr val="tx1"/>
                </a:solidFill>
                <a:latin typeface="Arial" charset="0"/>
              </a:defRPr>
            </a:lvl6pPr>
            <a:lvl7pPr marL="3027767" indent="-232905" eaLnBrk="0" fontAlgn="base" hangingPunct="0">
              <a:spcBef>
                <a:spcPct val="0"/>
              </a:spcBef>
              <a:spcAft>
                <a:spcPct val="0"/>
              </a:spcAft>
              <a:defRPr>
                <a:solidFill>
                  <a:schemeClr val="tx1"/>
                </a:solidFill>
                <a:latin typeface="Arial" charset="0"/>
              </a:defRPr>
            </a:lvl7pPr>
            <a:lvl8pPr marL="3493578" indent="-232905" eaLnBrk="0" fontAlgn="base" hangingPunct="0">
              <a:spcBef>
                <a:spcPct val="0"/>
              </a:spcBef>
              <a:spcAft>
                <a:spcPct val="0"/>
              </a:spcAft>
              <a:defRPr>
                <a:solidFill>
                  <a:schemeClr val="tx1"/>
                </a:solidFill>
                <a:latin typeface="Arial" charset="0"/>
              </a:defRPr>
            </a:lvl8pPr>
            <a:lvl9pPr marL="3959388" indent="-232905" eaLnBrk="0" fontAlgn="base" hangingPunct="0">
              <a:spcBef>
                <a:spcPct val="0"/>
              </a:spcBef>
              <a:spcAft>
                <a:spcPct val="0"/>
              </a:spcAft>
              <a:defRPr>
                <a:solidFill>
                  <a:schemeClr val="tx1"/>
                </a:solidFill>
                <a:latin typeface="Arial" charset="0"/>
              </a:defRPr>
            </a:lvl9pPr>
          </a:lstStyle>
          <a:p>
            <a:pPr eaLnBrk="1" hangingPunct="1">
              <a:defRPr/>
            </a:pPr>
            <a:fld id="{1B75841E-8F42-4D5E-A86C-72D814DFD788}" type="slidenum">
              <a:rPr lang="en-US" smtClean="0"/>
              <a:pPr eaLnBrk="1" hangingPunct="1">
                <a:defRPr/>
              </a:pPr>
              <a:t>25</a:t>
            </a:fld>
            <a:endParaRPr lang="en-US" smtClean="0"/>
          </a:p>
        </p:txBody>
      </p:sp>
      <p:sp>
        <p:nvSpPr>
          <p:cNvPr id="50179" name="Rectangle 2"/>
          <p:cNvSpPr>
            <a:spLocks noGrp="1" noRot="1" noChangeAspect="1" noChangeArrowheads="1" noTextEdit="1"/>
          </p:cNvSpPr>
          <p:nvPr>
            <p:ph type="sldImg"/>
          </p:nvPr>
        </p:nvSpPr>
        <p:spPr>
          <a:xfrm>
            <a:off x="717550" y="1162050"/>
            <a:ext cx="5575300" cy="3136900"/>
          </a:xfrm>
          <a:ln/>
        </p:spPr>
      </p:sp>
      <p:sp>
        <p:nvSpPr>
          <p:cNvPr id="5018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784046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p:txBody>
          <a:bodyPr/>
          <a:lstStyle>
            <a:lvl1pPr eaLnBrk="0" hangingPunct="0">
              <a:defRPr>
                <a:solidFill>
                  <a:schemeClr val="tx1"/>
                </a:solidFill>
                <a:latin typeface="Arial" charset="0"/>
              </a:defRPr>
            </a:lvl1pPr>
            <a:lvl2pPr marL="756942" indent="-291131" eaLnBrk="0" hangingPunct="0">
              <a:defRPr>
                <a:solidFill>
                  <a:schemeClr val="tx1"/>
                </a:solidFill>
                <a:latin typeface="Arial" charset="0"/>
              </a:defRPr>
            </a:lvl2pPr>
            <a:lvl3pPr marL="1164526" indent="-232905" eaLnBrk="0" hangingPunct="0">
              <a:defRPr>
                <a:solidFill>
                  <a:schemeClr val="tx1"/>
                </a:solidFill>
                <a:latin typeface="Arial" charset="0"/>
              </a:defRPr>
            </a:lvl3pPr>
            <a:lvl4pPr marL="1630336" indent="-232905" eaLnBrk="0" hangingPunct="0">
              <a:defRPr>
                <a:solidFill>
                  <a:schemeClr val="tx1"/>
                </a:solidFill>
                <a:latin typeface="Arial" charset="0"/>
              </a:defRPr>
            </a:lvl4pPr>
            <a:lvl5pPr marL="2096147" indent="-232905" eaLnBrk="0" hangingPunct="0">
              <a:defRPr>
                <a:solidFill>
                  <a:schemeClr val="tx1"/>
                </a:solidFill>
                <a:latin typeface="Arial" charset="0"/>
              </a:defRPr>
            </a:lvl5pPr>
            <a:lvl6pPr marL="2561957" indent="-232905" eaLnBrk="0" fontAlgn="base" hangingPunct="0">
              <a:spcBef>
                <a:spcPct val="0"/>
              </a:spcBef>
              <a:spcAft>
                <a:spcPct val="0"/>
              </a:spcAft>
              <a:defRPr>
                <a:solidFill>
                  <a:schemeClr val="tx1"/>
                </a:solidFill>
                <a:latin typeface="Arial" charset="0"/>
              </a:defRPr>
            </a:lvl6pPr>
            <a:lvl7pPr marL="3027767" indent="-232905" eaLnBrk="0" fontAlgn="base" hangingPunct="0">
              <a:spcBef>
                <a:spcPct val="0"/>
              </a:spcBef>
              <a:spcAft>
                <a:spcPct val="0"/>
              </a:spcAft>
              <a:defRPr>
                <a:solidFill>
                  <a:schemeClr val="tx1"/>
                </a:solidFill>
                <a:latin typeface="Arial" charset="0"/>
              </a:defRPr>
            </a:lvl7pPr>
            <a:lvl8pPr marL="3493578" indent="-232905" eaLnBrk="0" fontAlgn="base" hangingPunct="0">
              <a:spcBef>
                <a:spcPct val="0"/>
              </a:spcBef>
              <a:spcAft>
                <a:spcPct val="0"/>
              </a:spcAft>
              <a:defRPr>
                <a:solidFill>
                  <a:schemeClr val="tx1"/>
                </a:solidFill>
                <a:latin typeface="Arial" charset="0"/>
              </a:defRPr>
            </a:lvl8pPr>
            <a:lvl9pPr marL="3959388" indent="-232905" eaLnBrk="0" fontAlgn="base" hangingPunct="0">
              <a:spcBef>
                <a:spcPct val="0"/>
              </a:spcBef>
              <a:spcAft>
                <a:spcPct val="0"/>
              </a:spcAft>
              <a:defRPr>
                <a:solidFill>
                  <a:schemeClr val="tx1"/>
                </a:solidFill>
                <a:latin typeface="Arial" charset="0"/>
              </a:defRPr>
            </a:lvl9pPr>
          </a:lstStyle>
          <a:p>
            <a:pPr eaLnBrk="1" hangingPunct="1">
              <a:defRPr/>
            </a:pPr>
            <a:fld id="{9C69FD41-2E5C-4C5E-AA02-42D821857498}" type="slidenum">
              <a:rPr lang="en-US" smtClean="0"/>
              <a:pPr eaLnBrk="1" hangingPunct="1">
                <a:defRPr/>
              </a:pPr>
              <a:t>26</a:t>
            </a:fld>
            <a:endParaRPr lang="en-US" smtClean="0"/>
          </a:p>
        </p:txBody>
      </p:sp>
      <p:sp>
        <p:nvSpPr>
          <p:cNvPr id="51203" name="Rectangle 2"/>
          <p:cNvSpPr>
            <a:spLocks noGrp="1" noRot="1" noChangeAspect="1" noChangeArrowheads="1" noTextEdit="1"/>
          </p:cNvSpPr>
          <p:nvPr>
            <p:ph type="sldImg"/>
          </p:nvPr>
        </p:nvSpPr>
        <p:spPr>
          <a:xfrm>
            <a:off x="717550" y="1162050"/>
            <a:ext cx="5575300" cy="3136900"/>
          </a:xfrm>
          <a:ln/>
        </p:spPr>
      </p:sp>
      <p:sp>
        <p:nvSpPr>
          <p:cNvPr id="5120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720891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p:txBody>
          <a:bodyPr/>
          <a:lstStyle>
            <a:lvl1pPr eaLnBrk="0" hangingPunct="0">
              <a:defRPr>
                <a:solidFill>
                  <a:schemeClr val="tx1"/>
                </a:solidFill>
                <a:latin typeface="Arial" charset="0"/>
              </a:defRPr>
            </a:lvl1pPr>
            <a:lvl2pPr marL="756942" indent="-291131" eaLnBrk="0" hangingPunct="0">
              <a:defRPr>
                <a:solidFill>
                  <a:schemeClr val="tx1"/>
                </a:solidFill>
                <a:latin typeface="Arial" charset="0"/>
              </a:defRPr>
            </a:lvl2pPr>
            <a:lvl3pPr marL="1164526" indent="-232905" eaLnBrk="0" hangingPunct="0">
              <a:defRPr>
                <a:solidFill>
                  <a:schemeClr val="tx1"/>
                </a:solidFill>
                <a:latin typeface="Arial" charset="0"/>
              </a:defRPr>
            </a:lvl3pPr>
            <a:lvl4pPr marL="1630336" indent="-232905" eaLnBrk="0" hangingPunct="0">
              <a:defRPr>
                <a:solidFill>
                  <a:schemeClr val="tx1"/>
                </a:solidFill>
                <a:latin typeface="Arial" charset="0"/>
              </a:defRPr>
            </a:lvl4pPr>
            <a:lvl5pPr marL="2096147" indent="-232905" eaLnBrk="0" hangingPunct="0">
              <a:defRPr>
                <a:solidFill>
                  <a:schemeClr val="tx1"/>
                </a:solidFill>
                <a:latin typeface="Arial" charset="0"/>
              </a:defRPr>
            </a:lvl5pPr>
            <a:lvl6pPr marL="2561957" indent="-232905" eaLnBrk="0" fontAlgn="base" hangingPunct="0">
              <a:spcBef>
                <a:spcPct val="0"/>
              </a:spcBef>
              <a:spcAft>
                <a:spcPct val="0"/>
              </a:spcAft>
              <a:defRPr>
                <a:solidFill>
                  <a:schemeClr val="tx1"/>
                </a:solidFill>
                <a:latin typeface="Arial" charset="0"/>
              </a:defRPr>
            </a:lvl6pPr>
            <a:lvl7pPr marL="3027767" indent="-232905" eaLnBrk="0" fontAlgn="base" hangingPunct="0">
              <a:spcBef>
                <a:spcPct val="0"/>
              </a:spcBef>
              <a:spcAft>
                <a:spcPct val="0"/>
              </a:spcAft>
              <a:defRPr>
                <a:solidFill>
                  <a:schemeClr val="tx1"/>
                </a:solidFill>
                <a:latin typeface="Arial" charset="0"/>
              </a:defRPr>
            </a:lvl7pPr>
            <a:lvl8pPr marL="3493578" indent="-232905" eaLnBrk="0" fontAlgn="base" hangingPunct="0">
              <a:spcBef>
                <a:spcPct val="0"/>
              </a:spcBef>
              <a:spcAft>
                <a:spcPct val="0"/>
              </a:spcAft>
              <a:defRPr>
                <a:solidFill>
                  <a:schemeClr val="tx1"/>
                </a:solidFill>
                <a:latin typeface="Arial" charset="0"/>
              </a:defRPr>
            </a:lvl8pPr>
            <a:lvl9pPr marL="3959388" indent="-232905" eaLnBrk="0" fontAlgn="base" hangingPunct="0">
              <a:spcBef>
                <a:spcPct val="0"/>
              </a:spcBef>
              <a:spcAft>
                <a:spcPct val="0"/>
              </a:spcAft>
              <a:defRPr>
                <a:solidFill>
                  <a:schemeClr val="tx1"/>
                </a:solidFill>
                <a:latin typeface="Arial" charset="0"/>
              </a:defRPr>
            </a:lvl9pPr>
          </a:lstStyle>
          <a:p>
            <a:pPr eaLnBrk="1" hangingPunct="1">
              <a:defRPr/>
            </a:pPr>
            <a:fld id="{C526CC71-8FED-486A-9EB9-56A8738912BB}" type="slidenum">
              <a:rPr lang="en-US" smtClean="0"/>
              <a:pPr eaLnBrk="1" hangingPunct="1">
                <a:defRPr/>
              </a:pPr>
              <a:t>27</a:t>
            </a:fld>
            <a:endParaRPr lang="en-US" smtClean="0"/>
          </a:p>
        </p:txBody>
      </p:sp>
      <p:sp>
        <p:nvSpPr>
          <p:cNvPr id="52227" name="Rectangle 2"/>
          <p:cNvSpPr>
            <a:spLocks noGrp="1" noRot="1" noChangeAspect="1" noChangeArrowheads="1" noTextEdit="1"/>
          </p:cNvSpPr>
          <p:nvPr>
            <p:ph type="sldImg"/>
          </p:nvPr>
        </p:nvSpPr>
        <p:spPr>
          <a:xfrm>
            <a:off x="717550" y="1162050"/>
            <a:ext cx="5575300" cy="3136900"/>
          </a:xfrm>
          <a:ln/>
        </p:spPr>
      </p:sp>
      <p:sp>
        <p:nvSpPr>
          <p:cNvPr id="5222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656536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p:txBody>
          <a:bodyPr/>
          <a:lstStyle>
            <a:lvl1pPr eaLnBrk="0" hangingPunct="0">
              <a:defRPr>
                <a:solidFill>
                  <a:schemeClr val="tx1"/>
                </a:solidFill>
                <a:latin typeface="Arial" charset="0"/>
              </a:defRPr>
            </a:lvl1pPr>
            <a:lvl2pPr marL="756942" indent="-291131" eaLnBrk="0" hangingPunct="0">
              <a:defRPr>
                <a:solidFill>
                  <a:schemeClr val="tx1"/>
                </a:solidFill>
                <a:latin typeface="Arial" charset="0"/>
              </a:defRPr>
            </a:lvl2pPr>
            <a:lvl3pPr marL="1164526" indent="-232905" eaLnBrk="0" hangingPunct="0">
              <a:defRPr>
                <a:solidFill>
                  <a:schemeClr val="tx1"/>
                </a:solidFill>
                <a:latin typeface="Arial" charset="0"/>
              </a:defRPr>
            </a:lvl3pPr>
            <a:lvl4pPr marL="1630336" indent="-232905" eaLnBrk="0" hangingPunct="0">
              <a:defRPr>
                <a:solidFill>
                  <a:schemeClr val="tx1"/>
                </a:solidFill>
                <a:latin typeface="Arial" charset="0"/>
              </a:defRPr>
            </a:lvl4pPr>
            <a:lvl5pPr marL="2096147" indent="-232905" eaLnBrk="0" hangingPunct="0">
              <a:defRPr>
                <a:solidFill>
                  <a:schemeClr val="tx1"/>
                </a:solidFill>
                <a:latin typeface="Arial" charset="0"/>
              </a:defRPr>
            </a:lvl5pPr>
            <a:lvl6pPr marL="2561957" indent="-232905" eaLnBrk="0" fontAlgn="base" hangingPunct="0">
              <a:spcBef>
                <a:spcPct val="0"/>
              </a:spcBef>
              <a:spcAft>
                <a:spcPct val="0"/>
              </a:spcAft>
              <a:defRPr>
                <a:solidFill>
                  <a:schemeClr val="tx1"/>
                </a:solidFill>
                <a:latin typeface="Arial" charset="0"/>
              </a:defRPr>
            </a:lvl6pPr>
            <a:lvl7pPr marL="3027767" indent="-232905" eaLnBrk="0" fontAlgn="base" hangingPunct="0">
              <a:spcBef>
                <a:spcPct val="0"/>
              </a:spcBef>
              <a:spcAft>
                <a:spcPct val="0"/>
              </a:spcAft>
              <a:defRPr>
                <a:solidFill>
                  <a:schemeClr val="tx1"/>
                </a:solidFill>
                <a:latin typeface="Arial" charset="0"/>
              </a:defRPr>
            </a:lvl7pPr>
            <a:lvl8pPr marL="3493578" indent="-232905" eaLnBrk="0" fontAlgn="base" hangingPunct="0">
              <a:spcBef>
                <a:spcPct val="0"/>
              </a:spcBef>
              <a:spcAft>
                <a:spcPct val="0"/>
              </a:spcAft>
              <a:defRPr>
                <a:solidFill>
                  <a:schemeClr val="tx1"/>
                </a:solidFill>
                <a:latin typeface="Arial" charset="0"/>
              </a:defRPr>
            </a:lvl8pPr>
            <a:lvl9pPr marL="3959388" indent="-232905" eaLnBrk="0" fontAlgn="base" hangingPunct="0">
              <a:spcBef>
                <a:spcPct val="0"/>
              </a:spcBef>
              <a:spcAft>
                <a:spcPct val="0"/>
              </a:spcAft>
              <a:defRPr>
                <a:solidFill>
                  <a:schemeClr val="tx1"/>
                </a:solidFill>
                <a:latin typeface="Arial" charset="0"/>
              </a:defRPr>
            </a:lvl9pPr>
          </a:lstStyle>
          <a:p>
            <a:pPr eaLnBrk="1" hangingPunct="1">
              <a:defRPr/>
            </a:pPr>
            <a:fld id="{8FF1B412-D886-4230-8D81-5664F6556509}" type="slidenum">
              <a:rPr lang="en-US" smtClean="0"/>
              <a:pPr eaLnBrk="1" hangingPunct="1">
                <a:defRPr/>
              </a:pPr>
              <a:t>28</a:t>
            </a:fld>
            <a:endParaRPr lang="en-US" smtClean="0"/>
          </a:p>
        </p:txBody>
      </p:sp>
      <p:sp>
        <p:nvSpPr>
          <p:cNvPr id="53251" name="Rectangle 2"/>
          <p:cNvSpPr>
            <a:spLocks noGrp="1" noRot="1" noChangeAspect="1" noChangeArrowheads="1" noTextEdit="1"/>
          </p:cNvSpPr>
          <p:nvPr>
            <p:ph type="sldImg"/>
          </p:nvPr>
        </p:nvSpPr>
        <p:spPr>
          <a:xfrm>
            <a:off x="717550" y="1162050"/>
            <a:ext cx="5575300" cy="3136900"/>
          </a:xfrm>
          <a:ln/>
        </p:spPr>
      </p:sp>
      <p:sp>
        <p:nvSpPr>
          <p:cNvPr id="5325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288319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Attention will be paid to understanding what negotiations are, how they are conducted in different settings (e.g. government, private sector, not for profit world), and how negotiations can be understood under the broader rubric of communications </a:t>
            </a:r>
          </a:p>
          <a:p>
            <a:endParaRPr lang="en-US" sz="1200" b="0" i="0" u="none" strike="noStrike" kern="1200" baseline="0" dirty="0" smtClean="0">
              <a:solidFill>
                <a:schemeClr val="tx1"/>
              </a:solidFill>
              <a:latin typeface="+mn-lt"/>
              <a:ea typeface="+mn-ea"/>
              <a:cs typeface="+mn-cs"/>
            </a:endParaRPr>
          </a:p>
          <a:p>
            <a:r>
              <a:rPr lang="en-US" dirty="0" smtClean="0"/>
              <a:t>The role of culture in communication will be explored, including the manner in which cultures have an impact on negotiating style and substance and the limits of culture as an explanatory variable</a:t>
            </a:r>
          </a:p>
          <a:p>
            <a:endParaRPr lang="en-US" dirty="0" smtClean="0"/>
          </a:p>
          <a:p>
            <a:r>
              <a:rPr lang="en-US" dirty="0" smtClean="0"/>
              <a:t>We will focus here on Afghanistan,</a:t>
            </a:r>
            <a:r>
              <a:rPr lang="en-US" baseline="0" dirty="0" smtClean="0"/>
              <a:t> US’s longest war to better understand the complex negotiations. The role of culture and history will be explored in trying to Afghan negotiating behavior. </a:t>
            </a:r>
            <a:r>
              <a:rPr lang="en-US" sz="1200" b="0" i="0" u="none" strike="noStrike" kern="1200" baseline="0" dirty="0" smtClean="0">
                <a:solidFill>
                  <a:schemeClr val="tx1"/>
                </a:solidFill>
                <a:latin typeface="+mn-lt"/>
                <a:ea typeface="+mn-ea"/>
                <a:cs typeface="+mn-cs"/>
              </a:rPr>
              <a:t>Ritual, tradition, perceptions of the outside world and history will be explored as key factors influencing Afghan negotiating behavior. The Afghan case will be explored in depth; other cases will be surveyed as well.</a:t>
            </a:r>
            <a:endParaRPr lang="en-US" baseline="0" dirty="0" smtClean="0"/>
          </a:p>
          <a:p>
            <a:endParaRPr lang="en-US" baseline="0" dirty="0" smtClean="0"/>
          </a:p>
          <a:p>
            <a:r>
              <a:rPr lang="en-US" baseline="0" dirty="0" smtClean="0"/>
              <a:t>Mediating cultural factors such as religion, tribe, social class, gender, conflict and history will be explored in depth, as these and other qualities are central features of negotiating behavior in the Middle East, Central Asia and Africa.</a:t>
            </a:r>
          </a:p>
          <a:p>
            <a:endParaRPr lang="en-US" baseline="0" dirty="0" smtClean="0"/>
          </a:p>
          <a:p>
            <a:r>
              <a:rPr lang="en-US" sz="1200" b="0" i="0" u="none" strike="noStrike" kern="1200" baseline="0" dirty="0" smtClean="0">
                <a:solidFill>
                  <a:schemeClr val="tx1"/>
                </a:solidFill>
                <a:latin typeface="+mn-lt"/>
                <a:ea typeface="+mn-ea"/>
                <a:cs typeface="+mn-cs"/>
              </a:rPr>
              <a:t>The United States when viewed from outside the country has distinctive cultural factors influencing the conduct of negotiations. These will be explored in depth from the perspective of non-Americans conducting negotiations with the United States. </a:t>
            </a:r>
          </a:p>
          <a:p>
            <a:endParaRPr lang="en-US" sz="1200" b="0" i="0" u="none" strike="noStrike" kern="1200" baseline="0" dirty="0" smtClean="0">
              <a:solidFill>
                <a:schemeClr val="tx1"/>
              </a:solidFill>
              <a:latin typeface="+mn-lt"/>
              <a:ea typeface="+mn-ea"/>
              <a:cs typeface="+mn-cs"/>
            </a:endParaRPr>
          </a:p>
          <a:p>
            <a:r>
              <a:rPr lang="en-US" baseline="0" dirty="0" smtClean="0"/>
              <a:t>This course will provide a methodological and practical insights into cross-cultural negotiation.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43</a:t>
            </a:fld>
            <a:endParaRPr lang="en-US"/>
          </a:p>
        </p:txBody>
      </p:sp>
    </p:spTree>
    <p:extLst>
      <p:ext uri="{BB962C8B-B14F-4D97-AF65-F5344CB8AC3E}">
        <p14:creationId xmlns:p14="http://schemas.microsoft.com/office/powerpoint/2010/main" val="4281349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ltLang="en-US" i="1" dirty="0"/>
              <a:t>Whether at a bargaining table with labor and management; a law office with plaintiffs and respondents; Camp David with international combatants; a hostage situation; or a mediation between an employee and supervisor, the definition is the same.</a:t>
            </a:r>
          </a:p>
          <a:p>
            <a:pPr defTabSz="931774">
              <a:defRPr/>
            </a:pPr>
            <a:endParaRPr lang="en-US" altLang="en-US" i="1" dirty="0"/>
          </a:p>
          <a:p>
            <a:pPr defTabSz="931774">
              <a:defRPr/>
            </a:pPr>
            <a:r>
              <a:rPr lang="en-US" altLang="en-US" i="1" dirty="0"/>
              <a:t>Give examples of why to negotiate and the cost or result of not negotiating </a:t>
            </a:r>
          </a:p>
          <a:p>
            <a:pPr defTabSz="931774">
              <a:defRPr/>
            </a:pPr>
            <a:endParaRPr lang="en-US" altLang="en-US" i="1" dirty="0"/>
          </a:p>
          <a:p>
            <a:r>
              <a:rPr lang="en-US" altLang="en-US" sz="2400" dirty="0"/>
              <a:t>A </a:t>
            </a:r>
            <a:r>
              <a:rPr lang="en-US" altLang="en-US" sz="2400" i="1" dirty="0"/>
              <a:t>strategic</a:t>
            </a:r>
            <a:r>
              <a:rPr lang="en-US" altLang="en-US" sz="2400" dirty="0"/>
              <a:t> endeavor directed toward the  specific ends of 	reaching agreements and satisfying negotiators’ needs. </a:t>
            </a:r>
            <a:r>
              <a:rPr lang="en-US" altLang="en-US" sz="2000" i="1" dirty="0"/>
              <a:t>Strategies</a:t>
            </a:r>
            <a:r>
              <a:rPr lang="en-US" altLang="en-US" sz="2000" dirty="0"/>
              <a:t> are the pre-formulated game plans, objectives, and approaches that guide negotiators in reaching their goals; </a:t>
            </a:r>
            <a:r>
              <a:rPr lang="en-US" altLang="en-US" sz="2000" i="1" dirty="0"/>
              <a:t>Tactics</a:t>
            </a:r>
            <a:r>
              <a:rPr lang="en-US" altLang="en-US" sz="2000" dirty="0"/>
              <a:t> are the specific ways bargainers implement these strategies.</a:t>
            </a:r>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44</a:t>
            </a:fld>
            <a:endParaRPr lang="en-US"/>
          </a:p>
        </p:txBody>
      </p:sp>
    </p:spTree>
    <p:extLst>
      <p:ext uri="{BB962C8B-B14F-4D97-AF65-F5344CB8AC3E}">
        <p14:creationId xmlns:p14="http://schemas.microsoft.com/office/powerpoint/2010/main" val="4282586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Intercultural interaction is hardly a new phenomenon. Indeed, for centuries, flows of people, goods, and ideas have traversed regional, national and intercontinental bounds, as communication technologies and innovations in the field of transportation have brought geographically dispersed populations into social and economic contact.</a:t>
            </a:r>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50</a:t>
            </a:fld>
            <a:endParaRPr lang="en-US"/>
          </a:p>
        </p:txBody>
      </p:sp>
    </p:spTree>
    <p:extLst>
      <p:ext uri="{BB962C8B-B14F-4D97-AF65-F5344CB8AC3E}">
        <p14:creationId xmlns:p14="http://schemas.microsoft.com/office/powerpoint/2010/main" val="4131443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t>BATNA: Bottom line or reservation point</a:t>
            </a:r>
          </a:p>
          <a:p>
            <a:pPr>
              <a:defRPr/>
            </a:pPr>
            <a:r>
              <a:rPr lang="en-US" dirty="0" smtClean="0"/>
              <a:t>Need to ensure that a negotiator’s BATNA is never revealed to the other party</a:t>
            </a:r>
          </a:p>
          <a:p>
            <a:pPr>
              <a:defRPr/>
            </a:pPr>
            <a:endParaRPr lang="en-US" dirty="0" smtClean="0"/>
          </a:p>
          <a:p>
            <a:pPr>
              <a:defRPr/>
            </a:pPr>
            <a:r>
              <a:rPr lang="en-US" dirty="0" smtClean="0"/>
              <a:t>Position: A negotiator’s opening offer</a:t>
            </a:r>
          </a:p>
          <a:p>
            <a:pPr>
              <a:defRPr/>
            </a:pPr>
            <a:r>
              <a:rPr lang="en-US" dirty="0" smtClean="0"/>
              <a:t>Represents the optimistic or target value of the issues being negotiated</a:t>
            </a:r>
          </a:p>
          <a:p>
            <a:pPr>
              <a:defRPr/>
            </a:pPr>
            <a:r>
              <a:rPr lang="en-US" dirty="0" smtClean="0"/>
              <a:t>The stated demand at the negotiation table</a:t>
            </a:r>
          </a:p>
          <a:p>
            <a:pPr>
              <a:defRPr/>
            </a:pPr>
            <a:endParaRPr lang="en-US" dirty="0" smtClean="0"/>
          </a:p>
          <a:p>
            <a:pPr>
              <a:defRPr/>
            </a:pPr>
            <a:r>
              <a:rPr lang="en-US" dirty="0" smtClean="0"/>
              <a:t>Interests:  The unspoken motivation or reason that underlies any given position</a:t>
            </a:r>
          </a:p>
          <a:p>
            <a:pPr>
              <a:defRPr/>
            </a:pPr>
            <a:r>
              <a:rPr lang="en-US" dirty="0" smtClean="0"/>
              <a:t>Unlikely to be expressly stated or acknowledged during the negotiation</a:t>
            </a:r>
          </a:p>
          <a:p>
            <a:pPr>
              <a:defRPr/>
            </a:pPr>
            <a:r>
              <a:rPr lang="en-US" dirty="0" smtClean="0"/>
              <a:t>May be personal or cultural in nature</a:t>
            </a:r>
          </a:p>
          <a:p>
            <a:pPr>
              <a:defRPr/>
            </a:pPr>
            <a:endParaRPr lang="en-US" dirty="0" smtClean="0"/>
          </a:p>
          <a:p>
            <a:pPr>
              <a:defRPr/>
            </a:pPr>
            <a:r>
              <a:rPr lang="en-US" dirty="0" smtClean="0"/>
              <a:t>Interests</a:t>
            </a:r>
            <a:r>
              <a:rPr lang="en-US" baseline="0" dirty="0" smtClean="0"/>
              <a:t> will be the key driver in cross-cultural negotiations.  </a:t>
            </a:r>
            <a:r>
              <a:rPr lang="en-US" b="1" u="sng" baseline="0" dirty="0" smtClean="0"/>
              <a:t>We will focus on interests. </a:t>
            </a:r>
          </a:p>
          <a:p>
            <a:pPr>
              <a:defRPr/>
            </a:pPr>
            <a:endParaRPr lang="en-US" baseline="0" dirty="0" smtClean="0"/>
          </a:p>
          <a:p>
            <a:pPr defTabSz="931774">
              <a:defRPr/>
            </a:pPr>
            <a:r>
              <a:rPr lang="en-US" baseline="0" dirty="0" smtClean="0"/>
              <a:t>Needs:  </a:t>
            </a:r>
            <a:r>
              <a:rPr lang="en-US" dirty="0" smtClean="0"/>
              <a:t>those negotiated outcomes that the negotiator must have in order to reach a successful conclusion</a:t>
            </a:r>
          </a:p>
          <a:p>
            <a:pPr>
              <a:defRPr/>
            </a:pPr>
            <a:endParaRPr lang="en-US" dirty="0" smtClean="0"/>
          </a:p>
          <a:p>
            <a:pPr>
              <a:defRPr/>
            </a:pPr>
            <a:r>
              <a:rPr lang="en-US" dirty="0" smtClean="0"/>
              <a:t>Wants:  those negotiated outcomes that a negotiator would like to have</a:t>
            </a:r>
          </a:p>
          <a:p>
            <a:pPr lvl="1">
              <a:defRPr/>
            </a:pPr>
            <a:r>
              <a:rPr lang="en-US" dirty="0" smtClean="0"/>
              <a:t>May often be exchanged as concessions</a:t>
            </a:r>
          </a:p>
          <a:p>
            <a:pPr>
              <a:defRPr/>
            </a:pPr>
            <a:endParaRPr lang="en-US" dirty="0" smtClean="0"/>
          </a:p>
          <a:p>
            <a:pPr>
              <a:defRPr/>
            </a:pPr>
            <a:endParaRPr lang="en-US" dirty="0" smtClean="0"/>
          </a:p>
          <a:p>
            <a:pPr>
              <a:defRPr/>
            </a:pPr>
            <a:r>
              <a:rPr lang="en-US" dirty="0" smtClean="0"/>
              <a:t>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55</a:t>
            </a:fld>
            <a:endParaRPr lang="en-US"/>
          </a:p>
        </p:txBody>
      </p:sp>
    </p:spTree>
    <p:extLst>
      <p:ext uri="{BB962C8B-B14F-4D97-AF65-F5344CB8AC3E}">
        <p14:creationId xmlns:p14="http://schemas.microsoft.com/office/powerpoint/2010/main" val="1992219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smtClean="0"/>
              <a:t>Explain the centrality of culture in Interest Negotiations</a:t>
            </a:r>
          </a:p>
          <a:p>
            <a:pPr eaLnBrk="1" hangingPunct="1"/>
            <a:endParaRPr lang="en-US" altLang="en-US" dirty="0" smtClean="0"/>
          </a:p>
          <a:p>
            <a:r>
              <a:rPr lang="en-US" altLang="en-US" dirty="0" smtClean="0"/>
              <a:t>Clarify </a:t>
            </a:r>
            <a:r>
              <a:rPr lang="en-US" altLang="en-US" i="1" dirty="0" smtClean="0"/>
              <a:t>INTERESTS</a:t>
            </a:r>
            <a:r>
              <a:rPr lang="en-US" altLang="en-US" dirty="0" smtClean="0"/>
              <a:t> Not Positions</a:t>
            </a:r>
          </a:p>
          <a:p>
            <a:pPr lvl="1"/>
            <a:r>
              <a:rPr lang="en-US" altLang="en-US" dirty="0" smtClean="0"/>
              <a:t>Ask why?, why not?</a:t>
            </a:r>
          </a:p>
          <a:p>
            <a:pPr lvl="1"/>
            <a:r>
              <a:rPr lang="en-US" altLang="en-US" dirty="0" smtClean="0"/>
              <a:t>Capitalize on joint interests, reconcile differing interests</a:t>
            </a:r>
          </a:p>
          <a:p>
            <a:pPr lvl="1"/>
            <a:r>
              <a:rPr lang="en-US" altLang="en-US" dirty="0" smtClean="0"/>
              <a:t>Look to CRITERIA and creative OPTIONS to deal with conflicting interests</a:t>
            </a:r>
          </a:p>
          <a:p>
            <a:endParaRPr lang="en-US" altLang="en-US" dirty="0" smtClean="0"/>
          </a:p>
          <a:p>
            <a:r>
              <a:rPr lang="en-US" altLang="en-US" dirty="0" smtClean="0"/>
              <a:t>Invent </a:t>
            </a:r>
            <a:r>
              <a:rPr lang="en-US" altLang="en-US" i="1" dirty="0" smtClean="0"/>
              <a:t>OPTIONS</a:t>
            </a:r>
            <a:r>
              <a:rPr lang="en-US" altLang="en-US" dirty="0" smtClean="0"/>
              <a:t> for Mutual Gain</a:t>
            </a:r>
          </a:p>
          <a:p>
            <a:pPr lvl="1"/>
            <a:r>
              <a:rPr lang="en-US" altLang="en-US" dirty="0" smtClean="0"/>
              <a:t>Separate inventing from deciding</a:t>
            </a:r>
          </a:p>
          <a:p>
            <a:pPr lvl="1"/>
            <a:r>
              <a:rPr lang="en-US" altLang="en-US" dirty="0" smtClean="0"/>
              <a:t>Generate options through “brainstorming”</a:t>
            </a:r>
          </a:p>
          <a:p>
            <a:pPr lvl="2"/>
            <a:r>
              <a:rPr lang="en-US" altLang="en-US" dirty="0" smtClean="0"/>
              <a:t>no evaluation, no commitment, no attributions</a:t>
            </a:r>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56</a:t>
            </a:fld>
            <a:endParaRPr lang="en-US"/>
          </a:p>
        </p:txBody>
      </p:sp>
    </p:spTree>
    <p:extLst>
      <p:ext uri="{BB962C8B-B14F-4D97-AF65-F5344CB8AC3E}">
        <p14:creationId xmlns:p14="http://schemas.microsoft.com/office/powerpoint/2010/main" val="2954450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Countries and Regions can have more than one culture, and cultures</a:t>
            </a:r>
            <a:r>
              <a:rPr lang="en-US" baseline="0" dirty="0" smtClean="0"/>
              <a:t> can span national borders. </a:t>
            </a:r>
          </a:p>
          <a:p>
            <a:r>
              <a:rPr lang="en-US" baseline="0" dirty="0" smtClean="0"/>
              <a:t>Cross-Culture negotiations is a social process that is embedded in a much larger context.  This context increases in complexity when more than one culture or country is involved, making international negotiation a highly complicated process. </a:t>
            </a:r>
            <a:endParaRPr lang="en-US" dirty="0" smtClean="0"/>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59</a:t>
            </a:fld>
            <a:endParaRPr lang="en-US"/>
          </a:p>
        </p:txBody>
      </p:sp>
    </p:spTree>
    <p:extLst>
      <p:ext uri="{BB962C8B-B14F-4D97-AF65-F5344CB8AC3E}">
        <p14:creationId xmlns:p14="http://schemas.microsoft.com/office/powerpoint/2010/main" val="2385422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ltLang="da-DK" sz="2400" dirty="0"/>
              <a:t>Learning environment and format: </a:t>
            </a:r>
          </a:p>
          <a:p>
            <a:pPr lvl="1"/>
            <a:r>
              <a:rPr lang="da-DK" altLang="da-DK" sz="2000" dirty="0"/>
              <a:t>L</a:t>
            </a:r>
            <a:r>
              <a:rPr lang="sv-SE" altLang="da-DK" sz="2000" dirty="0"/>
              <a:t>ecture and workshop</a:t>
            </a:r>
          </a:p>
          <a:p>
            <a:pPr lvl="1"/>
            <a:r>
              <a:rPr lang="sv-SE" altLang="da-DK" sz="2000" dirty="0"/>
              <a:t>Learning by doing – examples and experiences</a:t>
            </a:r>
          </a:p>
          <a:p>
            <a:pPr lvl="1"/>
            <a:r>
              <a:rPr lang="sv-SE" altLang="da-DK" sz="2000" dirty="0"/>
              <a:t>Active participation and reflection as learning method</a:t>
            </a:r>
          </a:p>
          <a:p>
            <a:r>
              <a:rPr lang="sv-SE" altLang="da-DK" sz="2400" dirty="0"/>
              <a:t>’Rules for growing and learning’</a:t>
            </a:r>
          </a:p>
          <a:p>
            <a:pPr lvl="1"/>
            <a:r>
              <a:rPr lang="sv-SE" altLang="da-DK" sz="2000" dirty="0">
                <a:solidFill>
                  <a:schemeClr val="accent2"/>
                </a:solidFill>
              </a:rPr>
              <a:t>Participate - be active and share – and it’s OK to ’fold’ (observe) </a:t>
            </a:r>
          </a:p>
          <a:p>
            <a:pPr lvl="1"/>
            <a:r>
              <a:rPr lang="sv-SE" altLang="da-DK" sz="2000" dirty="0">
                <a:solidFill>
                  <a:schemeClr val="accent2"/>
                </a:solidFill>
              </a:rPr>
              <a:t>A confident room and a punishment free zone</a:t>
            </a:r>
          </a:p>
          <a:p>
            <a:pPr lvl="1"/>
            <a:r>
              <a:rPr lang="da-DK" altLang="da-DK" sz="2000" dirty="0">
                <a:solidFill>
                  <a:schemeClr val="accent2"/>
                </a:solidFill>
              </a:rPr>
              <a:t>We are different – and it is.... </a:t>
            </a:r>
            <a:endParaRPr lang="sv-SE" altLang="da-DK" sz="2000" dirty="0"/>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2</a:t>
            </a:fld>
            <a:endParaRPr lang="en-US"/>
          </a:p>
        </p:txBody>
      </p:sp>
    </p:spTree>
    <p:extLst>
      <p:ext uri="{BB962C8B-B14F-4D97-AF65-F5344CB8AC3E}">
        <p14:creationId xmlns:p14="http://schemas.microsoft.com/office/powerpoint/2010/main" val="732752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da-DK" altLang="da-DK" dirty="0" smtClean="0">
                <a:latin typeface="Arial" panose="020B0604020202020204" pitchFamily="34" charset="0"/>
                <a:cs typeface="Arial" panose="020B0604020202020204" pitchFamily="34" charset="0"/>
              </a:rPr>
              <a:t>Discuss</a:t>
            </a:r>
            <a:r>
              <a:rPr lang="da-DK" altLang="da-DK" baseline="0" dirty="0" smtClean="0">
                <a:latin typeface="Arial" panose="020B0604020202020204" pitchFamily="34" charset="0"/>
                <a:cs typeface="Arial" panose="020B0604020202020204" pitchFamily="34" charset="0"/>
              </a:rPr>
              <a:t> other definations of culture.  </a:t>
            </a:r>
            <a:endParaRPr lang="da-DK" altLang="da-DK" dirty="0" smtClean="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61</a:t>
            </a:fld>
            <a:endParaRPr lang="en-US"/>
          </a:p>
        </p:txBody>
      </p:sp>
    </p:spTree>
    <p:extLst>
      <p:ext uri="{BB962C8B-B14F-4D97-AF65-F5344CB8AC3E}">
        <p14:creationId xmlns:p14="http://schemas.microsoft.com/office/powerpoint/2010/main" val="3905565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one model</a:t>
            </a:r>
            <a:r>
              <a:rPr lang="en-US" baseline="0" dirty="0" smtClean="0"/>
              <a:t> can explain every cross-cultural negotiation situation – there is simply not the level of knowledge to create such a model, but we will discuss the various negotiating tools that can help.  With new technologies these tools are becoming more common. </a:t>
            </a:r>
          </a:p>
          <a:p>
            <a:r>
              <a:rPr lang="en-US" baseline="0" dirty="0" smtClean="0"/>
              <a:t>This can be frustrating for many cross-cultural negotiations but we will discuss some viable tools that can help, </a:t>
            </a:r>
          </a:p>
          <a:p>
            <a:r>
              <a:rPr lang="en-US" baseline="0" dirty="0" smtClean="0"/>
              <a:t>There are tendencies for negotiators to undervalue or overvalue the amount of culture variation.  It is important to understand while culture is very important there are clearly other significant factors that will play a role. </a:t>
            </a:r>
          </a:p>
          <a:p>
            <a:r>
              <a:rPr lang="en-US" baseline="0" dirty="0" smtClean="0"/>
              <a:t>It is also important to recognize that even though culture describes group-level characteristics, it does not mean that every member of a culture will share those characteristics equally, and it is very difficult to predict an individual’s behavior on the basis of culture differences alone. </a:t>
            </a:r>
          </a:p>
          <a:p>
            <a:r>
              <a:rPr lang="en-US" baseline="0" dirty="0" smtClean="0"/>
              <a:t>In fact, there is likely to be a wide a variety of behavioral differences within cultures as there is between cultures. </a:t>
            </a:r>
            <a:endParaRPr lang="en-US" dirty="0" smtClean="0"/>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64</a:t>
            </a:fld>
            <a:endParaRPr lang="en-US"/>
          </a:p>
        </p:txBody>
      </p:sp>
    </p:spTree>
    <p:extLst>
      <p:ext uri="{BB962C8B-B14F-4D97-AF65-F5344CB8AC3E}">
        <p14:creationId xmlns:p14="http://schemas.microsoft.com/office/powerpoint/2010/main" val="1016445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Environmental Context</a:t>
            </a:r>
          </a:p>
          <a:p>
            <a:r>
              <a:rPr lang="en-US" dirty="0"/>
              <a:t>	</a:t>
            </a:r>
            <a:r>
              <a:rPr lang="en-US" dirty="0" err="1"/>
              <a:t>Salacuse</a:t>
            </a:r>
            <a:r>
              <a:rPr lang="en-US" dirty="0"/>
              <a:t> (1988) identified 6 factors that make international negotiations different than domestic traditional negotiations</a:t>
            </a:r>
          </a:p>
          <a:p>
            <a:pPr marL="524123" indent="-524123">
              <a:buAutoNum type="arabicPeriod"/>
            </a:pPr>
            <a:r>
              <a:rPr lang="en-US" dirty="0"/>
              <a:t>Political </a:t>
            </a:r>
          </a:p>
          <a:p>
            <a:pPr marL="524123" indent="-524123">
              <a:buAutoNum type="arabicPeriod"/>
            </a:pPr>
            <a:r>
              <a:rPr lang="en-US" dirty="0"/>
              <a:t>Economics </a:t>
            </a:r>
          </a:p>
          <a:p>
            <a:pPr marL="524123" indent="-524123">
              <a:buAutoNum type="arabicPeriod"/>
            </a:pPr>
            <a:r>
              <a:rPr lang="en-US" dirty="0"/>
              <a:t>Foreign Government Structure &amp; Bureaucracies </a:t>
            </a:r>
          </a:p>
          <a:p>
            <a:pPr marL="524123" indent="-524123">
              <a:buAutoNum type="arabicPeriod"/>
            </a:pPr>
            <a:r>
              <a:rPr lang="en-US" dirty="0"/>
              <a:t> Instability or Conflict</a:t>
            </a:r>
          </a:p>
          <a:p>
            <a:pPr marL="524123" indent="-524123">
              <a:buAutoNum type="arabicPeriod"/>
            </a:pPr>
            <a:r>
              <a:rPr lang="en-US" dirty="0"/>
              <a:t>Ideology </a:t>
            </a:r>
          </a:p>
          <a:p>
            <a:pPr marL="524123" indent="-524123">
              <a:buAutoNum type="arabicPeriod"/>
            </a:pPr>
            <a:r>
              <a:rPr lang="en-US" dirty="0"/>
              <a:t>Culture</a:t>
            </a:r>
          </a:p>
          <a:p>
            <a:endParaRPr lang="en-US" dirty="0"/>
          </a:p>
          <a:p>
            <a:r>
              <a:rPr lang="en-US" dirty="0"/>
              <a:t>	</a:t>
            </a:r>
            <a:r>
              <a:rPr lang="en-US" dirty="0" err="1"/>
              <a:t>Phatak</a:t>
            </a:r>
            <a:r>
              <a:rPr lang="en-US" dirty="0"/>
              <a:t> and Habib (1996) added an additional factor</a:t>
            </a:r>
          </a:p>
          <a:p>
            <a:r>
              <a:rPr lang="en-US" dirty="0"/>
              <a:t>7.	External Stakeholders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65</a:t>
            </a:fld>
            <a:endParaRPr lang="en-US"/>
          </a:p>
        </p:txBody>
      </p:sp>
    </p:spTree>
    <p:extLst>
      <p:ext uri="{BB962C8B-B14F-4D97-AF65-F5344CB8AC3E}">
        <p14:creationId xmlns:p14="http://schemas.microsoft.com/office/powerpoint/2010/main" val="2816397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AutoNum type="arabicPeriod"/>
            </a:pPr>
            <a:r>
              <a:rPr lang="en-US" dirty="0" smtClean="0"/>
              <a:t>Culture as Learned Behavior:</a:t>
            </a:r>
            <a:r>
              <a:rPr lang="en-US" baseline="0" dirty="0" smtClean="0"/>
              <a:t>   This is the systematic negotiation behavior of people in different cultures.  These are the list of “dos” and “don’ts” to be aware of when negotiating </a:t>
            </a:r>
          </a:p>
          <a:p>
            <a:pPr marL="232943" indent="-232943">
              <a:buAutoNum type="arabicPeriod"/>
            </a:pPr>
            <a:r>
              <a:rPr lang="en-US" baseline="0" dirty="0" smtClean="0"/>
              <a:t>Culture as Shared Values:  This building on understanding central values and norms and then building a model for how these norms and values influence negotiations within culture. Cross-Cultural comparisons are made by finding the important norms and values that distinguish one culture from another and then understanding how these differences will influence negotiations. </a:t>
            </a:r>
          </a:p>
          <a:p>
            <a:pPr marL="698830" lvl="1" indent="-232943">
              <a:buAutoNum type="arabicPeriod"/>
            </a:pPr>
            <a:r>
              <a:rPr lang="en-US" baseline="0" dirty="0" err="1" smtClean="0"/>
              <a:t>Hofsted’s</a:t>
            </a:r>
            <a:r>
              <a:rPr lang="en-US" baseline="0" dirty="0" smtClean="0"/>
              <a:t> Model of Cultural Dimensions</a:t>
            </a:r>
          </a:p>
          <a:p>
            <a:pPr marL="465887" lvl="1"/>
            <a:r>
              <a:rPr lang="en-US" baseline="0" dirty="0" smtClean="0"/>
              <a:t>	Power distance</a:t>
            </a:r>
          </a:p>
          <a:p>
            <a:pPr marL="465887" lvl="1"/>
            <a:r>
              <a:rPr lang="en-US" baseline="0" dirty="0" smtClean="0"/>
              <a:t>	Individualism v. collectivism</a:t>
            </a:r>
          </a:p>
          <a:p>
            <a:pPr marL="465887" lvl="1"/>
            <a:r>
              <a:rPr lang="en-US" baseline="0" dirty="0" smtClean="0"/>
              <a:t>	Masculinity v. femininity (Comp v Coop)</a:t>
            </a:r>
          </a:p>
          <a:p>
            <a:pPr marL="465887" lvl="1"/>
            <a:r>
              <a:rPr lang="en-US" baseline="0" dirty="0" smtClean="0"/>
              <a:t>	Uncertainty avoidance</a:t>
            </a:r>
          </a:p>
          <a:p>
            <a:pPr marL="465887" lvl="1"/>
            <a:r>
              <a:rPr lang="en-US" baseline="0" dirty="0" smtClean="0"/>
              <a:t>	Long-term v. short term orientation</a:t>
            </a:r>
          </a:p>
          <a:p>
            <a:pPr marL="465887" lvl="1"/>
            <a:r>
              <a:rPr lang="en-US" baseline="0" dirty="0" smtClean="0"/>
              <a:t> </a:t>
            </a:r>
          </a:p>
          <a:p>
            <a:pPr marL="698830" lvl="1" indent="-232943">
              <a:buAutoNum type="arabicPeriod" startAt="2"/>
            </a:pPr>
            <a:r>
              <a:rPr lang="en-US" baseline="0" dirty="0" smtClean="0"/>
              <a:t>Hall’s Model of Cultural Values</a:t>
            </a:r>
          </a:p>
          <a:p>
            <a:pPr marL="465887" lvl="1"/>
            <a:r>
              <a:rPr lang="en-US" baseline="0" dirty="0" smtClean="0"/>
              <a:t>	High context, low context</a:t>
            </a:r>
          </a:p>
          <a:p>
            <a:pPr marL="465887" lvl="1"/>
            <a:endParaRPr lang="en-US" baseline="0" dirty="0" smtClean="0"/>
          </a:p>
          <a:p>
            <a:pPr marL="465887" lvl="1"/>
            <a:r>
              <a:rPr lang="en-US" baseline="0" dirty="0" smtClean="0"/>
              <a:t>3.	Schwartz’s 10 Cultural Values </a:t>
            </a:r>
          </a:p>
          <a:p>
            <a:pPr marL="232943" indent="-232943">
              <a:buAutoNum type="arabicPeriod"/>
            </a:pPr>
            <a:r>
              <a:rPr lang="en-US" baseline="0" dirty="0" smtClean="0"/>
              <a:t>Culture as Dialectic:  This can explain variations within cultures (not every person in the same cultures shares the same values to the same extent). </a:t>
            </a:r>
          </a:p>
          <a:p>
            <a:pPr marL="232943" indent="-232943">
              <a:buAutoNum type="arabicPeriod"/>
            </a:pPr>
            <a:r>
              <a:rPr lang="en-US" baseline="0" dirty="0" smtClean="0"/>
              <a:t>Culture as Context </a:t>
            </a:r>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67</a:t>
            </a:fld>
            <a:endParaRPr lang="en-US"/>
          </a:p>
        </p:txBody>
      </p:sp>
    </p:spTree>
    <p:extLst>
      <p:ext uri="{BB962C8B-B14F-4D97-AF65-F5344CB8AC3E}">
        <p14:creationId xmlns:p14="http://schemas.microsoft.com/office/powerpoint/2010/main" val="3651718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smtClean="0"/>
              <a:t>The White</a:t>
            </a:r>
          </a:p>
          <a:p>
            <a:pPr eaLnBrk="1" hangingPunct="1"/>
            <a:r>
              <a:rPr lang="en-US" altLang="en-US" dirty="0" smtClean="0"/>
              <a:t>The Black </a:t>
            </a:r>
          </a:p>
          <a:p>
            <a:pPr eaLnBrk="1" hangingPunct="1"/>
            <a:endParaRPr lang="en-US" altLang="en-US" dirty="0" smtClean="0"/>
          </a:p>
          <a:p>
            <a:pPr eaLnBrk="1" hangingPunct="1"/>
            <a:r>
              <a:rPr lang="en-US" altLang="en-US" dirty="0" smtClean="0"/>
              <a:t>And </a:t>
            </a:r>
          </a:p>
          <a:p>
            <a:pPr eaLnBrk="1" hangingPunct="1"/>
            <a:endParaRPr lang="en-US" altLang="en-US" dirty="0" smtClean="0"/>
          </a:p>
          <a:p>
            <a:pPr eaLnBrk="1" hangingPunct="1"/>
            <a:r>
              <a:rPr lang="en-US" altLang="en-US" dirty="0" smtClean="0"/>
              <a:t>The Gray Zone</a:t>
            </a:r>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74</a:t>
            </a:fld>
            <a:endParaRPr lang="en-US"/>
          </a:p>
        </p:txBody>
      </p:sp>
    </p:spTree>
    <p:extLst>
      <p:ext uri="{BB962C8B-B14F-4D97-AF65-F5344CB8AC3E}">
        <p14:creationId xmlns:p14="http://schemas.microsoft.com/office/powerpoint/2010/main" val="3625963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000" dirty="0"/>
              <a:t>Defining Conflict Resolution – the nature of conflict </a:t>
            </a:r>
          </a:p>
          <a:p>
            <a:pPr lvl="0"/>
            <a:r>
              <a:rPr lang="en-US" sz="2000" dirty="0"/>
              <a:t>Understand how culture and religion impacts conflict negotiations</a:t>
            </a:r>
          </a:p>
          <a:p>
            <a:pPr lvl="1"/>
            <a:r>
              <a:rPr lang="en-US" sz="2000" dirty="0"/>
              <a:t>Do cultures approach conflict differently? </a:t>
            </a:r>
          </a:p>
          <a:p>
            <a:pPr lvl="0"/>
            <a:r>
              <a:rPr lang="en-US" sz="2000" dirty="0"/>
              <a:t>Different types of conflict resolution</a:t>
            </a:r>
          </a:p>
          <a:p>
            <a:pPr lvl="1"/>
            <a:r>
              <a:rPr lang="en-US" sz="2000" dirty="0"/>
              <a:t>Interpersonal</a:t>
            </a:r>
          </a:p>
          <a:p>
            <a:pPr lvl="1"/>
            <a:r>
              <a:rPr lang="en-US" sz="2000" dirty="0"/>
              <a:t>Intergroup</a:t>
            </a:r>
          </a:p>
          <a:p>
            <a:pPr lvl="1"/>
            <a:r>
              <a:rPr lang="en-US" sz="2000" dirty="0"/>
              <a:t>International </a:t>
            </a:r>
          </a:p>
          <a:p>
            <a:pPr lvl="0"/>
            <a:r>
              <a:rPr lang="en-US" sz="2000" dirty="0"/>
              <a:t>Military Intervention</a:t>
            </a:r>
          </a:p>
          <a:p>
            <a:pPr lvl="0"/>
            <a:r>
              <a:rPr lang="en-US" sz="2000" dirty="0"/>
              <a:t>Cultural and Religious dimensions of conflict</a:t>
            </a:r>
          </a:p>
          <a:p>
            <a:pPr lvl="0"/>
            <a:r>
              <a:rPr lang="en-US" sz="2000" dirty="0"/>
              <a:t>Tribal and Ethnic conflicts </a:t>
            </a:r>
          </a:p>
          <a:p>
            <a:pPr lvl="0"/>
            <a:r>
              <a:rPr lang="en-US" sz="2000" dirty="0"/>
              <a:t>Nationalism and Patriotism</a:t>
            </a:r>
          </a:p>
          <a:p>
            <a:pPr lvl="0"/>
            <a:r>
              <a:rPr lang="en-US" sz="2000" dirty="0"/>
              <a:t>Role of Civil Society</a:t>
            </a:r>
          </a:p>
          <a:p>
            <a:pPr lvl="0"/>
            <a:r>
              <a:rPr lang="en-US" sz="2000" dirty="0"/>
              <a:t>How do Western mindsets limit their ability to help non-Western countries?</a:t>
            </a:r>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80</a:t>
            </a:fld>
            <a:endParaRPr lang="en-US"/>
          </a:p>
        </p:txBody>
      </p:sp>
    </p:spTree>
    <p:extLst>
      <p:ext uri="{BB962C8B-B14F-4D97-AF65-F5344CB8AC3E}">
        <p14:creationId xmlns:p14="http://schemas.microsoft.com/office/powerpoint/2010/main" val="3114949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effectLst/>
              </a:rPr>
              <a:t>Preparation</a:t>
            </a:r>
          </a:p>
          <a:p>
            <a:pPr lvl="0"/>
            <a:r>
              <a:rPr lang="en-US" dirty="0" smtClean="0">
                <a:effectLst/>
              </a:rPr>
              <a:t>Exchanging Information</a:t>
            </a:r>
          </a:p>
          <a:p>
            <a:pPr lvl="0"/>
            <a:r>
              <a:rPr lang="en-US" dirty="0" smtClean="0">
                <a:effectLst/>
              </a:rPr>
              <a:t>Opening and Concession Making</a:t>
            </a:r>
          </a:p>
          <a:p>
            <a:pPr lvl="0"/>
            <a:r>
              <a:rPr lang="en-US" dirty="0" smtClean="0">
                <a:effectLst/>
              </a:rPr>
              <a:t>Closing and Commitment</a:t>
            </a:r>
          </a:p>
          <a:p>
            <a:pPr lvl="0"/>
            <a:r>
              <a:rPr lang="en-US" dirty="0" smtClean="0">
                <a:effectLst/>
              </a:rPr>
              <a:t>Levels of Leadership</a:t>
            </a:r>
          </a:p>
          <a:p>
            <a:pPr lvl="1"/>
            <a:r>
              <a:rPr lang="en-US" dirty="0" smtClean="0">
                <a:effectLst/>
              </a:rPr>
              <a:t>Track I:  Top-Level Leadership</a:t>
            </a:r>
          </a:p>
          <a:p>
            <a:pPr lvl="1"/>
            <a:r>
              <a:rPr lang="en-US" dirty="0" smtClean="0">
                <a:effectLst/>
              </a:rPr>
              <a:t>Track II:  Middle-Range Leadership</a:t>
            </a:r>
          </a:p>
          <a:p>
            <a:pPr lvl="1"/>
            <a:r>
              <a:rPr lang="en-US" dirty="0" smtClean="0">
                <a:effectLst/>
              </a:rPr>
              <a:t>Track III:  Grassroots Leadership </a:t>
            </a:r>
          </a:p>
          <a:p>
            <a:endParaRPr lang="en-US" altLang="en-US" dirty="0" smtClean="0"/>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84</a:t>
            </a:fld>
            <a:endParaRPr lang="en-US"/>
          </a:p>
        </p:txBody>
      </p:sp>
    </p:spTree>
    <p:extLst>
      <p:ext uri="{BB962C8B-B14F-4D97-AF65-F5344CB8AC3E}">
        <p14:creationId xmlns:p14="http://schemas.microsoft.com/office/powerpoint/2010/main" val="223126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Explain and</a:t>
            </a:r>
            <a:r>
              <a:rPr lang="en-US" baseline="0" dirty="0" smtClean="0"/>
              <a:t> give Examples of Explicit and Implicit Communications </a:t>
            </a:r>
            <a:endParaRPr lang="en-US" dirty="0" smtClean="0"/>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100</a:t>
            </a:fld>
            <a:endParaRPr lang="en-US"/>
          </a:p>
        </p:txBody>
      </p:sp>
    </p:spTree>
    <p:extLst>
      <p:ext uri="{BB962C8B-B14F-4D97-AF65-F5344CB8AC3E}">
        <p14:creationId xmlns:p14="http://schemas.microsoft.com/office/powerpoint/2010/main" val="3361477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Examples of Middle East and Central</a:t>
            </a:r>
            <a:r>
              <a:rPr lang="en-US" baseline="0" dirty="0" smtClean="0"/>
              <a:t> Asia and where do they fit in.  </a:t>
            </a:r>
          </a:p>
          <a:p>
            <a:endParaRPr lang="en-US" baseline="0" dirty="0" smtClean="0"/>
          </a:p>
          <a:p>
            <a:r>
              <a:rPr lang="en-US" baseline="0" dirty="0" smtClean="0"/>
              <a:t>Linear-Active</a:t>
            </a:r>
          </a:p>
          <a:p>
            <a:endParaRPr lang="en-US" baseline="0" dirty="0" smtClean="0"/>
          </a:p>
          <a:p>
            <a:r>
              <a:rPr lang="en-US" baseline="0" dirty="0" smtClean="0"/>
              <a:t>Multi-Active</a:t>
            </a:r>
          </a:p>
          <a:p>
            <a:endParaRPr lang="en-US" baseline="0" dirty="0" smtClean="0"/>
          </a:p>
          <a:p>
            <a:r>
              <a:rPr lang="en-US" baseline="0" dirty="0" smtClean="0"/>
              <a:t>Reactive </a:t>
            </a:r>
          </a:p>
          <a:p>
            <a:endParaRPr lang="en-US" baseline="0" dirty="0" smtClean="0"/>
          </a:p>
          <a:p>
            <a:r>
              <a:rPr lang="en-US" baseline="0" dirty="0" smtClean="0"/>
              <a:t>Why are American more Linear-Active?  </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102</a:t>
            </a:fld>
            <a:endParaRPr lang="en-US"/>
          </a:p>
        </p:txBody>
      </p:sp>
    </p:spTree>
    <p:extLst>
      <p:ext uri="{BB962C8B-B14F-4D97-AF65-F5344CB8AC3E}">
        <p14:creationId xmlns:p14="http://schemas.microsoft.com/office/powerpoint/2010/main" val="3939832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Explain</a:t>
            </a:r>
            <a:r>
              <a:rPr lang="en-US" baseline="0" dirty="0" smtClean="0"/>
              <a:t> the difference between countries </a:t>
            </a:r>
            <a:endParaRPr lang="en-US" dirty="0" smtClean="0"/>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111</a:t>
            </a:fld>
            <a:endParaRPr lang="en-US"/>
          </a:p>
        </p:txBody>
      </p:sp>
    </p:spTree>
    <p:extLst>
      <p:ext uri="{BB962C8B-B14F-4D97-AF65-F5344CB8AC3E}">
        <p14:creationId xmlns:p14="http://schemas.microsoft.com/office/powerpoint/2010/main" val="2493004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a:t>
            </a:r>
            <a:r>
              <a:rPr lang="en-US" baseline="0" dirty="0" smtClean="0"/>
              <a:t> the participants to feel comfortable and start talking immediately in their table.  If the class is big then just tell them to introduce themselves in the table if the class is small then have everyone introduce themselves. </a:t>
            </a:r>
          </a:p>
          <a:p>
            <a:endParaRPr lang="en-US" baseline="0" dirty="0" smtClean="0"/>
          </a:p>
          <a:p>
            <a:r>
              <a:rPr lang="en-US" baseline="0" dirty="0" smtClean="0"/>
              <a:t>Start managing expectations early</a:t>
            </a:r>
          </a:p>
          <a:p>
            <a:endParaRPr lang="en-US" baseline="0" dirty="0" smtClean="0"/>
          </a:p>
          <a:p>
            <a:r>
              <a:rPr lang="en-US" baseline="0" dirty="0" smtClean="0"/>
              <a:t>Write Down the top 3 things they want to learn in the flip chart  </a:t>
            </a:r>
          </a:p>
          <a:p>
            <a:endParaRPr lang="en-US" baseline="0" dirty="0" smtClean="0"/>
          </a:p>
          <a:p>
            <a:r>
              <a:rPr lang="en-US" baseline="0" dirty="0" smtClean="0"/>
              <a:t>Write Down what would delight them</a:t>
            </a:r>
          </a:p>
          <a:p>
            <a:endParaRPr lang="en-US" baseline="0" dirty="0" smtClean="0"/>
          </a:p>
          <a:p>
            <a:r>
              <a:rPr lang="en-US" baseline="0" dirty="0" smtClean="0"/>
              <a:t>Start explaining the Learning Outcomes of the course leading to the Agenda Slides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4</a:t>
            </a:fld>
            <a:endParaRPr lang="en-US"/>
          </a:p>
        </p:txBody>
      </p:sp>
    </p:spTree>
    <p:extLst>
      <p:ext uri="{BB962C8B-B14F-4D97-AF65-F5344CB8AC3E}">
        <p14:creationId xmlns:p14="http://schemas.microsoft.com/office/powerpoint/2010/main" val="32577363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Depending on the size of the class</a:t>
            </a:r>
            <a:r>
              <a:rPr lang="en-US" baseline="0" dirty="0" smtClean="0"/>
              <a:t> form two or four groups for a mock negotiations. </a:t>
            </a:r>
          </a:p>
          <a:p>
            <a:endParaRPr lang="en-US" baseline="0" dirty="0" smtClean="0"/>
          </a:p>
          <a:p>
            <a:pPr>
              <a:defRPr/>
            </a:pPr>
            <a:r>
              <a:rPr lang="en-US" altLang="en-US" dirty="0" smtClean="0"/>
              <a:t>Know Exactly What You Want </a:t>
            </a:r>
            <a:r>
              <a:rPr lang="en-US" dirty="0" smtClean="0"/>
              <a:t>Determine and write down specific goals and objectives</a:t>
            </a:r>
          </a:p>
          <a:p>
            <a:pPr>
              <a:defRPr/>
            </a:pPr>
            <a:r>
              <a:rPr lang="en-US" dirty="0" smtClean="0"/>
              <a:t>Can be referred during the negotiation</a:t>
            </a:r>
          </a:p>
          <a:p>
            <a:pPr>
              <a:defRPr/>
            </a:pPr>
            <a:r>
              <a:rPr lang="en-US" dirty="0" smtClean="0"/>
              <a:t>The more clearly defined, the more likely that can be achieved</a:t>
            </a:r>
          </a:p>
          <a:p>
            <a:pPr>
              <a:defRPr/>
            </a:pPr>
            <a:endParaRPr lang="en-US" dirty="0" smtClean="0"/>
          </a:p>
          <a:p>
            <a:pPr>
              <a:defRPr/>
            </a:pPr>
            <a:r>
              <a:rPr lang="en-US" altLang="en-US" dirty="0" smtClean="0"/>
              <a:t>Know Exactly What They Want </a:t>
            </a:r>
            <a:r>
              <a:rPr lang="en-US" dirty="0" smtClean="0"/>
              <a:t>Attempt to discern the other party’s likely needs and wants</a:t>
            </a:r>
          </a:p>
          <a:p>
            <a:pPr>
              <a:defRPr/>
            </a:pPr>
            <a:r>
              <a:rPr lang="en-US" dirty="0" smtClean="0"/>
              <a:t>Estimate underlying interests to the other party’s stated positions</a:t>
            </a:r>
          </a:p>
          <a:p>
            <a:pPr>
              <a:defRPr/>
            </a:pPr>
            <a:r>
              <a:rPr lang="en-US" dirty="0" smtClean="0"/>
              <a:t>Beware of expecting the other party to think in the same way</a:t>
            </a:r>
          </a:p>
          <a:p>
            <a:pPr>
              <a:defRPr/>
            </a:pPr>
            <a:r>
              <a:rPr lang="en-US" dirty="0" smtClean="0"/>
              <a:t>Ask open-ended questions to confirm or counter preconceived notions</a:t>
            </a:r>
          </a:p>
          <a:p>
            <a:pPr>
              <a:defRPr/>
            </a:pPr>
            <a:r>
              <a:rPr lang="en-US" altLang="en-US" dirty="0" smtClean="0"/>
              <a:t> </a:t>
            </a:r>
            <a:endParaRPr lang="en-US" dirty="0" smtClean="0"/>
          </a:p>
          <a:p>
            <a:pPr>
              <a:defRPr/>
            </a:pPr>
            <a:r>
              <a:rPr lang="en-US" altLang="en-US" dirty="0" smtClean="0"/>
              <a:t>Propose Action They Can Accept </a:t>
            </a:r>
            <a:r>
              <a:rPr lang="en-US" dirty="0" smtClean="0"/>
              <a:t>Frame your own needs in terms of the other party’s needs</a:t>
            </a:r>
          </a:p>
          <a:p>
            <a:pPr>
              <a:defRPr/>
            </a:pPr>
            <a:r>
              <a:rPr lang="en-US" dirty="0" smtClean="0"/>
              <a:t>Make it easy for the other party to say, “Yes”</a:t>
            </a:r>
          </a:p>
          <a:p>
            <a:pPr>
              <a:defRPr/>
            </a:pPr>
            <a:r>
              <a:rPr lang="en-US" dirty="0" smtClean="0"/>
              <a:t>Remain fair, flexible, and reasonable</a:t>
            </a:r>
          </a:p>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115</a:t>
            </a:fld>
            <a:endParaRPr lang="en-US"/>
          </a:p>
        </p:txBody>
      </p:sp>
    </p:spTree>
    <p:extLst>
      <p:ext uri="{BB962C8B-B14F-4D97-AF65-F5344CB8AC3E}">
        <p14:creationId xmlns:p14="http://schemas.microsoft.com/office/powerpoint/2010/main" val="2605736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165011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225000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8130371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451920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903572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0219600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1FB42-120F-4A8E-8E7D-0916AF545197}" type="slidenum">
              <a:rPr lang="en-US" smtClean="0"/>
              <a:t>126</a:t>
            </a:fld>
            <a:endParaRPr lang="en-US"/>
          </a:p>
        </p:txBody>
      </p:sp>
    </p:spTree>
    <p:extLst>
      <p:ext uri="{BB962C8B-B14F-4D97-AF65-F5344CB8AC3E}">
        <p14:creationId xmlns:p14="http://schemas.microsoft.com/office/powerpoint/2010/main" val="1359069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6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7066" indent="-291179">
              <a:spcBef>
                <a:spcPct val="30000"/>
              </a:spcBef>
              <a:defRPr sz="1200">
                <a:solidFill>
                  <a:schemeClr val="tx1"/>
                </a:solidFill>
                <a:latin typeface="Calibri" panose="020F0502020204030204" pitchFamily="34" charset="0"/>
              </a:defRPr>
            </a:lvl2pPr>
            <a:lvl3pPr marL="1164717" indent="-232943">
              <a:spcBef>
                <a:spcPct val="30000"/>
              </a:spcBef>
              <a:defRPr sz="1200">
                <a:solidFill>
                  <a:schemeClr val="tx1"/>
                </a:solidFill>
                <a:latin typeface="Calibri" panose="020F0502020204030204" pitchFamily="34" charset="0"/>
              </a:defRPr>
            </a:lvl3pPr>
            <a:lvl4pPr marL="1630604" indent="-232943">
              <a:spcBef>
                <a:spcPct val="30000"/>
              </a:spcBef>
              <a:defRPr sz="1200">
                <a:solidFill>
                  <a:schemeClr val="tx1"/>
                </a:solidFill>
                <a:latin typeface="Calibri" panose="020F0502020204030204" pitchFamily="34" charset="0"/>
              </a:defRPr>
            </a:lvl4pPr>
            <a:lvl5pPr marL="2096491" indent="-232943">
              <a:spcBef>
                <a:spcPct val="30000"/>
              </a:spcBef>
              <a:defRPr sz="1200">
                <a:solidFill>
                  <a:schemeClr val="tx1"/>
                </a:solidFill>
                <a:latin typeface="Calibri" panose="020F0502020204030204" pitchFamily="34" charset="0"/>
              </a:defRPr>
            </a:lvl5pPr>
            <a:lvl6pPr marL="2562377" indent="-232943" eaLnBrk="0" fontAlgn="base" hangingPunct="0">
              <a:spcBef>
                <a:spcPct val="30000"/>
              </a:spcBef>
              <a:spcAft>
                <a:spcPct val="0"/>
              </a:spcAft>
              <a:defRPr sz="1200">
                <a:solidFill>
                  <a:schemeClr val="tx1"/>
                </a:solidFill>
                <a:latin typeface="Calibri" panose="020F0502020204030204" pitchFamily="34" charset="0"/>
              </a:defRPr>
            </a:lvl6pPr>
            <a:lvl7pPr marL="3028264" indent="-232943" eaLnBrk="0" fontAlgn="base" hangingPunct="0">
              <a:spcBef>
                <a:spcPct val="30000"/>
              </a:spcBef>
              <a:spcAft>
                <a:spcPct val="0"/>
              </a:spcAft>
              <a:defRPr sz="1200">
                <a:solidFill>
                  <a:schemeClr val="tx1"/>
                </a:solidFill>
                <a:latin typeface="Calibri" panose="020F0502020204030204" pitchFamily="34" charset="0"/>
              </a:defRPr>
            </a:lvl7pPr>
            <a:lvl8pPr marL="3494151" indent="-232943" eaLnBrk="0" fontAlgn="base" hangingPunct="0">
              <a:spcBef>
                <a:spcPct val="30000"/>
              </a:spcBef>
              <a:spcAft>
                <a:spcPct val="0"/>
              </a:spcAft>
              <a:defRPr sz="1200">
                <a:solidFill>
                  <a:schemeClr val="tx1"/>
                </a:solidFill>
                <a:latin typeface="Calibri" panose="020F0502020204030204" pitchFamily="34" charset="0"/>
              </a:defRPr>
            </a:lvl8pPr>
            <a:lvl9pPr marL="3960038" indent="-232943"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DF6752B-2B4D-4F5A-A8E3-CFA41BFD145B}" type="slidenum">
              <a:rPr lang="en-US" altLang="en-US"/>
              <a:pPr>
                <a:spcBef>
                  <a:spcPct val="0"/>
                </a:spcBef>
              </a:pPr>
              <a:t>8</a:t>
            </a:fld>
            <a:endParaRPr lang="en-US" altLang="en-US"/>
          </a:p>
        </p:txBody>
      </p:sp>
    </p:spTree>
    <p:extLst>
      <p:ext uri="{BB962C8B-B14F-4D97-AF65-F5344CB8AC3E}">
        <p14:creationId xmlns:p14="http://schemas.microsoft.com/office/powerpoint/2010/main" val="3267541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09617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p:txBody>
          <a:bodyPr/>
          <a:lstStyle>
            <a:lvl1pPr eaLnBrk="0" hangingPunct="0">
              <a:defRPr>
                <a:solidFill>
                  <a:schemeClr val="tx1"/>
                </a:solidFill>
                <a:latin typeface="Arial" charset="0"/>
              </a:defRPr>
            </a:lvl1pPr>
            <a:lvl2pPr marL="756942" indent="-291131" eaLnBrk="0" hangingPunct="0">
              <a:defRPr>
                <a:solidFill>
                  <a:schemeClr val="tx1"/>
                </a:solidFill>
                <a:latin typeface="Arial" charset="0"/>
              </a:defRPr>
            </a:lvl2pPr>
            <a:lvl3pPr marL="1164526" indent="-232905" eaLnBrk="0" hangingPunct="0">
              <a:defRPr>
                <a:solidFill>
                  <a:schemeClr val="tx1"/>
                </a:solidFill>
                <a:latin typeface="Arial" charset="0"/>
              </a:defRPr>
            </a:lvl3pPr>
            <a:lvl4pPr marL="1630336" indent="-232905" eaLnBrk="0" hangingPunct="0">
              <a:defRPr>
                <a:solidFill>
                  <a:schemeClr val="tx1"/>
                </a:solidFill>
                <a:latin typeface="Arial" charset="0"/>
              </a:defRPr>
            </a:lvl4pPr>
            <a:lvl5pPr marL="2096147" indent="-232905" eaLnBrk="0" hangingPunct="0">
              <a:defRPr>
                <a:solidFill>
                  <a:schemeClr val="tx1"/>
                </a:solidFill>
                <a:latin typeface="Arial" charset="0"/>
              </a:defRPr>
            </a:lvl5pPr>
            <a:lvl6pPr marL="2561957" indent="-232905" eaLnBrk="0" fontAlgn="base" hangingPunct="0">
              <a:spcBef>
                <a:spcPct val="0"/>
              </a:spcBef>
              <a:spcAft>
                <a:spcPct val="0"/>
              </a:spcAft>
              <a:defRPr>
                <a:solidFill>
                  <a:schemeClr val="tx1"/>
                </a:solidFill>
                <a:latin typeface="Arial" charset="0"/>
              </a:defRPr>
            </a:lvl6pPr>
            <a:lvl7pPr marL="3027767" indent="-232905" eaLnBrk="0" fontAlgn="base" hangingPunct="0">
              <a:spcBef>
                <a:spcPct val="0"/>
              </a:spcBef>
              <a:spcAft>
                <a:spcPct val="0"/>
              </a:spcAft>
              <a:defRPr>
                <a:solidFill>
                  <a:schemeClr val="tx1"/>
                </a:solidFill>
                <a:latin typeface="Arial" charset="0"/>
              </a:defRPr>
            </a:lvl7pPr>
            <a:lvl8pPr marL="3493578" indent="-232905" eaLnBrk="0" fontAlgn="base" hangingPunct="0">
              <a:spcBef>
                <a:spcPct val="0"/>
              </a:spcBef>
              <a:spcAft>
                <a:spcPct val="0"/>
              </a:spcAft>
              <a:defRPr>
                <a:solidFill>
                  <a:schemeClr val="tx1"/>
                </a:solidFill>
                <a:latin typeface="Arial" charset="0"/>
              </a:defRPr>
            </a:lvl8pPr>
            <a:lvl9pPr marL="3959388" indent="-232905" eaLnBrk="0" fontAlgn="base" hangingPunct="0">
              <a:spcBef>
                <a:spcPct val="0"/>
              </a:spcBef>
              <a:spcAft>
                <a:spcPct val="0"/>
              </a:spcAft>
              <a:defRPr>
                <a:solidFill>
                  <a:schemeClr val="tx1"/>
                </a:solidFill>
                <a:latin typeface="Arial" charset="0"/>
              </a:defRPr>
            </a:lvl9pPr>
          </a:lstStyle>
          <a:p>
            <a:pPr eaLnBrk="1" hangingPunct="1">
              <a:defRPr/>
            </a:pPr>
            <a:fld id="{604757D4-20D2-4508-BB0E-CED66A9F379C}" type="slidenum">
              <a:rPr lang="en-US" smtClean="0"/>
              <a:pPr eaLnBrk="1" hangingPunct="1">
                <a:defRPr/>
              </a:pPr>
              <a:t>16</a:t>
            </a:fld>
            <a:endParaRPr lang="en-US" smtClean="0"/>
          </a:p>
        </p:txBody>
      </p:sp>
      <p:sp>
        <p:nvSpPr>
          <p:cNvPr id="44035" name="Rectangle 2"/>
          <p:cNvSpPr>
            <a:spLocks noGrp="1" noRot="1" noChangeAspect="1" noChangeArrowheads="1" noTextEdit="1"/>
          </p:cNvSpPr>
          <p:nvPr>
            <p:ph type="sldImg"/>
          </p:nvPr>
        </p:nvSpPr>
        <p:spPr>
          <a:xfrm>
            <a:off x="717550" y="1162050"/>
            <a:ext cx="5575300" cy="3136900"/>
          </a:xfrm>
          <a:ln/>
        </p:spPr>
      </p:sp>
      <p:sp>
        <p:nvSpPr>
          <p:cNvPr id="4403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009337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717550" y="1162050"/>
            <a:ext cx="5575300" cy="3136900"/>
          </a:xfrm>
          <a:ln/>
        </p:spPr>
      </p:sp>
      <p:sp>
        <p:nvSpPr>
          <p:cNvPr id="47107" name="Notes Placeholder 2"/>
          <p:cNvSpPr>
            <a:spLocks noGrp="1"/>
          </p:cNvSpPr>
          <p:nvPr>
            <p:ph type="body" idx="1"/>
          </p:nvPr>
        </p:nvSpPr>
        <p:spPr>
          <a:noFill/>
        </p:spPr>
        <p:txBody>
          <a:bodyPr/>
          <a:lstStyle/>
          <a:p>
            <a:endParaRPr lang="en-US" altLang="en-US" smtClean="0"/>
          </a:p>
        </p:txBody>
      </p:sp>
      <p:sp>
        <p:nvSpPr>
          <p:cNvPr id="44036" name="Slide Number Placeholder 3"/>
          <p:cNvSpPr>
            <a:spLocks noGrp="1"/>
          </p:cNvSpPr>
          <p:nvPr>
            <p:ph type="sldNum" sz="quarter" idx="5"/>
          </p:nvPr>
        </p:nvSpPr>
        <p:spPr/>
        <p:txBody>
          <a:bodyPr/>
          <a:lstStyle>
            <a:lvl1pPr eaLnBrk="0" hangingPunct="0">
              <a:defRPr>
                <a:solidFill>
                  <a:schemeClr val="tx1"/>
                </a:solidFill>
                <a:latin typeface="Arial" charset="0"/>
              </a:defRPr>
            </a:lvl1pPr>
            <a:lvl2pPr marL="756942" indent="-291131" eaLnBrk="0" hangingPunct="0">
              <a:defRPr>
                <a:solidFill>
                  <a:schemeClr val="tx1"/>
                </a:solidFill>
                <a:latin typeface="Arial" charset="0"/>
              </a:defRPr>
            </a:lvl2pPr>
            <a:lvl3pPr marL="1164526" indent="-232905" eaLnBrk="0" hangingPunct="0">
              <a:defRPr>
                <a:solidFill>
                  <a:schemeClr val="tx1"/>
                </a:solidFill>
                <a:latin typeface="Arial" charset="0"/>
              </a:defRPr>
            </a:lvl3pPr>
            <a:lvl4pPr marL="1630336" indent="-232905" eaLnBrk="0" hangingPunct="0">
              <a:defRPr>
                <a:solidFill>
                  <a:schemeClr val="tx1"/>
                </a:solidFill>
                <a:latin typeface="Arial" charset="0"/>
              </a:defRPr>
            </a:lvl4pPr>
            <a:lvl5pPr marL="2096147" indent="-232905" eaLnBrk="0" hangingPunct="0">
              <a:defRPr>
                <a:solidFill>
                  <a:schemeClr val="tx1"/>
                </a:solidFill>
                <a:latin typeface="Arial" charset="0"/>
              </a:defRPr>
            </a:lvl5pPr>
            <a:lvl6pPr marL="2561957" indent="-232905" eaLnBrk="0" fontAlgn="base" hangingPunct="0">
              <a:spcBef>
                <a:spcPct val="0"/>
              </a:spcBef>
              <a:spcAft>
                <a:spcPct val="0"/>
              </a:spcAft>
              <a:defRPr>
                <a:solidFill>
                  <a:schemeClr val="tx1"/>
                </a:solidFill>
                <a:latin typeface="Arial" charset="0"/>
              </a:defRPr>
            </a:lvl6pPr>
            <a:lvl7pPr marL="3027767" indent="-232905" eaLnBrk="0" fontAlgn="base" hangingPunct="0">
              <a:spcBef>
                <a:spcPct val="0"/>
              </a:spcBef>
              <a:spcAft>
                <a:spcPct val="0"/>
              </a:spcAft>
              <a:defRPr>
                <a:solidFill>
                  <a:schemeClr val="tx1"/>
                </a:solidFill>
                <a:latin typeface="Arial" charset="0"/>
              </a:defRPr>
            </a:lvl7pPr>
            <a:lvl8pPr marL="3493578" indent="-232905" eaLnBrk="0" fontAlgn="base" hangingPunct="0">
              <a:spcBef>
                <a:spcPct val="0"/>
              </a:spcBef>
              <a:spcAft>
                <a:spcPct val="0"/>
              </a:spcAft>
              <a:defRPr>
                <a:solidFill>
                  <a:schemeClr val="tx1"/>
                </a:solidFill>
                <a:latin typeface="Arial" charset="0"/>
              </a:defRPr>
            </a:lvl8pPr>
            <a:lvl9pPr marL="3959388" indent="-232905" eaLnBrk="0" fontAlgn="base" hangingPunct="0">
              <a:spcBef>
                <a:spcPct val="0"/>
              </a:spcBef>
              <a:spcAft>
                <a:spcPct val="0"/>
              </a:spcAft>
              <a:defRPr>
                <a:solidFill>
                  <a:schemeClr val="tx1"/>
                </a:solidFill>
                <a:latin typeface="Arial" charset="0"/>
              </a:defRPr>
            </a:lvl9pPr>
          </a:lstStyle>
          <a:p>
            <a:pPr eaLnBrk="1" hangingPunct="1">
              <a:defRPr/>
            </a:pPr>
            <a:fld id="{CABEC8B3-FC1F-4B57-BEAE-CA2064192DF3}" type="slidenum">
              <a:rPr lang="en-US" smtClean="0"/>
              <a:pPr eaLnBrk="1" hangingPunct="1">
                <a:defRPr/>
              </a:pPr>
              <a:t>20</a:t>
            </a:fld>
            <a:endParaRPr lang="en-US" smtClean="0"/>
          </a:p>
        </p:txBody>
      </p:sp>
    </p:spTree>
    <p:extLst>
      <p:ext uri="{BB962C8B-B14F-4D97-AF65-F5344CB8AC3E}">
        <p14:creationId xmlns:p14="http://schemas.microsoft.com/office/powerpoint/2010/main" val="280957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p:txBody>
          <a:bodyPr/>
          <a:lstStyle>
            <a:lvl1pPr eaLnBrk="0" hangingPunct="0">
              <a:defRPr>
                <a:solidFill>
                  <a:schemeClr val="tx1"/>
                </a:solidFill>
                <a:latin typeface="Arial" charset="0"/>
              </a:defRPr>
            </a:lvl1pPr>
            <a:lvl2pPr marL="756942" indent="-291131" eaLnBrk="0" hangingPunct="0">
              <a:defRPr>
                <a:solidFill>
                  <a:schemeClr val="tx1"/>
                </a:solidFill>
                <a:latin typeface="Arial" charset="0"/>
              </a:defRPr>
            </a:lvl2pPr>
            <a:lvl3pPr marL="1164526" indent="-232905" eaLnBrk="0" hangingPunct="0">
              <a:defRPr>
                <a:solidFill>
                  <a:schemeClr val="tx1"/>
                </a:solidFill>
                <a:latin typeface="Arial" charset="0"/>
              </a:defRPr>
            </a:lvl3pPr>
            <a:lvl4pPr marL="1630336" indent="-232905" eaLnBrk="0" hangingPunct="0">
              <a:defRPr>
                <a:solidFill>
                  <a:schemeClr val="tx1"/>
                </a:solidFill>
                <a:latin typeface="Arial" charset="0"/>
              </a:defRPr>
            </a:lvl4pPr>
            <a:lvl5pPr marL="2096147" indent="-232905" eaLnBrk="0" hangingPunct="0">
              <a:defRPr>
                <a:solidFill>
                  <a:schemeClr val="tx1"/>
                </a:solidFill>
                <a:latin typeface="Arial" charset="0"/>
              </a:defRPr>
            </a:lvl5pPr>
            <a:lvl6pPr marL="2561957" indent="-232905" eaLnBrk="0" fontAlgn="base" hangingPunct="0">
              <a:spcBef>
                <a:spcPct val="0"/>
              </a:spcBef>
              <a:spcAft>
                <a:spcPct val="0"/>
              </a:spcAft>
              <a:defRPr>
                <a:solidFill>
                  <a:schemeClr val="tx1"/>
                </a:solidFill>
                <a:latin typeface="Arial" charset="0"/>
              </a:defRPr>
            </a:lvl6pPr>
            <a:lvl7pPr marL="3027767" indent="-232905" eaLnBrk="0" fontAlgn="base" hangingPunct="0">
              <a:spcBef>
                <a:spcPct val="0"/>
              </a:spcBef>
              <a:spcAft>
                <a:spcPct val="0"/>
              </a:spcAft>
              <a:defRPr>
                <a:solidFill>
                  <a:schemeClr val="tx1"/>
                </a:solidFill>
                <a:latin typeface="Arial" charset="0"/>
              </a:defRPr>
            </a:lvl7pPr>
            <a:lvl8pPr marL="3493578" indent="-232905" eaLnBrk="0" fontAlgn="base" hangingPunct="0">
              <a:spcBef>
                <a:spcPct val="0"/>
              </a:spcBef>
              <a:spcAft>
                <a:spcPct val="0"/>
              </a:spcAft>
              <a:defRPr>
                <a:solidFill>
                  <a:schemeClr val="tx1"/>
                </a:solidFill>
                <a:latin typeface="Arial" charset="0"/>
              </a:defRPr>
            </a:lvl8pPr>
            <a:lvl9pPr marL="3959388" indent="-232905" eaLnBrk="0" fontAlgn="base" hangingPunct="0">
              <a:spcBef>
                <a:spcPct val="0"/>
              </a:spcBef>
              <a:spcAft>
                <a:spcPct val="0"/>
              </a:spcAft>
              <a:defRPr>
                <a:solidFill>
                  <a:schemeClr val="tx1"/>
                </a:solidFill>
                <a:latin typeface="Arial" charset="0"/>
              </a:defRPr>
            </a:lvl9pPr>
          </a:lstStyle>
          <a:p>
            <a:pPr eaLnBrk="1" hangingPunct="1">
              <a:defRPr/>
            </a:pPr>
            <a:fld id="{049BFB80-37EA-48F1-A540-C19B788F916F}" type="slidenum">
              <a:rPr lang="en-US" smtClean="0"/>
              <a:pPr eaLnBrk="1" hangingPunct="1">
                <a:defRPr/>
              </a:pPr>
              <a:t>23</a:t>
            </a:fld>
            <a:endParaRPr lang="en-US" smtClean="0"/>
          </a:p>
        </p:txBody>
      </p:sp>
      <p:sp>
        <p:nvSpPr>
          <p:cNvPr id="48131" name="Rectangle 2"/>
          <p:cNvSpPr>
            <a:spLocks noGrp="1" noRot="1" noChangeAspect="1" noChangeArrowheads="1" noTextEdit="1"/>
          </p:cNvSpPr>
          <p:nvPr>
            <p:ph type="sldImg"/>
          </p:nvPr>
        </p:nvSpPr>
        <p:spPr>
          <a:xfrm>
            <a:off x="717550" y="1162050"/>
            <a:ext cx="5575300" cy="3136900"/>
          </a:xfrm>
          <a:ln/>
        </p:spPr>
      </p:sp>
      <p:sp>
        <p:nvSpPr>
          <p:cNvPr id="4813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4119266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p:txBody>
          <a:bodyPr/>
          <a:lstStyle>
            <a:lvl1pPr eaLnBrk="0" hangingPunct="0">
              <a:defRPr>
                <a:solidFill>
                  <a:schemeClr val="tx1"/>
                </a:solidFill>
                <a:latin typeface="Arial" charset="0"/>
              </a:defRPr>
            </a:lvl1pPr>
            <a:lvl2pPr marL="756942" indent="-291131" eaLnBrk="0" hangingPunct="0">
              <a:defRPr>
                <a:solidFill>
                  <a:schemeClr val="tx1"/>
                </a:solidFill>
                <a:latin typeface="Arial" charset="0"/>
              </a:defRPr>
            </a:lvl2pPr>
            <a:lvl3pPr marL="1164526" indent="-232905" eaLnBrk="0" hangingPunct="0">
              <a:defRPr>
                <a:solidFill>
                  <a:schemeClr val="tx1"/>
                </a:solidFill>
                <a:latin typeface="Arial" charset="0"/>
              </a:defRPr>
            </a:lvl3pPr>
            <a:lvl4pPr marL="1630336" indent="-232905" eaLnBrk="0" hangingPunct="0">
              <a:defRPr>
                <a:solidFill>
                  <a:schemeClr val="tx1"/>
                </a:solidFill>
                <a:latin typeface="Arial" charset="0"/>
              </a:defRPr>
            </a:lvl4pPr>
            <a:lvl5pPr marL="2096147" indent="-232905" eaLnBrk="0" hangingPunct="0">
              <a:defRPr>
                <a:solidFill>
                  <a:schemeClr val="tx1"/>
                </a:solidFill>
                <a:latin typeface="Arial" charset="0"/>
              </a:defRPr>
            </a:lvl5pPr>
            <a:lvl6pPr marL="2561957" indent="-232905" eaLnBrk="0" fontAlgn="base" hangingPunct="0">
              <a:spcBef>
                <a:spcPct val="0"/>
              </a:spcBef>
              <a:spcAft>
                <a:spcPct val="0"/>
              </a:spcAft>
              <a:defRPr>
                <a:solidFill>
                  <a:schemeClr val="tx1"/>
                </a:solidFill>
                <a:latin typeface="Arial" charset="0"/>
              </a:defRPr>
            </a:lvl6pPr>
            <a:lvl7pPr marL="3027767" indent="-232905" eaLnBrk="0" fontAlgn="base" hangingPunct="0">
              <a:spcBef>
                <a:spcPct val="0"/>
              </a:spcBef>
              <a:spcAft>
                <a:spcPct val="0"/>
              </a:spcAft>
              <a:defRPr>
                <a:solidFill>
                  <a:schemeClr val="tx1"/>
                </a:solidFill>
                <a:latin typeface="Arial" charset="0"/>
              </a:defRPr>
            </a:lvl7pPr>
            <a:lvl8pPr marL="3493578" indent="-232905" eaLnBrk="0" fontAlgn="base" hangingPunct="0">
              <a:spcBef>
                <a:spcPct val="0"/>
              </a:spcBef>
              <a:spcAft>
                <a:spcPct val="0"/>
              </a:spcAft>
              <a:defRPr>
                <a:solidFill>
                  <a:schemeClr val="tx1"/>
                </a:solidFill>
                <a:latin typeface="Arial" charset="0"/>
              </a:defRPr>
            </a:lvl8pPr>
            <a:lvl9pPr marL="3959388" indent="-232905" eaLnBrk="0" fontAlgn="base" hangingPunct="0">
              <a:spcBef>
                <a:spcPct val="0"/>
              </a:spcBef>
              <a:spcAft>
                <a:spcPct val="0"/>
              </a:spcAft>
              <a:defRPr>
                <a:solidFill>
                  <a:schemeClr val="tx1"/>
                </a:solidFill>
                <a:latin typeface="Arial" charset="0"/>
              </a:defRPr>
            </a:lvl9pPr>
          </a:lstStyle>
          <a:p>
            <a:pPr eaLnBrk="1" hangingPunct="1">
              <a:defRPr/>
            </a:pPr>
            <a:fld id="{684BA42D-6F09-48C2-8A97-4A239874467B}" type="slidenum">
              <a:rPr lang="en-US" smtClean="0"/>
              <a:pPr eaLnBrk="1" hangingPunct="1">
                <a:defRPr/>
              </a:pPr>
              <a:t>24</a:t>
            </a:fld>
            <a:endParaRPr lang="en-US" smtClean="0"/>
          </a:p>
        </p:txBody>
      </p:sp>
      <p:sp>
        <p:nvSpPr>
          <p:cNvPr id="49155" name="Rectangle 2"/>
          <p:cNvSpPr>
            <a:spLocks noGrp="1" noRot="1" noChangeAspect="1" noChangeArrowheads="1" noTextEdit="1"/>
          </p:cNvSpPr>
          <p:nvPr>
            <p:ph type="sldImg"/>
          </p:nvPr>
        </p:nvSpPr>
        <p:spPr>
          <a:xfrm>
            <a:off x="717550" y="1162050"/>
            <a:ext cx="5575300" cy="3136900"/>
          </a:xfrm>
          <a:ln/>
        </p:spPr>
      </p:sp>
      <p:sp>
        <p:nvSpPr>
          <p:cNvPr id="4915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5548962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pic>
        <p:nvPicPr>
          <p:cNvPr id="2056" name="Picture 8" descr="Image result for negotiations wallpape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3499"/>
            <a:ext cx="12192000" cy="6854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effectLst>
                  <a:outerShdw blurRad="38100" dist="38100" dir="2700000" algn="tl">
                    <a:srgbClr val="000000">
                      <a:alpha val="43137"/>
                    </a:srgbClr>
                  </a:outerShdw>
                </a:effectLst>
                <a:latin typeface="Garamond" panose="02020404030301010803" pitchFamily="18"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5" name="Footer Placeholder 4"/>
          <p:cNvSpPr>
            <a:spLocks noGrp="1"/>
          </p:cNvSpPr>
          <p:nvPr>
            <p:ph type="ftr" sz="quarter" idx="11"/>
          </p:nvPr>
        </p:nvSpPr>
        <p:spPr/>
        <p:txBody>
          <a:bodyPr/>
          <a:lstStyle/>
          <a:p>
            <a:r>
              <a:rPr lang="en-US" dirty="0" smtClean="0">
                <a:latin typeface="Garamond" panose="02020404030301010803" pitchFamily="18" charset="0"/>
              </a:rPr>
              <a:t>Brookings Executive Education                              </a:t>
            </a:r>
            <a:r>
              <a:rPr lang="en-US" dirty="0" smtClean="0"/>
              <a:t>			                  </a:t>
            </a:r>
            <a:r>
              <a:rPr lang="en-US" dirty="0" smtClean="0">
                <a:latin typeface="Garamond" panose="02020404030301010803" pitchFamily="18" charset="0"/>
              </a:rPr>
              <a:t>University of South Florida</a:t>
            </a:r>
            <a:endParaRPr lang="en-US" dirty="0">
              <a:latin typeface="Garamond" panose="02020404030301010803" pitchFamily="18" charset="0"/>
            </a:endParaRPr>
          </a:p>
        </p:txBody>
      </p:sp>
      <p:sp>
        <p:nvSpPr>
          <p:cNvPr id="6" name="Slide Number Placeholder 5"/>
          <p:cNvSpPr>
            <a:spLocks noGrp="1"/>
          </p:cNvSpPr>
          <p:nvPr>
            <p:ph type="sldNum" sz="quarter" idx="12"/>
          </p:nvPr>
        </p:nvSpPr>
        <p:spPr/>
        <p:txBody>
          <a:bodyPr/>
          <a:lstStyle>
            <a:lvl1pPr>
              <a:defRPr>
                <a:solidFill>
                  <a:schemeClr val="bg1"/>
                </a:solidFill>
                <a:latin typeface="Garamond" panose="02020404030301010803" pitchFamily="18" charset="0"/>
              </a:defRPr>
            </a:lvl1pPr>
          </a:lstStyle>
          <a:p>
            <a:fld id="{10B0FD11-B1C3-4D4F-AEB3-910042143524}" type="slidenum">
              <a:rPr lang="en-US" smtClean="0"/>
              <a:pPr/>
              <a:t>‹#›</a:t>
            </a:fld>
            <a:endParaRPr lang="en-US" dirty="0"/>
          </a:p>
        </p:txBody>
      </p:sp>
      <p:sp>
        <p:nvSpPr>
          <p:cNvPr id="8" name="object 5"/>
          <p:cNvSpPr/>
          <p:nvPr userDrawn="1"/>
        </p:nvSpPr>
        <p:spPr>
          <a:xfrm>
            <a:off x="616598" y="183616"/>
            <a:ext cx="2639786" cy="682982"/>
          </a:xfrm>
          <a:prstGeom prst="rect">
            <a:avLst/>
          </a:prstGeom>
          <a:blipFill>
            <a:blip r:embed="rId3" cstate="print"/>
            <a:stretch>
              <a:fillRect/>
            </a:stretch>
          </a:blipFill>
        </p:spPr>
        <p:txBody>
          <a:bodyPr wrap="square" lIns="0" tIns="0" rIns="0" bIns="0" rtlCol="0">
            <a:noAutofit/>
          </a:bodyPr>
          <a:lstStyle/>
          <a:p>
            <a:endParaRPr/>
          </a:p>
        </p:txBody>
      </p:sp>
      <p:pic>
        <p:nvPicPr>
          <p:cNvPr id="10" name="Picture 2" descr="Image result for USF logo"/>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41567" y="183616"/>
            <a:ext cx="3220683" cy="686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38427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64217" y="457200"/>
            <a:ext cx="10363200" cy="1143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1564217" y="1981200"/>
            <a:ext cx="5080000" cy="4114800"/>
          </a:xfrm>
        </p:spPr>
        <p:txBody>
          <a:bodyPr/>
          <a:lstStyle/>
          <a:p>
            <a:pPr lvl="0"/>
            <a:endParaRPr lang="en-US" noProof="0" smtClean="0"/>
          </a:p>
        </p:txBody>
      </p:sp>
      <p:sp>
        <p:nvSpPr>
          <p:cNvPr id="4" name="Text Placeholder 3"/>
          <p:cNvSpPr>
            <a:spLocks noGrp="1"/>
          </p:cNvSpPr>
          <p:nvPr>
            <p:ph type="body" sz="half" idx="2"/>
          </p:nvPr>
        </p:nvSpPr>
        <p:spPr>
          <a:xfrm>
            <a:off x="6847417" y="19812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9"/>
          <p:cNvSpPr>
            <a:spLocks noGrp="1" noChangeArrowheads="1"/>
          </p:cNvSpPr>
          <p:nvPr>
            <p:ph type="dt" sz="half" idx="10"/>
          </p:nvPr>
        </p:nvSpPr>
        <p:spPr>
          <a:xfrm>
            <a:off x="609600" y="6248400"/>
            <a:ext cx="2844800" cy="457200"/>
          </a:xfrm>
          <a:prstGeom prst="rect">
            <a:avLst/>
          </a:prstGeom>
          <a:ln/>
        </p:spPr>
        <p:txBody>
          <a:bodyPr/>
          <a:lstStyle>
            <a:lvl1pPr>
              <a:defRPr/>
            </a:lvl1pPr>
          </a:lstStyle>
          <a:p>
            <a:pPr>
              <a:defRPr/>
            </a:pPr>
            <a:endParaRPr 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sldNum" sz="quarter" idx="12"/>
          </p:nvPr>
        </p:nvSpPr>
        <p:spPr>
          <a:ln/>
        </p:spPr>
        <p:txBody>
          <a:bodyPr/>
          <a:lstStyle>
            <a:lvl1pPr>
              <a:defRPr/>
            </a:lvl1pPr>
          </a:lstStyle>
          <a:p>
            <a:pPr>
              <a:defRPr/>
            </a:pPr>
            <a:fld id="{F84E8684-9217-4B25-9D1D-4607E719FCBD}" type="slidenum">
              <a:rPr lang="en-US"/>
              <a:pPr>
                <a:defRPr/>
              </a:pPr>
              <a:t>‹#›</a:t>
            </a:fld>
            <a:endParaRPr lang="en-US"/>
          </a:p>
        </p:txBody>
      </p:sp>
    </p:spTree>
    <p:extLst>
      <p:ext uri="{BB962C8B-B14F-4D97-AF65-F5344CB8AC3E}">
        <p14:creationId xmlns:p14="http://schemas.microsoft.com/office/powerpoint/2010/main" val="3070334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60000"/>
                    <a:lumOff val="40000"/>
                  </a:schemeClr>
                </a:solidFill>
                <a:latin typeface="Garamond" panose="02020404030301010803" pitchFamily="18"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228600" indent="-228600">
              <a:buFont typeface="Wingdings" panose="05000000000000000000" pitchFamily="2" charset="2"/>
              <a:buChar char="v"/>
              <a:defRPr>
                <a:latin typeface="Arial" panose="020B0604020202020204" pitchFamily="34" charset="0"/>
                <a:cs typeface="Arial" panose="020B0604020202020204" pitchFamily="34" charset="0"/>
              </a:defRPr>
            </a:lvl1pPr>
            <a:lvl2pPr marL="914400" indent="-457200">
              <a:buFont typeface="+mj-lt"/>
              <a:buAutoNum type="romanUcPeriod"/>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r>
              <a:rPr lang="en-US" dirty="0" smtClean="0">
                <a:latin typeface="Garamond" panose="02020404030301010803" pitchFamily="18" charset="0"/>
              </a:rPr>
              <a:t>Brookings Executive Education                              </a:t>
            </a:r>
            <a:r>
              <a:rPr lang="en-US" dirty="0" smtClean="0"/>
              <a:t>		                </a:t>
            </a:r>
            <a:r>
              <a:rPr lang="en-US" dirty="0" smtClean="0">
                <a:latin typeface="Garamond" panose="02020404030301010803" pitchFamily="18" charset="0"/>
              </a:rPr>
              <a:t>University of South Florida</a:t>
            </a:r>
            <a:endParaRPr lang="en-US" dirty="0">
              <a:latin typeface="Garamond" panose="02020404030301010803" pitchFamily="18" charset="0"/>
            </a:endParaRPr>
          </a:p>
        </p:txBody>
      </p:sp>
      <p:sp>
        <p:nvSpPr>
          <p:cNvPr id="6" name="Slide Number Placeholder 5"/>
          <p:cNvSpPr>
            <a:spLocks noGrp="1"/>
          </p:cNvSpPr>
          <p:nvPr>
            <p:ph type="sldNum" sz="quarter" idx="12"/>
          </p:nvPr>
        </p:nvSpPr>
        <p:spPr/>
        <p:txBody>
          <a:bodyPr/>
          <a:lstStyle/>
          <a:p>
            <a:fld id="{10B0FD11-B1C3-4D4F-AEB3-910042143524}" type="slidenum">
              <a:rPr lang="en-US" smtClean="0"/>
              <a:t>‹#›</a:t>
            </a:fld>
            <a:endParaRPr lang="en-US"/>
          </a:p>
        </p:txBody>
      </p:sp>
    </p:spTree>
    <p:extLst>
      <p:ext uri="{BB962C8B-B14F-4D97-AF65-F5344CB8AC3E}">
        <p14:creationId xmlns:p14="http://schemas.microsoft.com/office/powerpoint/2010/main" val="344679276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ctr"/>
          <a:lstStyle>
            <a:lvl1pPr>
              <a:defRPr sz="6000">
                <a:solidFill>
                  <a:schemeClr val="tx2">
                    <a:lumMod val="60000"/>
                    <a:lumOff val="40000"/>
                  </a:schemeClr>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5" name="Footer Placeholder 4"/>
          <p:cNvSpPr>
            <a:spLocks noGrp="1"/>
          </p:cNvSpPr>
          <p:nvPr>
            <p:ph type="ftr" sz="quarter" idx="11"/>
          </p:nvPr>
        </p:nvSpPr>
        <p:spPr/>
        <p:txBody>
          <a:bodyPr/>
          <a:lstStyle/>
          <a:p>
            <a:r>
              <a:rPr lang="en-US" dirty="0" smtClean="0">
                <a:latin typeface="Garamond" panose="02020404030301010803" pitchFamily="18" charset="0"/>
              </a:rPr>
              <a:t>Brookings Executive Education                              </a:t>
            </a:r>
            <a:r>
              <a:rPr lang="en-US" dirty="0" smtClean="0"/>
              <a:t>		                </a:t>
            </a:r>
            <a:r>
              <a:rPr lang="en-US" dirty="0" smtClean="0">
                <a:latin typeface="Garamond" panose="02020404030301010803" pitchFamily="18" charset="0"/>
              </a:rPr>
              <a:t>University of South Florida</a:t>
            </a:r>
            <a:endParaRPr lang="en-US" dirty="0">
              <a:latin typeface="Garamond" panose="02020404030301010803" pitchFamily="18" charset="0"/>
            </a:endParaRPr>
          </a:p>
        </p:txBody>
      </p:sp>
      <p:sp>
        <p:nvSpPr>
          <p:cNvPr id="6" name="Slide Number Placeholder 5"/>
          <p:cNvSpPr>
            <a:spLocks noGrp="1"/>
          </p:cNvSpPr>
          <p:nvPr>
            <p:ph type="sldNum" sz="quarter" idx="12"/>
          </p:nvPr>
        </p:nvSpPr>
        <p:spPr/>
        <p:txBody>
          <a:bodyPr/>
          <a:lstStyle/>
          <a:p>
            <a:fld id="{10B0FD11-B1C3-4D4F-AEB3-910042143524}" type="slidenum">
              <a:rPr lang="en-US" smtClean="0"/>
              <a:t>‹#›</a:t>
            </a:fld>
            <a:endParaRPr lang="en-US"/>
          </a:p>
        </p:txBody>
      </p:sp>
      <p:sp>
        <p:nvSpPr>
          <p:cNvPr id="7" name="object 5"/>
          <p:cNvSpPr/>
          <p:nvPr userDrawn="1"/>
        </p:nvSpPr>
        <p:spPr>
          <a:xfrm>
            <a:off x="616598" y="183616"/>
            <a:ext cx="2639786" cy="682982"/>
          </a:xfrm>
          <a:prstGeom prst="rect">
            <a:avLst/>
          </a:prstGeom>
          <a:blipFill>
            <a:blip r:embed="rId2" cstate="print"/>
            <a:stretch>
              <a:fillRect/>
            </a:stretch>
          </a:blipFill>
        </p:spPr>
        <p:txBody>
          <a:bodyPr wrap="square" lIns="0" tIns="0" rIns="0" bIns="0" rtlCol="0">
            <a:noAutofit/>
          </a:bodyPr>
          <a:lstStyle/>
          <a:p>
            <a:endParaRPr/>
          </a:p>
        </p:txBody>
      </p:sp>
      <p:pic>
        <p:nvPicPr>
          <p:cNvPr id="8" name="Picture 2" descr="Image result for USF logo"/>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41567" y="183616"/>
            <a:ext cx="3220683" cy="686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647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1"/>
          </p:nvPr>
        </p:nvSpPr>
        <p:spPr/>
        <p:txBody>
          <a:bodyPr/>
          <a:lstStyle/>
          <a:p>
            <a:r>
              <a:rPr lang="en-US" dirty="0" smtClean="0">
                <a:latin typeface="Garamond" panose="02020404030301010803" pitchFamily="18" charset="0"/>
              </a:rPr>
              <a:t>Brookings Executive Education                              </a:t>
            </a:r>
            <a:r>
              <a:rPr lang="en-US" dirty="0" smtClean="0"/>
              <a:t>		                </a:t>
            </a:r>
            <a:r>
              <a:rPr lang="en-US" dirty="0" smtClean="0">
                <a:latin typeface="Garamond" panose="02020404030301010803" pitchFamily="18" charset="0"/>
              </a:rPr>
              <a:t>University of South Florida</a:t>
            </a:r>
            <a:endParaRPr lang="en-US" dirty="0">
              <a:latin typeface="Garamond" panose="02020404030301010803" pitchFamily="18" charset="0"/>
            </a:endParaRPr>
          </a:p>
        </p:txBody>
      </p:sp>
      <p:sp>
        <p:nvSpPr>
          <p:cNvPr id="7" name="Slide Number Placeholder 6"/>
          <p:cNvSpPr>
            <a:spLocks noGrp="1"/>
          </p:cNvSpPr>
          <p:nvPr>
            <p:ph type="sldNum" sz="quarter" idx="12"/>
          </p:nvPr>
        </p:nvSpPr>
        <p:spPr/>
        <p:txBody>
          <a:bodyPr/>
          <a:lstStyle/>
          <a:p>
            <a:fld id="{10B0FD11-B1C3-4D4F-AEB3-910042143524}" type="slidenum">
              <a:rPr lang="en-US" smtClean="0"/>
              <a:t>‹#›</a:t>
            </a:fld>
            <a:endParaRPr lang="en-US"/>
          </a:p>
        </p:txBody>
      </p:sp>
    </p:spTree>
    <p:extLst>
      <p:ext uri="{BB962C8B-B14F-4D97-AF65-F5344CB8AC3E}">
        <p14:creationId xmlns:p14="http://schemas.microsoft.com/office/powerpoint/2010/main" val="256926603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839788" y="2505075"/>
            <a:ext cx="5157787" cy="3684588"/>
          </a:xfrm>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72200" y="2505075"/>
            <a:ext cx="5183188" cy="3684588"/>
          </a:xfrm>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7"/>
          <p:cNvSpPr>
            <a:spLocks noGrp="1"/>
          </p:cNvSpPr>
          <p:nvPr>
            <p:ph type="ftr" sz="quarter" idx="11"/>
          </p:nvPr>
        </p:nvSpPr>
        <p:spPr/>
        <p:txBody>
          <a:bodyPr/>
          <a:lstStyle/>
          <a:p>
            <a:r>
              <a:rPr lang="en-US" dirty="0" smtClean="0">
                <a:latin typeface="Garamond" panose="02020404030301010803" pitchFamily="18" charset="0"/>
              </a:rPr>
              <a:t>Brookings Executive Education                              </a:t>
            </a:r>
            <a:r>
              <a:rPr lang="en-US" dirty="0" smtClean="0"/>
              <a:t>		               </a:t>
            </a:r>
            <a:r>
              <a:rPr lang="en-US" dirty="0" smtClean="0">
                <a:latin typeface="Garamond" panose="02020404030301010803" pitchFamily="18" charset="0"/>
              </a:rPr>
              <a:t>University of South Florida</a:t>
            </a:r>
            <a:endParaRPr lang="en-US" dirty="0">
              <a:latin typeface="Garamond" panose="02020404030301010803" pitchFamily="18" charset="0"/>
            </a:endParaRPr>
          </a:p>
        </p:txBody>
      </p:sp>
      <p:sp>
        <p:nvSpPr>
          <p:cNvPr id="9" name="Slide Number Placeholder 8"/>
          <p:cNvSpPr>
            <a:spLocks noGrp="1"/>
          </p:cNvSpPr>
          <p:nvPr>
            <p:ph type="sldNum" sz="quarter" idx="12"/>
          </p:nvPr>
        </p:nvSpPr>
        <p:spPr/>
        <p:txBody>
          <a:bodyPr/>
          <a:lstStyle/>
          <a:p>
            <a:fld id="{10B0FD11-B1C3-4D4F-AEB3-910042143524}" type="slidenum">
              <a:rPr lang="en-US" smtClean="0"/>
              <a:t>‹#›</a:t>
            </a:fld>
            <a:endParaRPr lang="en-US"/>
          </a:p>
        </p:txBody>
      </p:sp>
    </p:spTree>
    <p:extLst>
      <p:ext uri="{BB962C8B-B14F-4D97-AF65-F5344CB8AC3E}">
        <p14:creationId xmlns:p14="http://schemas.microsoft.com/office/powerpoint/2010/main" val="15565142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r>
              <a:rPr lang="en-US" dirty="0" smtClean="0">
                <a:latin typeface="Garamond" panose="02020404030301010803" pitchFamily="18" charset="0"/>
              </a:rPr>
              <a:t>Brookings Executive Education                              </a:t>
            </a:r>
            <a:r>
              <a:rPr lang="en-US" dirty="0" smtClean="0"/>
              <a:t>		               </a:t>
            </a:r>
            <a:r>
              <a:rPr lang="en-US" dirty="0"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a:t>
            </a:fld>
            <a:endParaRPr lang="en-US" dirty="0"/>
          </a:p>
        </p:txBody>
      </p:sp>
    </p:spTree>
    <p:extLst>
      <p:ext uri="{BB962C8B-B14F-4D97-AF65-F5344CB8AC3E}">
        <p14:creationId xmlns:p14="http://schemas.microsoft.com/office/powerpoint/2010/main" val="420700401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latin typeface="Garamond" panose="02020404030301010803" pitchFamily="18" charset="0"/>
              </a:rPr>
              <a:t>Brookings Executive Education                              		              University of South Florida</a:t>
            </a:r>
            <a:endParaRPr lang="en-US" dirty="0">
              <a:latin typeface="Garamond" panose="02020404030301010803" pitchFamily="18" charset="0"/>
            </a:endParaRPr>
          </a:p>
        </p:txBody>
      </p:sp>
      <p:sp>
        <p:nvSpPr>
          <p:cNvPr id="4" name="Slide Number Placeholder 3"/>
          <p:cNvSpPr>
            <a:spLocks noGrp="1"/>
          </p:cNvSpPr>
          <p:nvPr>
            <p:ph type="sldNum" sz="quarter" idx="12"/>
          </p:nvPr>
        </p:nvSpPr>
        <p:spPr/>
        <p:txBody>
          <a:bodyPr/>
          <a:lstStyle/>
          <a:p>
            <a:fld id="{10B0FD11-B1C3-4D4F-AEB3-910042143524}" type="slidenum">
              <a:rPr lang="en-US" smtClean="0"/>
              <a:t>‹#›</a:t>
            </a:fld>
            <a:endParaRPr lang="en-US" dirty="0"/>
          </a:p>
        </p:txBody>
      </p:sp>
    </p:spTree>
    <p:extLst>
      <p:ext uri="{BB962C8B-B14F-4D97-AF65-F5344CB8AC3E}">
        <p14:creationId xmlns:p14="http://schemas.microsoft.com/office/powerpoint/2010/main" val="344076881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normAutofit/>
          </a:bodyPr>
          <a:lstStyle>
            <a:lvl1pPr>
              <a:defRPr sz="2800">
                <a:latin typeface="Arial" panose="020B0604020202020204" pitchFamily="34" charset="0"/>
                <a:cs typeface="Arial" panose="020B0604020202020204" pitchFamily="34" charset="0"/>
              </a:defRPr>
            </a:lvl1pPr>
            <a:lvl2pPr>
              <a:defRPr sz="2400">
                <a:latin typeface="Arial" panose="020B0604020202020204" pitchFamily="34" charset="0"/>
                <a:cs typeface="Arial" panose="020B0604020202020204" pitchFamily="34" charset="0"/>
              </a:defRPr>
            </a:lvl2pPr>
            <a:lvl3pPr>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6" name="Footer Placeholder 5"/>
          <p:cNvSpPr>
            <a:spLocks noGrp="1"/>
          </p:cNvSpPr>
          <p:nvPr>
            <p:ph type="ftr" sz="quarter" idx="11"/>
          </p:nvPr>
        </p:nvSpPr>
        <p:spPr/>
        <p:txBody>
          <a:bodyPr/>
          <a:lstStyle/>
          <a:p>
            <a:r>
              <a:rPr lang="en-US" dirty="0" smtClean="0">
                <a:latin typeface="Garamond" panose="02020404030301010803" pitchFamily="18" charset="0"/>
              </a:rPr>
              <a:t>Brookings Executive Education                              </a:t>
            </a:r>
            <a:r>
              <a:rPr lang="en-US" dirty="0" smtClean="0"/>
              <a:t>		               </a:t>
            </a:r>
            <a:r>
              <a:rPr lang="en-US" dirty="0" smtClean="0">
                <a:latin typeface="Garamond" panose="02020404030301010803" pitchFamily="18" charset="0"/>
              </a:rPr>
              <a:t>University of South Florida</a:t>
            </a:r>
            <a:endParaRPr lang="en-US" dirty="0">
              <a:latin typeface="Garamond" panose="02020404030301010803" pitchFamily="18" charset="0"/>
            </a:endParaRPr>
          </a:p>
        </p:txBody>
      </p:sp>
      <p:sp>
        <p:nvSpPr>
          <p:cNvPr id="7" name="Slide Number Placeholder 6"/>
          <p:cNvSpPr>
            <a:spLocks noGrp="1"/>
          </p:cNvSpPr>
          <p:nvPr>
            <p:ph type="sldNum" sz="quarter" idx="12"/>
          </p:nvPr>
        </p:nvSpPr>
        <p:spPr/>
        <p:txBody>
          <a:bodyPr/>
          <a:lstStyle/>
          <a:p>
            <a:fld id="{10B0FD11-B1C3-4D4F-AEB3-910042143524}" type="slidenum">
              <a:rPr lang="en-US" smtClean="0"/>
              <a:t>‹#›</a:t>
            </a:fld>
            <a:endParaRPr lang="en-US" dirty="0"/>
          </a:p>
        </p:txBody>
      </p:sp>
    </p:spTree>
    <p:extLst>
      <p:ext uri="{BB962C8B-B14F-4D97-AF65-F5344CB8AC3E}">
        <p14:creationId xmlns:p14="http://schemas.microsoft.com/office/powerpoint/2010/main" val="40105846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smtClean="0"/>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6" name="Footer Placeholder 5"/>
          <p:cNvSpPr>
            <a:spLocks noGrp="1"/>
          </p:cNvSpPr>
          <p:nvPr>
            <p:ph type="ftr" sz="quarter" idx="11"/>
          </p:nvPr>
        </p:nvSpPr>
        <p:spPr/>
        <p:txBody>
          <a:bodyPr/>
          <a:lstStyle/>
          <a:p>
            <a:r>
              <a:rPr lang="en-US" dirty="0" smtClean="0">
                <a:latin typeface="Garamond" panose="02020404030301010803" pitchFamily="18" charset="0"/>
              </a:rPr>
              <a:t>Brookings Executive Education                              </a:t>
            </a:r>
            <a:r>
              <a:rPr lang="en-US" dirty="0" smtClean="0"/>
              <a:t>		               </a:t>
            </a:r>
            <a:r>
              <a:rPr lang="en-US" dirty="0" smtClean="0">
                <a:latin typeface="Garamond" panose="02020404030301010803" pitchFamily="18" charset="0"/>
              </a:rPr>
              <a:t>University of South Florida</a:t>
            </a:r>
            <a:endParaRPr lang="en-US" dirty="0">
              <a:latin typeface="Garamond" panose="02020404030301010803" pitchFamily="18" charset="0"/>
            </a:endParaRPr>
          </a:p>
        </p:txBody>
      </p:sp>
      <p:sp>
        <p:nvSpPr>
          <p:cNvPr id="7" name="Slide Number Placeholder 6"/>
          <p:cNvSpPr>
            <a:spLocks noGrp="1"/>
          </p:cNvSpPr>
          <p:nvPr>
            <p:ph type="sldNum" sz="quarter" idx="12"/>
          </p:nvPr>
        </p:nvSpPr>
        <p:spPr/>
        <p:txBody>
          <a:bodyPr/>
          <a:lstStyle/>
          <a:p>
            <a:fld id="{10B0FD11-B1C3-4D4F-AEB3-910042143524}" type="slidenum">
              <a:rPr lang="en-US" smtClean="0"/>
              <a:t>‹#›</a:t>
            </a:fld>
            <a:endParaRPr lang="en-US" dirty="0"/>
          </a:p>
        </p:txBody>
      </p:sp>
    </p:spTree>
    <p:extLst>
      <p:ext uri="{BB962C8B-B14F-4D97-AF65-F5344CB8AC3E}">
        <p14:creationId xmlns:p14="http://schemas.microsoft.com/office/powerpoint/2010/main" val="224793207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32" name="Picture 8" descr="Image result for green and white diagonal striped background"/>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6105525" y="6503436"/>
            <a:ext cx="6086475" cy="3545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blue and white diagonal striped background"/>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2023" y="6503434"/>
            <a:ext cx="6117548" cy="3545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Slide Number Placeholder 5"/>
          <p:cNvSpPr>
            <a:spLocks noGrp="1"/>
          </p:cNvSpPr>
          <p:nvPr>
            <p:ph type="sldNum" sz="quarter" idx="4"/>
          </p:nvPr>
        </p:nvSpPr>
        <p:spPr>
          <a:xfrm>
            <a:off x="11783008" y="6503433"/>
            <a:ext cx="408992" cy="354564"/>
          </a:xfrm>
          <a:prstGeom prst="rect">
            <a:avLst/>
          </a:prstGeom>
        </p:spPr>
        <p:txBody>
          <a:bodyPr vert="horz" lIns="91440" tIns="45720" rIns="91440" bIns="45720" rtlCol="0" anchor="ctr"/>
          <a:lstStyle>
            <a:lvl1pPr algn="r">
              <a:defRPr sz="1200">
                <a:solidFill>
                  <a:schemeClr val="bg1"/>
                </a:solidFill>
                <a:latin typeface="Garamond" panose="02020404030301010803" pitchFamily="18" charset="0"/>
              </a:defRPr>
            </a:lvl1pPr>
          </a:lstStyle>
          <a:p>
            <a:fld id="{10B0FD11-B1C3-4D4F-AEB3-910042143524}" type="slidenum">
              <a:rPr lang="en-US" smtClean="0"/>
              <a:pPr/>
              <a:t>‹#›</a:t>
            </a:fld>
            <a:endParaRPr lang="en-US" dirty="0"/>
          </a:p>
        </p:txBody>
      </p:sp>
      <p:sp>
        <p:nvSpPr>
          <p:cNvPr id="5" name="Footer Placeholder 4"/>
          <p:cNvSpPr>
            <a:spLocks noGrp="1"/>
          </p:cNvSpPr>
          <p:nvPr>
            <p:ph type="ftr" sz="quarter" idx="3"/>
          </p:nvPr>
        </p:nvSpPr>
        <p:spPr>
          <a:xfrm>
            <a:off x="0" y="6503435"/>
            <a:ext cx="11783008" cy="354563"/>
          </a:xfrm>
          <a:prstGeom prst="rect">
            <a:avLst/>
          </a:prstGeom>
        </p:spPr>
        <p:txBody>
          <a:bodyPr vert="horz" lIns="91440" tIns="45720" rIns="91440" bIns="45720" rtlCol="0" anchor="ctr"/>
          <a:lstStyle>
            <a:lvl1pPr algn="l">
              <a:defRPr sz="1400" b="1">
                <a:solidFill>
                  <a:schemeClr val="bg1"/>
                </a:solidFill>
                <a:latin typeface="Californian FB" panose="0207040306080B030204" pitchFamily="18" charset="0"/>
              </a:defRPr>
            </a:lvl1pPr>
          </a:lstStyle>
          <a:p>
            <a:r>
              <a:rPr lang="en-US" dirty="0" smtClean="0">
                <a:latin typeface="Garamond" panose="02020404030301010803" pitchFamily="18" charset="0"/>
              </a:rPr>
              <a:t>Brookings Executive Education                              </a:t>
            </a:r>
            <a:r>
              <a:rPr lang="en-US" dirty="0" smtClean="0"/>
              <a:t>		                </a:t>
            </a:r>
            <a:r>
              <a:rPr lang="en-US" dirty="0" smtClean="0">
                <a:latin typeface="Garamond" panose="02020404030301010803" pitchFamily="18" charset="0"/>
              </a:rPr>
              <a:t>University of South Florida</a:t>
            </a:r>
            <a:endParaRPr lang="en-US" dirty="0">
              <a:latin typeface="Garamond" panose="02020404030301010803" pitchFamily="18" charset="0"/>
            </a:endParaRPr>
          </a:p>
        </p:txBody>
      </p:sp>
    </p:spTree>
    <p:extLst>
      <p:ext uri="{BB962C8B-B14F-4D97-AF65-F5344CB8AC3E}">
        <p14:creationId xmlns:p14="http://schemas.microsoft.com/office/powerpoint/2010/main" val="238367437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timing>
    <p:tnLst>
      <p:par>
        <p:cTn id="1" dur="indefinite" restart="never" nodeType="tmRoot"/>
      </p:par>
    </p:tnLst>
  </p:timing>
  <p:hf hdr="0" dt="0"/>
  <p:txStyles>
    <p:titleStyle>
      <a:lvl1pPr algn="ctr" defTabSz="914400" rtl="0" eaLnBrk="1" latinLnBrk="0" hangingPunct="1">
        <a:lnSpc>
          <a:spcPct val="90000"/>
        </a:lnSpc>
        <a:spcBef>
          <a:spcPct val="0"/>
        </a:spcBef>
        <a:buNone/>
        <a:defRPr sz="4400" kern="1200">
          <a:solidFill>
            <a:schemeClr val="tx2">
              <a:lumMod val="60000"/>
              <a:lumOff val="40000"/>
            </a:schemeClr>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v"/>
        <a:defRPr sz="2800" kern="1200">
          <a:solidFill>
            <a:schemeClr val="tx1"/>
          </a:solidFill>
          <a:latin typeface="Arial" panose="020B0604020202020204" pitchFamily="34" charset="0"/>
          <a:ea typeface="+mn-ea"/>
          <a:cs typeface="Arial" panose="020B0604020202020204" pitchFamily="34" charset="0"/>
        </a:defRPr>
      </a:lvl1pPr>
      <a:lvl2pPr marL="914400" indent="-457200" algn="l" defTabSz="914400" rtl="0" eaLnBrk="1" latinLnBrk="0" hangingPunct="1">
        <a:lnSpc>
          <a:spcPct val="90000"/>
        </a:lnSpc>
        <a:spcBef>
          <a:spcPts val="500"/>
        </a:spcBef>
        <a:buFont typeface="+mj-lt"/>
        <a:buAutoNum type="romanUcPeriod"/>
        <a:defRPr sz="2400" kern="1200">
          <a:solidFill>
            <a:schemeClr val="tx1"/>
          </a:solidFill>
          <a:latin typeface="Arial" panose="020B0604020202020204" pitchFamily="34" charset="0"/>
          <a:ea typeface="+mn-ea"/>
          <a:cs typeface="Arial" panose="020B0604020202020204" pitchFamily="34" charset="0"/>
        </a:defRPr>
      </a:lvl2pPr>
      <a:lvl3pPr marL="1371600" indent="-457200" algn="l" defTabSz="914400" rtl="0" eaLnBrk="1" latinLnBrk="0" hangingPunct="1">
        <a:lnSpc>
          <a:spcPct val="90000"/>
        </a:lnSpc>
        <a:spcBef>
          <a:spcPts val="500"/>
        </a:spcBef>
        <a:buFont typeface="+mj-lt"/>
        <a:buAutoNum type="romanUcPeriod"/>
        <a:defRPr sz="2000" kern="1200">
          <a:solidFill>
            <a:schemeClr val="tx1"/>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4pPr>
      <a:lvl5pPr marL="21717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9.png"/><Relationship Id="rId5" Type="http://schemas.openxmlformats.org/officeDocument/2006/relationships/oleObject" Target="../embeddings/oleObject2.bin"/><Relationship Id="rId10" Type="http://schemas.openxmlformats.org/officeDocument/2006/relationships/image" Target="../media/image51.png"/><Relationship Id="rId4" Type="http://schemas.openxmlformats.org/officeDocument/2006/relationships/image" Target="../media/image48.png"/><Relationship Id="rId9" Type="http://schemas.openxmlformats.org/officeDocument/2006/relationships/oleObject" Target="../embeddings/oleObject4.bin"/></Relationships>
</file>

<file path=ppt/slides/_rels/slide10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4.jpeg"/><Relationship Id="rId7" Type="http://schemas.openxmlformats.org/officeDocument/2006/relationships/hyperlink" Target="http://upload.wikimedia.org/wikipedia/commons/2/29/Pomegranate03_edit.jpg" TargetMode="External"/><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hyperlink" Target="http://upload.wikimedia.org/wikipedia/en/4/4f/Afghancarpet1.jpg" TargetMode="External"/></Relationships>
</file>

<file path=ppt/slides/_rels/slide10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6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78.png"/><Relationship Id="rId26" Type="http://schemas.openxmlformats.org/officeDocument/2006/relationships/image" Target="../media/image86.png"/><Relationship Id="rId3" Type="http://schemas.openxmlformats.org/officeDocument/2006/relationships/image" Target="../media/image63.jpg"/><Relationship Id="rId21" Type="http://schemas.openxmlformats.org/officeDocument/2006/relationships/image" Target="../media/image81.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5" Type="http://schemas.openxmlformats.org/officeDocument/2006/relationships/image" Target="../media/image85.png"/><Relationship Id="rId2" Type="http://schemas.openxmlformats.org/officeDocument/2006/relationships/notesSlide" Target="../notesSlides/notesSlide33.xml"/><Relationship Id="rId16" Type="http://schemas.openxmlformats.org/officeDocument/2006/relationships/image" Target="../media/image76.png"/><Relationship Id="rId20"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66.png"/><Relationship Id="rId11" Type="http://schemas.openxmlformats.org/officeDocument/2006/relationships/image" Target="../media/image71.png"/><Relationship Id="rId24" Type="http://schemas.openxmlformats.org/officeDocument/2006/relationships/image" Target="../media/image84.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83.png"/><Relationship Id="rId10" Type="http://schemas.openxmlformats.org/officeDocument/2006/relationships/image" Target="../media/image70.png"/><Relationship Id="rId19" Type="http://schemas.openxmlformats.org/officeDocument/2006/relationships/image" Target="../media/image79.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82.png"/><Relationship Id="rId27" Type="http://schemas.openxmlformats.org/officeDocument/2006/relationships/image" Target="../media/image87.png"/></Relationships>
</file>

<file path=ppt/slides/_rels/slide12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5.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www.youtube.com/watch?v=vJG698U2Mvo"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866598"/>
            <a:ext cx="9144000" cy="2387600"/>
          </a:xfrm>
        </p:spPr>
        <p:txBody>
          <a:bodyPr>
            <a:normAutofit/>
          </a:bodyPr>
          <a:lstStyle/>
          <a:p>
            <a:r>
              <a:rPr lang="en-US" b="1" dirty="0" smtClean="0"/>
              <a:t>Strategic Communication and  Negotiations</a:t>
            </a:r>
            <a:endParaRPr lang="en-US" dirty="0"/>
          </a:p>
        </p:txBody>
      </p:sp>
      <p:sp>
        <p:nvSpPr>
          <p:cNvPr id="3" name="Subtitle 2"/>
          <p:cNvSpPr>
            <a:spLocks noGrp="1"/>
          </p:cNvSpPr>
          <p:nvPr>
            <p:ph type="subTitle" idx="1"/>
          </p:nvPr>
        </p:nvSpPr>
        <p:spPr>
          <a:xfrm>
            <a:off x="1663700" y="3625146"/>
            <a:ext cx="8318500" cy="3126848"/>
          </a:xfrm>
        </p:spPr>
        <p:txBody>
          <a:bodyPr anchor="b">
            <a:normAutofit/>
          </a:bodyPr>
          <a:lstStyle/>
          <a:p>
            <a:pPr algn="l"/>
            <a:r>
              <a:rPr lang="en-US" sz="1600" b="1" dirty="0"/>
              <a:t>Eric Eisenberg, Ph.D.</a:t>
            </a:r>
          </a:p>
          <a:p>
            <a:pPr algn="l"/>
            <a:r>
              <a:rPr lang="en-US" sz="1600" b="1" dirty="0" smtClean="0"/>
              <a:t>Lt. General Martin Steele (retired)</a:t>
            </a:r>
          </a:p>
          <a:p>
            <a:pPr algn="l"/>
            <a:r>
              <a:rPr lang="en-US" sz="1600" b="1" dirty="0" smtClean="0"/>
              <a:t>Adib Farhadi, Ph.D.</a:t>
            </a:r>
          </a:p>
          <a:p>
            <a:pPr algn="l"/>
            <a:r>
              <a:rPr lang="en-US" sz="1600" b="1" dirty="0" smtClean="0"/>
              <a:t>University of South Florida</a:t>
            </a:r>
          </a:p>
          <a:p>
            <a:pPr algn="l"/>
            <a:endParaRPr lang="en-US" sz="1600" b="1" dirty="0"/>
          </a:p>
          <a:p>
            <a:pPr algn="l"/>
            <a:r>
              <a:rPr lang="en-US" sz="1600" b="1" dirty="0" smtClean="0"/>
              <a:t>September 28-29 2016</a:t>
            </a:r>
          </a:p>
          <a:p>
            <a:pPr algn="l"/>
            <a:r>
              <a:rPr lang="en-US" sz="1600" b="1" dirty="0" smtClean="0"/>
              <a:t>United States Special Operations Command</a:t>
            </a:r>
          </a:p>
          <a:p>
            <a:pPr algn="l"/>
            <a:endParaRPr lang="en-US" sz="1600" b="1" dirty="0"/>
          </a:p>
          <a:p>
            <a:pPr algn="l"/>
            <a:endParaRPr lang="en-US" sz="1600" b="1" dirty="0" smtClean="0"/>
          </a:p>
        </p:txBody>
      </p:sp>
      <p:sp>
        <p:nvSpPr>
          <p:cNvPr id="10" name="object 5"/>
          <p:cNvSpPr/>
          <p:nvPr/>
        </p:nvSpPr>
        <p:spPr>
          <a:xfrm>
            <a:off x="616598" y="183616"/>
            <a:ext cx="2639786" cy="682982"/>
          </a:xfrm>
          <a:prstGeom prst="rect">
            <a:avLst/>
          </a:prstGeom>
          <a:blipFill>
            <a:blip r:embed="rId3"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17134244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Ask Yourself</a:t>
            </a:r>
            <a:endParaRPr lang="en-US" dirty="0"/>
          </a:p>
        </p:txBody>
      </p:sp>
      <p:sp>
        <p:nvSpPr>
          <p:cNvPr id="3" name="Content Placeholder 2"/>
          <p:cNvSpPr>
            <a:spLocks noGrp="1"/>
          </p:cNvSpPr>
          <p:nvPr>
            <p:ph idx="1"/>
          </p:nvPr>
        </p:nvSpPr>
        <p:spPr>
          <a:xfrm>
            <a:off x="838200" y="1729946"/>
            <a:ext cx="10515600" cy="4447017"/>
          </a:xfrm>
        </p:spPr>
        <p:txBody>
          <a:bodyPr>
            <a:normAutofit/>
          </a:bodyPr>
          <a:lstStyle/>
          <a:p>
            <a:r>
              <a:rPr lang="en-US" b="1" dirty="0" smtClean="0"/>
              <a:t>A</a:t>
            </a:r>
            <a:r>
              <a:rPr lang="en-US" b="1" dirty="0"/>
              <a:t>	</a:t>
            </a:r>
            <a:r>
              <a:rPr lang="en-US" b="1" dirty="0" smtClean="0"/>
              <a:t>Ask yourself honestly how you are </a:t>
            </a:r>
            <a:r>
              <a:rPr lang="en-US" b="1" dirty="0"/>
              <a:t>already communicating</a:t>
            </a:r>
          </a:p>
          <a:p>
            <a:r>
              <a:rPr lang="en-US" dirty="0" smtClean="0"/>
              <a:t>Hold up the mirror </a:t>
            </a:r>
          </a:p>
          <a:p>
            <a:r>
              <a:rPr lang="en-US" dirty="0" smtClean="0"/>
              <a:t>Maximize self-awareness about how you are typically seen</a:t>
            </a:r>
          </a:p>
          <a:p>
            <a:r>
              <a:rPr lang="en-US" dirty="0" smtClean="0"/>
              <a:t>Identify patterns in words</a:t>
            </a:r>
            <a:r>
              <a:rPr lang="en-US" dirty="0"/>
              <a:t>, gestures</a:t>
            </a:r>
            <a:r>
              <a:rPr lang="en-US" dirty="0" smtClean="0"/>
              <a:t>, and tone.</a:t>
            </a:r>
            <a:endParaRPr lang="en-US" dirty="0"/>
          </a:p>
          <a:p>
            <a:r>
              <a:rPr lang="en-US" dirty="0" smtClean="0"/>
              <a:t>Ask trusted colleagues how they perceive you as a communicator</a:t>
            </a:r>
            <a:endParaRPr lang="en-US" dirty="0"/>
          </a:p>
          <a:p>
            <a:pPr marL="0" indent="0">
              <a:buNone/>
            </a:pPr>
            <a:endParaRPr lang="en-US"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10</a:t>
            </a:fld>
            <a:endParaRPr lang="en-US"/>
          </a:p>
        </p:txBody>
      </p:sp>
    </p:spTree>
    <p:extLst>
      <p:ext uri="{BB962C8B-B14F-4D97-AF65-F5344CB8AC3E}">
        <p14:creationId xmlns:p14="http://schemas.microsoft.com/office/powerpoint/2010/main" val="23667452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en-US" dirty="0"/>
              <a:t>Explicit and Implicit Communication</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100</a:t>
            </a:fld>
            <a:endParaRPr lang="en-US"/>
          </a:p>
        </p:txBody>
      </p:sp>
      <p:grpSp>
        <p:nvGrpSpPr>
          <p:cNvPr id="6" name="Group 21"/>
          <p:cNvGrpSpPr>
            <a:grpSpLocks/>
          </p:cNvGrpSpPr>
          <p:nvPr/>
        </p:nvGrpSpPr>
        <p:grpSpPr bwMode="auto">
          <a:xfrm>
            <a:off x="2663337" y="1393031"/>
            <a:ext cx="7550394" cy="4615962"/>
            <a:chOff x="653" y="979"/>
            <a:chExt cx="4122" cy="2520"/>
          </a:xfrm>
        </p:grpSpPr>
        <p:grpSp>
          <p:nvGrpSpPr>
            <p:cNvPr id="7" name="Group 20"/>
            <p:cNvGrpSpPr>
              <a:grpSpLocks/>
            </p:cNvGrpSpPr>
            <p:nvPr/>
          </p:nvGrpSpPr>
          <p:grpSpPr bwMode="auto">
            <a:xfrm>
              <a:off x="653" y="979"/>
              <a:ext cx="4089" cy="2520"/>
              <a:chOff x="653" y="979"/>
              <a:chExt cx="4089" cy="2520"/>
            </a:xfrm>
          </p:grpSpPr>
          <p:sp>
            <p:nvSpPr>
              <p:cNvPr id="10" name="Line 4"/>
              <p:cNvSpPr>
                <a:spLocks noChangeShapeType="1"/>
              </p:cNvSpPr>
              <p:nvPr/>
            </p:nvSpPr>
            <p:spPr bwMode="auto">
              <a:xfrm>
                <a:off x="653" y="979"/>
                <a:ext cx="0" cy="25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77"/>
              </a:p>
            </p:txBody>
          </p:sp>
          <p:sp>
            <p:nvSpPr>
              <p:cNvPr id="11" name="Line 5"/>
              <p:cNvSpPr>
                <a:spLocks noChangeShapeType="1"/>
              </p:cNvSpPr>
              <p:nvPr/>
            </p:nvSpPr>
            <p:spPr bwMode="auto">
              <a:xfrm>
                <a:off x="653" y="3499"/>
                <a:ext cx="408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77"/>
              </a:p>
            </p:txBody>
          </p:sp>
        </p:grpSp>
        <p:sp>
          <p:nvSpPr>
            <p:cNvPr id="8" name="Text Box 7"/>
            <p:cNvSpPr txBox="1">
              <a:spLocks noChangeArrowheads="1"/>
            </p:cNvSpPr>
            <p:nvPr/>
          </p:nvSpPr>
          <p:spPr bwMode="auto">
            <a:xfrm>
              <a:off x="681" y="989"/>
              <a:ext cx="1282"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25000"/>
                </a:spcAft>
                <a:buClr>
                  <a:schemeClr val="accent1"/>
                </a:buClr>
                <a:buSzPct val="90000"/>
                <a:buFont typeface="Wingdings" panose="05000000000000000000" pitchFamily="2" charset="2"/>
                <a:buChar char="n"/>
                <a:defRPr sz="2400">
                  <a:solidFill>
                    <a:schemeClr val="tx1"/>
                  </a:solidFill>
                  <a:latin typeface="Times New Roman" panose="02020603050405020304" pitchFamily="18" charset="0"/>
                </a:defRPr>
              </a:lvl1pPr>
              <a:lvl2pPr marL="742950" indent="-285750">
                <a:spcAft>
                  <a:spcPct val="25000"/>
                </a:spcAft>
                <a:buClr>
                  <a:schemeClr val="hlink"/>
                </a:buClr>
                <a:buSzPct val="75000"/>
                <a:buFont typeface="Wingdings" panose="05000000000000000000" pitchFamily="2" charset="2"/>
                <a:buChar char="n"/>
                <a:defRPr sz="2200">
                  <a:solidFill>
                    <a:schemeClr val="tx1"/>
                  </a:solidFill>
                  <a:latin typeface="Times New Roman" panose="02020603050405020304" pitchFamily="18" charset="0"/>
                </a:defRPr>
              </a:lvl2pPr>
              <a:lvl3pPr marL="1143000" indent="-228600">
                <a:spcAft>
                  <a:spcPct val="25000"/>
                </a:spcAft>
                <a:buClr>
                  <a:schemeClr val="tx1"/>
                </a:buClr>
                <a:buSzPct val="6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Aft>
                  <a:spcPct val="25000"/>
                </a:spcAft>
                <a:buClr>
                  <a:srgbClr val="BC005E"/>
                </a:buClr>
                <a:buSzPct val="50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1846">
                  <a:latin typeface="Arial" panose="020B0604020202020204" pitchFamily="34" charset="0"/>
                </a:rPr>
                <a:t>High-context/implicit communication cultures</a:t>
              </a:r>
            </a:p>
          </p:txBody>
        </p:sp>
        <p:sp>
          <p:nvSpPr>
            <p:cNvPr id="9" name="Text Box 8"/>
            <p:cNvSpPr txBox="1">
              <a:spLocks noChangeArrowheads="1"/>
            </p:cNvSpPr>
            <p:nvPr/>
          </p:nvSpPr>
          <p:spPr bwMode="auto">
            <a:xfrm>
              <a:off x="3493" y="2965"/>
              <a:ext cx="1282"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25000"/>
                </a:spcAft>
                <a:buClr>
                  <a:schemeClr val="accent1"/>
                </a:buClr>
                <a:buSzPct val="90000"/>
                <a:buFont typeface="Wingdings" panose="05000000000000000000" pitchFamily="2" charset="2"/>
                <a:buChar char="n"/>
                <a:defRPr sz="2400">
                  <a:solidFill>
                    <a:schemeClr val="tx1"/>
                  </a:solidFill>
                  <a:latin typeface="Times New Roman" panose="02020603050405020304" pitchFamily="18" charset="0"/>
                </a:defRPr>
              </a:lvl1pPr>
              <a:lvl2pPr marL="742950" indent="-285750">
                <a:spcAft>
                  <a:spcPct val="25000"/>
                </a:spcAft>
                <a:buClr>
                  <a:schemeClr val="hlink"/>
                </a:buClr>
                <a:buSzPct val="75000"/>
                <a:buFont typeface="Wingdings" panose="05000000000000000000" pitchFamily="2" charset="2"/>
                <a:buChar char="n"/>
                <a:defRPr sz="2200">
                  <a:solidFill>
                    <a:schemeClr val="tx1"/>
                  </a:solidFill>
                  <a:latin typeface="Times New Roman" panose="02020603050405020304" pitchFamily="18" charset="0"/>
                </a:defRPr>
              </a:lvl2pPr>
              <a:lvl3pPr marL="1143000" indent="-228600">
                <a:spcAft>
                  <a:spcPct val="25000"/>
                </a:spcAft>
                <a:buClr>
                  <a:schemeClr val="tx1"/>
                </a:buClr>
                <a:buSzPct val="6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Aft>
                  <a:spcPct val="25000"/>
                </a:spcAft>
                <a:buClr>
                  <a:srgbClr val="BC005E"/>
                </a:buClr>
                <a:buSzPct val="50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1846">
                  <a:latin typeface="Arial" panose="020B0604020202020204" pitchFamily="34" charset="0"/>
                </a:rPr>
                <a:t>Low-context/explicit communication cultures</a:t>
              </a:r>
            </a:p>
          </p:txBody>
        </p:sp>
      </p:grpSp>
      <p:sp>
        <p:nvSpPr>
          <p:cNvPr id="12" name="Text Box 10"/>
          <p:cNvSpPr txBox="1">
            <a:spLocks noChangeArrowheads="1"/>
          </p:cNvSpPr>
          <p:nvPr/>
        </p:nvSpPr>
        <p:spPr bwMode="auto">
          <a:xfrm>
            <a:off x="2772050" y="5583525"/>
            <a:ext cx="2348279" cy="2840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Aft>
                <a:spcPct val="25000"/>
              </a:spcAft>
              <a:buClr>
                <a:schemeClr val="accent1"/>
              </a:buClr>
              <a:buSzPct val="90000"/>
              <a:buFont typeface="Wingdings" panose="05000000000000000000" pitchFamily="2" charset="2"/>
              <a:buChar char="n"/>
              <a:defRPr sz="2400">
                <a:solidFill>
                  <a:schemeClr val="tx1"/>
                </a:solidFill>
                <a:latin typeface="Times New Roman" panose="02020603050405020304" pitchFamily="18" charset="0"/>
              </a:defRPr>
            </a:lvl1pPr>
            <a:lvl2pPr marL="742950" indent="-285750">
              <a:spcAft>
                <a:spcPct val="25000"/>
              </a:spcAft>
              <a:buClr>
                <a:schemeClr val="hlink"/>
              </a:buClr>
              <a:buSzPct val="75000"/>
              <a:buFont typeface="Wingdings" panose="05000000000000000000" pitchFamily="2" charset="2"/>
              <a:buChar char="n"/>
              <a:defRPr sz="2200">
                <a:solidFill>
                  <a:schemeClr val="tx1"/>
                </a:solidFill>
                <a:latin typeface="Times New Roman" panose="02020603050405020304" pitchFamily="18" charset="0"/>
              </a:defRPr>
            </a:lvl2pPr>
            <a:lvl3pPr marL="1143000" indent="-228600">
              <a:spcAft>
                <a:spcPct val="25000"/>
              </a:spcAft>
              <a:buClr>
                <a:schemeClr val="tx1"/>
              </a:buClr>
              <a:buSzPct val="6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Aft>
                <a:spcPct val="25000"/>
              </a:spcAft>
              <a:buClr>
                <a:srgbClr val="BC005E"/>
              </a:buClr>
              <a:buSzPct val="50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1846" dirty="0">
                <a:latin typeface="Arial" panose="020B0604020202020204" pitchFamily="34" charset="0"/>
              </a:rPr>
              <a:t>Swiss Germans</a:t>
            </a:r>
          </a:p>
        </p:txBody>
      </p:sp>
      <p:sp>
        <p:nvSpPr>
          <p:cNvPr id="13" name="Line 6"/>
          <p:cNvSpPr>
            <a:spLocks noChangeShapeType="1"/>
          </p:cNvSpPr>
          <p:nvPr/>
        </p:nvSpPr>
        <p:spPr bwMode="auto">
          <a:xfrm flipV="1">
            <a:off x="3997477" y="1393031"/>
            <a:ext cx="5550144" cy="42715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77"/>
          </a:p>
        </p:txBody>
      </p:sp>
      <p:sp>
        <p:nvSpPr>
          <p:cNvPr id="14" name="Text Box 9"/>
          <p:cNvSpPr txBox="1">
            <a:spLocks noChangeArrowheads="1"/>
          </p:cNvSpPr>
          <p:nvPr/>
        </p:nvSpPr>
        <p:spPr bwMode="auto">
          <a:xfrm>
            <a:off x="3512254" y="5047937"/>
            <a:ext cx="2348279" cy="2840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Aft>
                <a:spcPct val="25000"/>
              </a:spcAft>
              <a:buClr>
                <a:schemeClr val="accent1"/>
              </a:buClr>
              <a:buSzPct val="90000"/>
              <a:buFont typeface="Wingdings" panose="05000000000000000000" pitchFamily="2" charset="2"/>
              <a:buChar char="n"/>
              <a:defRPr sz="2400">
                <a:solidFill>
                  <a:schemeClr val="tx1"/>
                </a:solidFill>
                <a:latin typeface="Times New Roman" panose="02020603050405020304" pitchFamily="18" charset="0"/>
              </a:defRPr>
            </a:lvl1pPr>
            <a:lvl2pPr marL="742950" indent="-285750">
              <a:spcAft>
                <a:spcPct val="25000"/>
              </a:spcAft>
              <a:buClr>
                <a:schemeClr val="hlink"/>
              </a:buClr>
              <a:buSzPct val="75000"/>
              <a:buFont typeface="Wingdings" panose="05000000000000000000" pitchFamily="2" charset="2"/>
              <a:buChar char="n"/>
              <a:defRPr sz="2200">
                <a:solidFill>
                  <a:schemeClr val="tx1"/>
                </a:solidFill>
                <a:latin typeface="Times New Roman" panose="02020603050405020304" pitchFamily="18" charset="0"/>
              </a:defRPr>
            </a:lvl2pPr>
            <a:lvl3pPr marL="1143000" indent="-228600">
              <a:spcAft>
                <a:spcPct val="25000"/>
              </a:spcAft>
              <a:buClr>
                <a:schemeClr val="tx1"/>
              </a:buClr>
              <a:buSzPct val="6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Aft>
                <a:spcPct val="25000"/>
              </a:spcAft>
              <a:buClr>
                <a:srgbClr val="BC005E"/>
              </a:buClr>
              <a:buSzPct val="50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1846" dirty="0">
                <a:latin typeface="Arial" panose="020B0604020202020204" pitchFamily="34" charset="0"/>
              </a:rPr>
              <a:t>Germans</a:t>
            </a:r>
          </a:p>
        </p:txBody>
      </p:sp>
      <p:sp>
        <p:nvSpPr>
          <p:cNvPr id="15" name="Text Box 11"/>
          <p:cNvSpPr txBox="1">
            <a:spLocks noChangeArrowheads="1"/>
          </p:cNvSpPr>
          <p:nvPr/>
        </p:nvSpPr>
        <p:spPr bwMode="auto">
          <a:xfrm>
            <a:off x="4128466" y="4579439"/>
            <a:ext cx="2348279" cy="2840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Aft>
                <a:spcPct val="25000"/>
              </a:spcAft>
              <a:buClr>
                <a:schemeClr val="accent1"/>
              </a:buClr>
              <a:buSzPct val="90000"/>
              <a:buFont typeface="Wingdings" panose="05000000000000000000" pitchFamily="2" charset="2"/>
              <a:buChar char="n"/>
              <a:defRPr sz="2400">
                <a:solidFill>
                  <a:schemeClr val="tx1"/>
                </a:solidFill>
                <a:latin typeface="Times New Roman" panose="02020603050405020304" pitchFamily="18" charset="0"/>
              </a:defRPr>
            </a:lvl1pPr>
            <a:lvl2pPr marL="742950" indent="-285750">
              <a:spcAft>
                <a:spcPct val="25000"/>
              </a:spcAft>
              <a:buClr>
                <a:schemeClr val="hlink"/>
              </a:buClr>
              <a:buSzPct val="75000"/>
              <a:buFont typeface="Wingdings" panose="05000000000000000000" pitchFamily="2" charset="2"/>
              <a:buChar char="n"/>
              <a:defRPr sz="2200">
                <a:solidFill>
                  <a:schemeClr val="tx1"/>
                </a:solidFill>
                <a:latin typeface="Times New Roman" panose="02020603050405020304" pitchFamily="18" charset="0"/>
              </a:defRPr>
            </a:lvl2pPr>
            <a:lvl3pPr marL="1143000" indent="-228600">
              <a:spcAft>
                <a:spcPct val="25000"/>
              </a:spcAft>
              <a:buClr>
                <a:schemeClr val="tx1"/>
              </a:buClr>
              <a:buSzPct val="6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Aft>
                <a:spcPct val="25000"/>
              </a:spcAft>
              <a:buClr>
                <a:srgbClr val="BC005E"/>
              </a:buClr>
              <a:buSzPct val="50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1846" dirty="0">
                <a:latin typeface="Arial" panose="020B0604020202020204" pitchFamily="34" charset="0"/>
              </a:rPr>
              <a:t>Scandinavians</a:t>
            </a:r>
          </a:p>
        </p:txBody>
      </p:sp>
      <p:sp>
        <p:nvSpPr>
          <p:cNvPr id="16" name="Text Box 12"/>
          <p:cNvSpPr txBox="1">
            <a:spLocks noChangeArrowheads="1"/>
          </p:cNvSpPr>
          <p:nvPr/>
        </p:nvSpPr>
        <p:spPr bwMode="auto">
          <a:xfrm>
            <a:off x="4921860" y="4056246"/>
            <a:ext cx="2348279" cy="2840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Aft>
                <a:spcPct val="25000"/>
              </a:spcAft>
              <a:buClr>
                <a:schemeClr val="accent1"/>
              </a:buClr>
              <a:buSzPct val="90000"/>
              <a:buFont typeface="Wingdings" panose="05000000000000000000" pitchFamily="2" charset="2"/>
              <a:buChar char="n"/>
              <a:defRPr sz="2400">
                <a:solidFill>
                  <a:schemeClr val="tx1"/>
                </a:solidFill>
                <a:latin typeface="Times New Roman" panose="02020603050405020304" pitchFamily="18" charset="0"/>
              </a:defRPr>
            </a:lvl1pPr>
            <a:lvl2pPr marL="742950" indent="-285750">
              <a:spcAft>
                <a:spcPct val="25000"/>
              </a:spcAft>
              <a:buClr>
                <a:schemeClr val="hlink"/>
              </a:buClr>
              <a:buSzPct val="75000"/>
              <a:buFont typeface="Wingdings" panose="05000000000000000000" pitchFamily="2" charset="2"/>
              <a:buChar char="n"/>
              <a:defRPr sz="2200">
                <a:solidFill>
                  <a:schemeClr val="tx1"/>
                </a:solidFill>
                <a:latin typeface="Times New Roman" panose="02020603050405020304" pitchFamily="18" charset="0"/>
              </a:defRPr>
            </a:lvl2pPr>
            <a:lvl3pPr marL="1143000" indent="-228600">
              <a:spcAft>
                <a:spcPct val="25000"/>
              </a:spcAft>
              <a:buClr>
                <a:schemeClr val="tx1"/>
              </a:buClr>
              <a:buSzPct val="6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Aft>
                <a:spcPct val="25000"/>
              </a:spcAft>
              <a:buClr>
                <a:srgbClr val="BC005E"/>
              </a:buClr>
              <a:buSzPct val="50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1846" dirty="0">
                <a:latin typeface="Arial" panose="020B0604020202020204" pitchFamily="34" charset="0"/>
              </a:rPr>
              <a:t>North Americans</a:t>
            </a:r>
          </a:p>
        </p:txBody>
      </p:sp>
      <p:sp>
        <p:nvSpPr>
          <p:cNvPr id="17" name="Text Box 13"/>
          <p:cNvSpPr txBox="1">
            <a:spLocks noChangeArrowheads="1"/>
          </p:cNvSpPr>
          <p:nvPr/>
        </p:nvSpPr>
        <p:spPr bwMode="auto">
          <a:xfrm>
            <a:off x="5302606" y="3609657"/>
            <a:ext cx="2348279" cy="2840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Aft>
                <a:spcPct val="25000"/>
              </a:spcAft>
              <a:buClr>
                <a:schemeClr val="accent1"/>
              </a:buClr>
              <a:buSzPct val="90000"/>
              <a:buFont typeface="Wingdings" panose="05000000000000000000" pitchFamily="2" charset="2"/>
              <a:buChar char="n"/>
              <a:defRPr sz="2400">
                <a:solidFill>
                  <a:schemeClr val="tx1"/>
                </a:solidFill>
                <a:latin typeface="Times New Roman" panose="02020603050405020304" pitchFamily="18" charset="0"/>
              </a:defRPr>
            </a:lvl1pPr>
            <a:lvl2pPr marL="742950" indent="-285750">
              <a:spcAft>
                <a:spcPct val="25000"/>
              </a:spcAft>
              <a:buClr>
                <a:schemeClr val="hlink"/>
              </a:buClr>
              <a:buSzPct val="75000"/>
              <a:buFont typeface="Wingdings" panose="05000000000000000000" pitchFamily="2" charset="2"/>
              <a:buChar char="n"/>
              <a:defRPr sz="2200">
                <a:solidFill>
                  <a:schemeClr val="tx1"/>
                </a:solidFill>
                <a:latin typeface="Times New Roman" panose="02020603050405020304" pitchFamily="18" charset="0"/>
              </a:defRPr>
            </a:lvl2pPr>
            <a:lvl3pPr marL="1143000" indent="-228600">
              <a:spcAft>
                <a:spcPct val="25000"/>
              </a:spcAft>
              <a:buClr>
                <a:schemeClr val="tx1"/>
              </a:buClr>
              <a:buSzPct val="6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Aft>
                <a:spcPct val="25000"/>
              </a:spcAft>
              <a:buClr>
                <a:srgbClr val="BC005E"/>
              </a:buClr>
              <a:buSzPct val="50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1846" dirty="0">
                <a:latin typeface="Arial" panose="020B0604020202020204" pitchFamily="34" charset="0"/>
              </a:rPr>
              <a:t>French</a:t>
            </a:r>
          </a:p>
        </p:txBody>
      </p:sp>
      <p:sp>
        <p:nvSpPr>
          <p:cNvPr id="18" name="Text Box 14"/>
          <p:cNvSpPr txBox="1">
            <a:spLocks noChangeArrowheads="1"/>
          </p:cNvSpPr>
          <p:nvPr/>
        </p:nvSpPr>
        <p:spPr bwMode="auto">
          <a:xfrm>
            <a:off x="5925008" y="3182244"/>
            <a:ext cx="2348279" cy="2840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Aft>
                <a:spcPct val="25000"/>
              </a:spcAft>
              <a:buClr>
                <a:schemeClr val="accent1"/>
              </a:buClr>
              <a:buSzPct val="90000"/>
              <a:buFont typeface="Wingdings" panose="05000000000000000000" pitchFamily="2" charset="2"/>
              <a:buChar char="n"/>
              <a:defRPr sz="2400">
                <a:solidFill>
                  <a:schemeClr val="tx1"/>
                </a:solidFill>
                <a:latin typeface="Times New Roman" panose="02020603050405020304" pitchFamily="18" charset="0"/>
              </a:defRPr>
            </a:lvl1pPr>
            <a:lvl2pPr marL="742950" indent="-285750">
              <a:spcAft>
                <a:spcPct val="25000"/>
              </a:spcAft>
              <a:buClr>
                <a:schemeClr val="hlink"/>
              </a:buClr>
              <a:buSzPct val="75000"/>
              <a:buFont typeface="Wingdings" panose="05000000000000000000" pitchFamily="2" charset="2"/>
              <a:buChar char="n"/>
              <a:defRPr sz="2200">
                <a:solidFill>
                  <a:schemeClr val="tx1"/>
                </a:solidFill>
                <a:latin typeface="Times New Roman" panose="02020603050405020304" pitchFamily="18" charset="0"/>
              </a:defRPr>
            </a:lvl2pPr>
            <a:lvl3pPr marL="1143000" indent="-228600">
              <a:spcAft>
                <a:spcPct val="25000"/>
              </a:spcAft>
              <a:buClr>
                <a:schemeClr val="tx1"/>
              </a:buClr>
              <a:buSzPct val="6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Aft>
                <a:spcPct val="25000"/>
              </a:spcAft>
              <a:buClr>
                <a:srgbClr val="BC005E"/>
              </a:buClr>
              <a:buSzPct val="50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1846" dirty="0">
                <a:latin typeface="Arial" panose="020B0604020202020204" pitchFamily="34" charset="0"/>
              </a:rPr>
              <a:t>English</a:t>
            </a:r>
          </a:p>
        </p:txBody>
      </p:sp>
      <p:sp>
        <p:nvSpPr>
          <p:cNvPr id="19" name="Text Box 15"/>
          <p:cNvSpPr txBox="1">
            <a:spLocks noChangeArrowheads="1"/>
          </p:cNvSpPr>
          <p:nvPr/>
        </p:nvSpPr>
        <p:spPr bwMode="auto">
          <a:xfrm>
            <a:off x="6476746" y="2769153"/>
            <a:ext cx="2348279" cy="2840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Aft>
                <a:spcPct val="25000"/>
              </a:spcAft>
              <a:buClr>
                <a:schemeClr val="accent1"/>
              </a:buClr>
              <a:buSzPct val="90000"/>
              <a:buFont typeface="Wingdings" panose="05000000000000000000" pitchFamily="2" charset="2"/>
              <a:buChar char="n"/>
              <a:defRPr sz="2400">
                <a:solidFill>
                  <a:schemeClr val="tx1"/>
                </a:solidFill>
                <a:latin typeface="Times New Roman" panose="02020603050405020304" pitchFamily="18" charset="0"/>
              </a:defRPr>
            </a:lvl1pPr>
            <a:lvl2pPr marL="742950" indent="-285750">
              <a:spcAft>
                <a:spcPct val="25000"/>
              </a:spcAft>
              <a:buClr>
                <a:schemeClr val="hlink"/>
              </a:buClr>
              <a:buSzPct val="75000"/>
              <a:buFont typeface="Wingdings" panose="05000000000000000000" pitchFamily="2" charset="2"/>
              <a:buChar char="n"/>
              <a:defRPr sz="2200">
                <a:solidFill>
                  <a:schemeClr val="tx1"/>
                </a:solidFill>
                <a:latin typeface="Times New Roman" panose="02020603050405020304" pitchFamily="18" charset="0"/>
              </a:defRPr>
            </a:lvl2pPr>
            <a:lvl3pPr marL="1143000" indent="-228600">
              <a:spcAft>
                <a:spcPct val="25000"/>
              </a:spcAft>
              <a:buClr>
                <a:schemeClr val="tx1"/>
              </a:buClr>
              <a:buSzPct val="6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Aft>
                <a:spcPct val="25000"/>
              </a:spcAft>
              <a:buClr>
                <a:srgbClr val="BC005E"/>
              </a:buClr>
              <a:buSzPct val="50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1846" dirty="0">
                <a:latin typeface="Arial" panose="020B0604020202020204" pitchFamily="34" charset="0"/>
              </a:rPr>
              <a:t>Italians</a:t>
            </a:r>
          </a:p>
        </p:txBody>
      </p:sp>
      <p:sp>
        <p:nvSpPr>
          <p:cNvPr id="20" name="Text Box 16"/>
          <p:cNvSpPr txBox="1">
            <a:spLocks noChangeArrowheads="1"/>
          </p:cNvSpPr>
          <p:nvPr/>
        </p:nvSpPr>
        <p:spPr bwMode="auto">
          <a:xfrm>
            <a:off x="7425114" y="2312215"/>
            <a:ext cx="2348279" cy="2840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Aft>
                <a:spcPct val="25000"/>
              </a:spcAft>
              <a:buClr>
                <a:schemeClr val="accent1"/>
              </a:buClr>
              <a:buSzPct val="90000"/>
              <a:buFont typeface="Wingdings" panose="05000000000000000000" pitchFamily="2" charset="2"/>
              <a:buChar char="n"/>
              <a:defRPr sz="2400">
                <a:solidFill>
                  <a:schemeClr val="tx1"/>
                </a:solidFill>
                <a:latin typeface="Times New Roman" panose="02020603050405020304" pitchFamily="18" charset="0"/>
              </a:defRPr>
            </a:lvl1pPr>
            <a:lvl2pPr marL="742950" indent="-285750">
              <a:spcAft>
                <a:spcPct val="25000"/>
              </a:spcAft>
              <a:buClr>
                <a:schemeClr val="hlink"/>
              </a:buClr>
              <a:buSzPct val="75000"/>
              <a:buFont typeface="Wingdings" panose="05000000000000000000" pitchFamily="2" charset="2"/>
              <a:buChar char="n"/>
              <a:defRPr sz="2200">
                <a:solidFill>
                  <a:schemeClr val="tx1"/>
                </a:solidFill>
                <a:latin typeface="Times New Roman" panose="02020603050405020304" pitchFamily="18" charset="0"/>
              </a:defRPr>
            </a:lvl2pPr>
            <a:lvl3pPr marL="1143000" indent="-228600">
              <a:spcAft>
                <a:spcPct val="25000"/>
              </a:spcAft>
              <a:buClr>
                <a:schemeClr val="tx1"/>
              </a:buClr>
              <a:buSzPct val="6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Aft>
                <a:spcPct val="25000"/>
              </a:spcAft>
              <a:buClr>
                <a:srgbClr val="BC005E"/>
              </a:buClr>
              <a:buSzPct val="50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1846" dirty="0">
                <a:latin typeface="Arial" panose="020B0604020202020204" pitchFamily="34" charset="0"/>
              </a:rPr>
              <a:t>Latin Americans</a:t>
            </a:r>
          </a:p>
        </p:txBody>
      </p:sp>
      <p:sp>
        <p:nvSpPr>
          <p:cNvPr id="21" name="Text Box 17"/>
          <p:cNvSpPr txBox="1">
            <a:spLocks noChangeArrowheads="1"/>
          </p:cNvSpPr>
          <p:nvPr/>
        </p:nvSpPr>
        <p:spPr bwMode="auto">
          <a:xfrm>
            <a:off x="7650886" y="1893028"/>
            <a:ext cx="2348279" cy="2840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Aft>
                <a:spcPct val="25000"/>
              </a:spcAft>
              <a:buClr>
                <a:schemeClr val="accent1"/>
              </a:buClr>
              <a:buSzPct val="90000"/>
              <a:buFont typeface="Wingdings" panose="05000000000000000000" pitchFamily="2" charset="2"/>
              <a:buChar char="n"/>
              <a:defRPr sz="2400">
                <a:solidFill>
                  <a:schemeClr val="tx1"/>
                </a:solidFill>
                <a:latin typeface="Times New Roman" panose="02020603050405020304" pitchFamily="18" charset="0"/>
              </a:defRPr>
            </a:lvl1pPr>
            <a:lvl2pPr marL="742950" indent="-285750">
              <a:spcAft>
                <a:spcPct val="25000"/>
              </a:spcAft>
              <a:buClr>
                <a:schemeClr val="hlink"/>
              </a:buClr>
              <a:buSzPct val="75000"/>
              <a:buFont typeface="Wingdings" panose="05000000000000000000" pitchFamily="2" charset="2"/>
              <a:buChar char="n"/>
              <a:defRPr sz="2200">
                <a:solidFill>
                  <a:schemeClr val="tx1"/>
                </a:solidFill>
                <a:latin typeface="Times New Roman" panose="02020603050405020304" pitchFamily="18" charset="0"/>
              </a:defRPr>
            </a:lvl2pPr>
            <a:lvl3pPr marL="1143000" indent="-228600">
              <a:spcAft>
                <a:spcPct val="25000"/>
              </a:spcAft>
              <a:buClr>
                <a:schemeClr val="tx1"/>
              </a:buClr>
              <a:buSzPct val="6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Aft>
                <a:spcPct val="25000"/>
              </a:spcAft>
              <a:buClr>
                <a:srgbClr val="BC005E"/>
              </a:buClr>
              <a:buSzPct val="50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1846" dirty="0">
                <a:latin typeface="Arial" panose="020B0604020202020204" pitchFamily="34" charset="0"/>
              </a:rPr>
              <a:t>Arabs</a:t>
            </a:r>
          </a:p>
        </p:txBody>
      </p:sp>
      <p:sp>
        <p:nvSpPr>
          <p:cNvPr id="22" name="Text Box 18"/>
          <p:cNvSpPr txBox="1">
            <a:spLocks noChangeArrowheads="1"/>
          </p:cNvSpPr>
          <p:nvPr/>
        </p:nvSpPr>
        <p:spPr bwMode="auto">
          <a:xfrm>
            <a:off x="8164437" y="1365081"/>
            <a:ext cx="2348279" cy="2840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Aft>
                <a:spcPct val="25000"/>
              </a:spcAft>
              <a:buClr>
                <a:schemeClr val="accent1"/>
              </a:buClr>
              <a:buSzPct val="90000"/>
              <a:buFont typeface="Wingdings" panose="05000000000000000000" pitchFamily="2" charset="2"/>
              <a:buChar char="n"/>
              <a:defRPr sz="2400">
                <a:solidFill>
                  <a:schemeClr val="tx1"/>
                </a:solidFill>
                <a:latin typeface="Times New Roman" panose="02020603050405020304" pitchFamily="18" charset="0"/>
              </a:defRPr>
            </a:lvl1pPr>
            <a:lvl2pPr marL="742950" indent="-285750">
              <a:spcAft>
                <a:spcPct val="25000"/>
              </a:spcAft>
              <a:buClr>
                <a:schemeClr val="hlink"/>
              </a:buClr>
              <a:buSzPct val="75000"/>
              <a:buFont typeface="Wingdings" panose="05000000000000000000" pitchFamily="2" charset="2"/>
              <a:buChar char="n"/>
              <a:defRPr sz="2200">
                <a:solidFill>
                  <a:schemeClr val="tx1"/>
                </a:solidFill>
                <a:latin typeface="Times New Roman" panose="02020603050405020304" pitchFamily="18" charset="0"/>
              </a:defRPr>
            </a:lvl2pPr>
            <a:lvl3pPr marL="1143000" indent="-228600">
              <a:spcAft>
                <a:spcPct val="25000"/>
              </a:spcAft>
              <a:buClr>
                <a:schemeClr val="tx1"/>
              </a:buClr>
              <a:buSzPct val="6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Aft>
                <a:spcPct val="25000"/>
              </a:spcAft>
              <a:buClr>
                <a:srgbClr val="BC005E"/>
              </a:buClr>
              <a:buSzPct val="50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1846" dirty="0">
                <a:latin typeface="Arial" panose="020B0604020202020204" pitchFamily="34" charset="0"/>
              </a:rPr>
              <a:t>Japanese</a:t>
            </a:r>
          </a:p>
        </p:txBody>
      </p:sp>
      <p:sp>
        <p:nvSpPr>
          <p:cNvPr id="23" name="Text Box 19"/>
          <p:cNvSpPr txBox="1">
            <a:spLocks noChangeArrowheads="1"/>
          </p:cNvSpPr>
          <p:nvPr/>
        </p:nvSpPr>
        <p:spPr bwMode="auto">
          <a:xfrm>
            <a:off x="6145457" y="6176963"/>
            <a:ext cx="6046543" cy="305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Aft>
                <a:spcPct val="25000"/>
              </a:spcAft>
              <a:buClr>
                <a:schemeClr val="accent1"/>
              </a:buClr>
              <a:buSzPct val="90000"/>
              <a:buFont typeface="Wingdings" panose="05000000000000000000" pitchFamily="2" charset="2"/>
              <a:buChar char="n"/>
              <a:defRPr sz="2400">
                <a:solidFill>
                  <a:schemeClr val="tx1"/>
                </a:solidFill>
                <a:latin typeface="Times New Roman" panose="02020603050405020304" pitchFamily="18" charset="0"/>
              </a:defRPr>
            </a:lvl1pPr>
            <a:lvl2pPr marL="742950" indent="-285750">
              <a:spcAft>
                <a:spcPct val="25000"/>
              </a:spcAft>
              <a:buClr>
                <a:schemeClr val="hlink"/>
              </a:buClr>
              <a:buSzPct val="75000"/>
              <a:buFont typeface="Wingdings" panose="05000000000000000000" pitchFamily="2" charset="2"/>
              <a:buChar char="n"/>
              <a:defRPr sz="2200">
                <a:solidFill>
                  <a:schemeClr val="tx1"/>
                </a:solidFill>
                <a:latin typeface="Times New Roman" panose="02020603050405020304" pitchFamily="18" charset="0"/>
              </a:defRPr>
            </a:lvl2pPr>
            <a:lvl3pPr marL="1143000" indent="-228600">
              <a:spcAft>
                <a:spcPct val="25000"/>
              </a:spcAft>
              <a:buClr>
                <a:schemeClr val="tx1"/>
              </a:buClr>
              <a:buSzPct val="6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Aft>
                <a:spcPct val="25000"/>
              </a:spcAft>
              <a:buClr>
                <a:srgbClr val="BC005E"/>
              </a:buClr>
              <a:buSzPct val="50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25000"/>
              <a:buFont typeface="Wingdings" panose="05000000000000000000" pitchFamily="2" charset="2"/>
              <a:buChar char="ù"/>
              <a:defRPr sz="2000">
                <a:solidFill>
                  <a:schemeClr val="tx1"/>
                </a:solidFill>
                <a:latin typeface="Times New Roman" panose="02020603050405020304" pitchFamily="18" charset="0"/>
              </a:defRPr>
            </a:lvl9pPr>
          </a:lstStyle>
          <a:p>
            <a:pPr eaLnBrk="1" hangingPunct="1">
              <a:spcBef>
                <a:spcPct val="50000"/>
              </a:spcBef>
              <a:spcAft>
                <a:spcPct val="0"/>
              </a:spcAft>
              <a:buClrTx/>
              <a:buSzTx/>
              <a:buFontTx/>
              <a:buNone/>
            </a:pPr>
            <a:r>
              <a:rPr lang="en-US" altLang="en-US" sz="1385" dirty="0" smtClean="0"/>
              <a:t>Figure </a:t>
            </a:r>
            <a:r>
              <a:rPr lang="en-US" altLang="en-US" sz="1385" dirty="0"/>
              <a:t>7–1: Explicit/Implicit Communication: An International Comparison</a:t>
            </a:r>
          </a:p>
        </p:txBody>
      </p:sp>
    </p:spTree>
    <p:extLst>
      <p:ext uri="{BB962C8B-B14F-4D97-AF65-F5344CB8AC3E}">
        <p14:creationId xmlns:p14="http://schemas.microsoft.com/office/powerpoint/2010/main" val="373546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Right)">
                                      <p:cBhvr>
                                        <p:cTn id="7" dur="500"/>
                                        <p:tgtEl>
                                          <p:spTgt spid="6"/>
                                        </p:tgtEl>
                                      </p:cBhvr>
                                    </p:animEffect>
                                  </p:childTnLst>
                                </p:cTn>
                              </p:par>
                            </p:childTnLst>
                          </p:cTn>
                        </p:par>
                        <p:par>
                          <p:cTn id="8" fill="hold">
                            <p:stCondLst>
                              <p:cond delay="500"/>
                            </p:stCondLst>
                            <p:childTnLst>
                              <p:par>
                                <p:cTn id="9" presetID="23" presetClass="entr" presetSubtype="28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strVal val="4/3*#ppt_w"/>
                                          </p:val>
                                        </p:tav>
                                        <p:tav tm="100000">
                                          <p:val>
                                            <p:strVal val="#ppt_w"/>
                                          </p:val>
                                        </p:tav>
                                      </p:tavLst>
                                    </p:anim>
                                    <p:anim calcmode="lin" valueType="num">
                                      <p:cBhvr>
                                        <p:cTn id="12" dur="500" fill="hold"/>
                                        <p:tgtEl>
                                          <p:spTgt spid="12"/>
                                        </p:tgtEl>
                                        <p:attrNameLst>
                                          <p:attrName>ppt_h</p:attrName>
                                        </p:attrNameLst>
                                      </p:cBhvr>
                                      <p:tavLst>
                                        <p:tav tm="0">
                                          <p:val>
                                            <p:strVal val="4/3*#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strips(upRight)">
                                      <p:cBhvr>
                                        <p:cTn id="17" dur="500"/>
                                        <p:tgtEl>
                                          <p:spTgt spid="13"/>
                                        </p:tgtEl>
                                      </p:cBhvr>
                                    </p:animEffect>
                                  </p:childTnLst>
                                </p:cTn>
                              </p:par>
                            </p:childTnLst>
                          </p:cTn>
                        </p:par>
                        <p:par>
                          <p:cTn id="18" fill="hold">
                            <p:stCondLst>
                              <p:cond delay="500"/>
                            </p:stCondLst>
                            <p:childTnLst>
                              <p:par>
                                <p:cTn id="19" presetID="23" presetClass="entr" presetSubtype="288"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strVal val="4/3*#ppt_w"/>
                                          </p:val>
                                        </p:tav>
                                        <p:tav tm="100000">
                                          <p:val>
                                            <p:strVal val="#ppt_w"/>
                                          </p:val>
                                        </p:tav>
                                      </p:tavLst>
                                    </p:anim>
                                    <p:anim calcmode="lin" valueType="num">
                                      <p:cBhvr>
                                        <p:cTn id="22" dur="500" fill="hold"/>
                                        <p:tgtEl>
                                          <p:spTgt spid="14"/>
                                        </p:tgtEl>
                                        <p:attrNameLst>
                                          <p:attrName>ppt_h</p:attrName>
                                        </p:attrNameLst>
                                      </p:cBhvr>
                                      <p:tavLst>
                                        <p:tav tm="0">
                                          <p:val>
                                            <p:strVal val="4/3*#ppt_h"/>
                                          </p:val>
                                        </p:tav>
                                        <p:tav tm="100000">
                                          <p:val>
                                            <p:strVal val="#ppt_h"/>
                                          </p:val>
                                        </p:tav>
                                      </p:tavLst>
                                    </p:anim>
                                  </p:childTnLst>
                                </p:cTn>
                              </p:par>
                            </p:childTnLst>
                          </p:cTn>
                        </p:par>
                        <p:par>
                          <p:cTn id="23" fill="hold">
                            <p:stCondLst>
                              <p:cond delay="1000"/>
                            </p:stCondLst>
                            <p:childTnLst>
                              <p:par>
                                <p:cTn id="24" presetID="23" presetClass="entr" presetSubtype="288"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strVal val="4/3*#ppt_w"/>
                                          </p:val>
                                        </p:tav>
                                        <p:tav tm="100000">
                                          <p:val>
                                            <p:strVal val="#ppt_w"/>
                                          </p:val>
                                        </p:tav>
                                      </p:tavLst>
                                    </p:anim>
                                    <p:anim calcmode="lin" valueType="num">
                                      <p:cBhvr>
                                        <p:cTn id="27" dur="500" fill="hold"/>
                                        <p:tgtEl>
                                          <p:spTgt spid="15"/>
                                        </p:tgtEl>
                                        <p:attrNameLst>
                                          <p:attrName>ppt_h</p:attrName>
                                        </p:attrNameLst>
                                      </p:cBhvr>
                                      <p:tavLst>
                                        <p:tav tm="0">
                                          <p:val>
                                            <p:strVal val="4/3*#ppt_h"/>
                                          </p:val>
                                        </p:tav>
                                        <p:tav tm="100000">
                                          <p:val>
                                            <p:strVal val="#ppt_h"/>
                                          </p:val>
                                        </p:tav>
                                      </p:tavLst>
                                    </p:anim>
                                  </p:childTnLst>
                                </p:cTn>
                              </p:par>
                            </p:childTnLst>
                          </p:cTn>
                        </p:par>
                        <p:par>
                          <p:cTn id="28" fill="hold">
                            <p:stCondLst>
                              <p:cond delay="1500"/>
                            </p:stCondLst>
                            <p:childTnLst>
                              <p:par>
                                <p:cTn id="29" presetID="23" presetClass="entr" presetSubtype="288"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strVal val="4/3*#ppt_w"/>
                                          </p:val>
                                        </p:tav>
                                        <p:tav tm="100000">
                                          <p:val>
                                            <p:strVal val="#ppt_w"/>
                                          </p:val>
                                        </p:tav>
                                      </p:tavLst>
                                    </p:anim>
                                    <p:anim calcmode="lin" valueType="num">
                                      <p:cBhvr>
                                        <p:cTn id="32" dur="500" fill="hold"/>
                                        <p:tgtEl>
                                          <p:spTgt spid="16"/>
                                        </p:tgtEl>
                                        <p:attrNameLst>
                                          <p:attrName>ppt_h</p:attrName>
                                        </p:attrNameLst>
                                      </p:cBhvr>
                                      <p:tavLst>
                                        <p:tav tm="0">
                                          <p:val>
                                            <p:strVal val="4/3*#ppt_h"/>
                                          </p:val>
                                        </p:tav>
                                        <p:tav tm="100000">
                                          <p:val>
                                            <p:strVal val="#ppt_h"/>
                                          </p:val>
                                        </p:tav>
                                      </p:tavLst>
                                    </p:anim>
                                  </p:childTnLst>
                                </p:cTn>
                              </p:par>
                            </p:childTnLst>
                          </p:cTn>
                        </p:par>
                        <p:par>
                          <p:cTn id="33" fill="hold">
                            <p:stCondLst>
                              <p:cond delay="2000"/>
                            </p:stCondLst>
                            <p:childTnLst>
                              <p:par>
                                <p:cTn id="34" presetID="23" presetClass="entr" presetSubtype="288"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strVal val="4/3*#ppt_w"/>
                                          </p:val>
                                        </p:tav>
                                        <p:tav tm="100000">
                                          <p:val>
                                            <p:strVal val="#ppt_w"/>
                                          </p:val>
                                        </p:tav>
                                      </p:tavLst>
                                    </p:anim>
                                    <p:anim calcmode="lin" valueType="num">
                                      <p:cBhvr>
                                        <p:cTn id="37" dur="500" fill="hold"/>
                                        <p:tgtEl>
                                          <p:spTgt spid="17"/>
                                        </p:tgtEl>
                                        <p:attrNameLst>
                                          <p:attrName>ppt_h</p:attrName>
                                        </p:attrNameLst>
                                      </p:cBhvr>
                                      <p:tavLst>
                                        <p:tav tm="0">
                                          <p:val>
                                            <p:strVal val="4/3*#ppt_h"/>
                                          </p:val>
                                        </p:tav>
                                        <p:tav tm="100000">
                                          <p:val>
                                            <p:strVal val="#ppt_h"/>
                                          </p:val>
                                        </p:tav>
                                      </p:tavLst>
                                    </p:anim>
                                  </p:childTnLst>
                                </p:cTn>
                              </p:par>
                            </p:childTnLst>
                          </p:cTn>
                        </p:par>
                        <p:par>
                          <p:cTn id="38" fill="hold">
                            <p:stCondLst>
                              <p:cond delay="2500"/>
                            </p:stCondLst>
                            <p:childTnLst>
                              <p:par>
                                <p:cTn id="39" presetID="23" presetClass="entr" presetSubtype="288"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p:cTn id="41" dur="500" fill="hold"/>
                                        <p:tgtEl>
                                          <p:spTgt spid="18"/>
                                        </p:tgtEl>
                                        <p:attrNameLst>
                                          <p:attrName>ppt_w</p:attrName>
                                        </p:attrNameLst>
                                      </p:cBhvr>
                                      <p:tavLst>
                                        <p:tav tm="0">
                                          <p:val>
                                            <p:strVal val="4/3*#ppt_w"/>
                                          </p:val>
                                        </p:tav>
                                        <p:tav tm="100000">
                                          <p:val>
                                            <p:strVal val="#ppt_w"/>
                                          </p:val>
                                        </p:tav>
                                      </p:tavLst>
                                    </p:anim>
                                    <p:anim calcmode="lin" valueType="num">
                                      <p:cBhvr>
                                        <p:cTn id="42" dur="500" fill="hold"/>
                                        <p:tgtEl>
                                          <p:spTgt spid="18"/>
                                        </p:tgtEl>
                                        <p:attrNameLst>
                                          <p:attrName>ppt_h</p:attrName>
                                        </p:attrNameLst>
                                      </p:cBhvr>
                                      <p:tavLst>
                                        <p:tav tm="0">
                                          <p:val>
                                            <p:strVal val="4/3*#ppt_h"/>
                                          </p:val>
                                        </p:tav>
                                        <p:tav tm="100000">
                                          <p:val>
                                            <p:strVal val="#ppt_h"/>
                                          </p:val>
                                        </p:tav>
                                      </p:tavLst>
                                    </p:anim>
                                  </p:childTnLst>
                                </p:cTn>
                              </p:par>
                            </p:childTnLst>
                          </p:cTn>
                        </p:par>
                        <p:par>
                          <p:cTn id="43" fill="hold">
                            <p:stCondLst>
                              <p:cond delay="3000"/>
                            </p:stCondLst>
                            <p:childTnLst>
                              <p:par>
                                <p:cTn id="44" presetID="23" presetClass="entr" presetSubtype="288"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p:cTn id="46" dur="500" fill="hold"/>
                                        <p:tgtEl>
                                          <p:spTgt spid="19"/>
                                        </p:tgtEl>
                                        <p:attrNameLst>
                                          <p:attrName>ppt_w</p:attrName>
                                        </p:attrNameLst>
                                      </p:cBhvr>
                                      <p:tavLst>
                                        <p:tav tm="0">
                                          <p:val>
                                            <p:strVal val="4/3*#ppt_w"/>
                                          </p:val>
                                        </p:tav>
                                        <p:tav tm="100000">
                                          <p:val>
                                            <p:strVal val="#ppt_w"/>
                                          </p:val>
                                        </p:tav>
                                      </p:tavLst>
                                    </p:anim>
                                    <p:anim calcmode="lin" valueType="num">
                                      <p:cBhvr>
                                        <p:cTn id="47" dur="500" fill="hold"/>
                                        <p:tgtEl>
                                          <p:spTgt spid="19"/>
                                        </p:tgtEl>
                                        <p:attrNameLst>
                                          <p:attrName>ppt_h</p:attrName>
                                        </p:attrNameLst>
                                      </p:cBhvr>
                                      <p:tavLst>
                                        <p:tav tm="0">
                                          <p:val>
                                            <p:strVal val="4/3*#ppt_h"/>
                                          </p:val>
                                        </p:tav>
                                        <p:tav tm="100000">
                                          <p:val>
                                            <p:strVal val="#ppt_h"/>
                                          </p:val>
                                        </p:tav>
                                      </p:tavLst>
                                    </p:anim>
                                  </p:childTnLst>
                                </p:cTn>
                              </p:par>
                            </p:childTnLst>
                          </p:cTn>
                        </p:par>
                        <p:par>
                          <p:cTn id="48" fill="hold">
                            <p:stCondLst>
                              <p:cond delay="3500"/>
                            </p:stCondLst>
                            <p:childTnLst>
                              <p:par>
                                <p:cTn id="49" presetID="23" presetClass="entr" presetSubtype="288"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p:cTn id="51" dur="500" fill="hold"/>
                                        <p:tgtEl>
                                          <p:spTgt spid="20"/>
                                        </p:tgtEl>
                                        <p:attrNameLst>
                                          <p:attrName>ppt_w</p:attrName>
                                        </p:attrNameLst>
                                      </p:cBhvr>
                                      <p:tavLst>
                                        <p:tav tm="0">
                                          <p:val>
                                            <p:strVal val="4/3*#ppt_w"/>
                                          </p:val>
                                        </p:tav>
                                        <p:tav tm="100000">
                                          <p:val>
                                            <p:strVal val="#ppt_w"/>
                                          </p:val>
                                        </p:tav>
                                      </p:tavLst>
                                    </p:anim>
                                    <p:anim calcmode="lin" valueType="num">
                                      <p:cBhvr>
                                        <p:cTn id="52" dur="500" fill="hold"/>
                                        <p:tgtEl>
                                          <p:spTgt spid="20"/>
                                        </p:tgtEl>
                                        <p:attrNameLst>
                                          <p:attrName>ppt_h</p:attrName>
                                        </p:attrNameLst>
                                      </p:cBhvr>
                                      <p:tavLst>
                                        <p:tav tm="0">
                                          <p:val>
                                            <p:strVal val="4/3*#ppt_h"/>
                                          </p:val>
                                        </p:tav>
                                        <p:tav tm="100000">
                                          <p:val>
                                            <p:strVal val="#ppt_h"/>
                                          </p:val>
                                        </p:tav>
                                      </p:tavLst>
                                    </p:anim>
                                  </p:childTnLst>
                                </p:cTn>
                              </p:par>
                            </p:childTnLst>
                          </p:cTn>
                        </p:par>
                        <p:par>
                          <p:cTn id="53" fill="hold">
                            <p:stCondLst>
                              <p:cond delay="4000"/>
                            </p:stCondLst>
                            <p:childTnLst>
                              <p:par>
                                <p:cTn id="54" presetID="23" presetClass="entr" presetSubtype="288"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 calcmode="lin" valueType="num">
                                      <p:cBhvr>
                                        <p:cTn id="56" dur="500" fill="hold"/>
                                        <p:tgtEl>
                                          <p:spTgt spid="21"/>
                                        </p:tgtEl>
                                        <p:attrNameLst>
                                          <p:attrName>ppt_w</p:attrName>
                                        </p:attrNameLst>
                                      </p:cBhvr>
                                      <p:tavLst>
                                        <p:tav tm="0">
                                          <p:val>
                                            <p:strVal val="4/3*#ppt_w"/>
                                          </p:val>
                                        </p:tav>
                                        <p:tav tm="100000">
                                          <p:val>
                                            <p:strVal val="#ppt_w"/>
                                          </p:val>
                                        </p:tav>
                                      </p:tavLst>
                                    </p:anim>
                                    <p:anim calcmode="lin" valueType="num">
                                      <p:cBhvr>
                                        <p:cTn id="57" dur="500" fill="hold"/>
                                        <p:tgtEl>
                                          <p:spTgt spid="21"/>
                                        </p:tgtEl>
                                        <p:attrNameLst>
                                          <p:attrName>ppt_h</p:attrName>
                                        </p:attrNameLst>
                                      </p:cBhvr>
                                      <p:tavLst>
                                        <p:tav tm="0">
                                          <p:val>
                                            <p:strVal val="4/3*#ppt_h"/>
                                          </p:val>
                                        </p:tav>
                                        <p:tav tm="100000">
                                          <p:val>
                                            <p:strVal val="#ppt_h"/>
                                          </p:val>
                                        </p:tav>
                                      </p:tavLst>
                                    </p:anim>
                                  </p:childTnLst>
                                </p:cTn>
                              </p:par>
                            </p:childTnLst>
                          </p:cTn>
                        </p:par>
                        <p:par>
                          <p:cTn id="58" fill="hold">
                            <p:stCondLst>
                              <p:cond delay="4500"/>
                            </p:stCondLst>
                            <p:childTnLst>
                              <p:par>
                                <p:cTn id="59" presetID="23" presetClass="entr" presetSubtype="288"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500" fill="hold"/>
                                        <p:tgtEl>
                                          <p:spTgt spid="22"/>
                                        </p:tgtEl>
                                        <p:attrNameLst>
                                          <p:attrName>ppt_w</p:attrName>
                                        </p:attrNameLst>
                                      </p:cBhvr>
                                      <p:tavLst>
                                        <p:tav tm="0">
                                          <p:val>
                                            <p:strVal val="4/3*#ppt_w"/>
                                          </p:val>
                                        </p:tav>
                                        <p:tav tm="100000">
                                          <p:val>
                                            <p:strVal val="#ppt_w"/>
                                          </p:val>
                                        </p:tav>
                                      </p:tavLst>
                                    </p:anim>
                                    <p:anim calcmode="lin" valueType="num">
                                      <p:cBhvr>
                                        <p:cTn id="62" dur="500" fill="hold"/>
                                        <p:tgtEl>
                                          <p:spTgt spid="2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utoUpdateAnimBg="0"/>
      <p:bldP spid="13" grpId="0" animBg="1"/>
      <p:bldP spid="14" grpId="0" animBg="1" autoUpdateAnimBg="0"/>
      <p:bldP spid="15" grpId="0" animBg="1" autoUpdateAnimBg="0"/>
      <p:bldP spid="16" grpId="0" animBg="1" autoUpdateAnimBg="0"/>
      <p:bldP spid="17" grpId="0" animBg="1" autoUpdateAnimBg="0"/>
      <p:bldP spid="18" grpId="0" animBg="1" autoUpdateAnimBg="0"/>
      <p:bldP spid="19" grpId="0" animBg="1" autoUpdateAnimBg="0"/>
      <p:bldP spid="20" grpId="0" animBg="1" autoUpdateAnimBg="0"/>
      <p:bldP spid="21" grpId="0" animBg="1" autoUpdateAnimBg="0"/>
      <p:bldP spid="22" grpId="0" animBg="1"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en-US" dirty="0"/>
              <a:t>Communication Epigrams</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101</a:t>
            </a:fld>
            <a:endParaRPr lang="en-US"/>
          </a:p>
        </p:txBody>
      </p:sp>
      <p:graphicFrame>
        <p:nvGraphicFramePr>
          <p:cNvPr id="6" name="Object 3"/>
          <p:cNvGraphicFramePr>
            <a:graphicFrameLocks noChangeAspect="1"/>
          </p:cNvGraphicFramePr>
          <p:nvPr/>
        </p:nvGraphicFramePr>
        <p:xfrm>
          <a:off x="2487491" y="1665044"/>
          <a:ext cx="3513260" cy="2036885"/>
        </p:xfrm>
        <a:graphic>
          <a:graphicData uri="http://schemas.openxmlformats.org/presentationml/2006/ole">
            <mc:AlternateContent xmlns:mc="http://schemas.openxmlformats.org/markup-compatibility/2006">
              <mc:Choice xmlns:v="urn:schemas-microsoft-com:vml" Requires="v">
                <p:oleObj spid="_x0000_s1435" name="Photo Editor Photo" r:id="rId3" imgW="4057143" imgH="2352381" progId="MSPhotoEd.3">
                  <p:embed/>
                </p:oleObj>
              </mc:Choice>
              <mc:Fallback>
                <p:oleObj name="Photo Editor Photo" r:id="rId3" imgW="4057143" imgH="2352381"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7491" y="1665044"/>
                        <a:ext cx="3513260" cy="2036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4"/>
          <p:cNvGraphicFramePr>
            <a:graphicFrameLocks noChangeAspect="1"/>
          </p:cNvGraphicFramePr>
          <p:nvPr/>
        </p:nvGraphicFramePr>
        <p:xfrm>
          <a:off x="6511804" y="1665044"/>
          <a:ext cx="3951043" cy="1954456"/>
        </p:xfrm>
        <a:graphic>
          <a:graphicData uri="http://schemas.openxmlformats.org/presentationml/2006/ole">
            <mc:AlternateContent xmlns:mc="http://schemas.openxmlformats.org/markup-compatibility/2006">
              <mc:Choice xmlns:v="urn:schemas-microsoft-com:vml" Requires="v">
                <p:oleObj spid="_x0000_s1436" name="Photo Editor Photo" r:id="rId5" imgW="4563112" imgH="2257740" progId="MSPhotoEd.3">
                  <p:embed/>
                </p:oleObj>
              </mc:Choice>
              <mc:Fallback>
                <p:oleObj name="Photo Editor Photo" r:id="rId5" imgW="4563112" imgH="2257740"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1804" y="1665044"/>
                        <a:ext cx="3951043" cy="195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6"/>
          <p:cNvGraphicFramePr>
            <a:graphicFrameLocks noChangeAspect="1"/>
          </p:cNvGraphicFramePr>
          <p:nvPr/>
        </p:nvGraphicFramePr>
        <p:xfrm>
          <a:off x="1954457" y="4561010"/>
          <a:ext cx="4579327" cy="1765788"/>
        </p:xfrm>
        <a:graphic>
          <a:graphicData uri="http://schemas.openxmlformats.org/presentationml/2006/ole">
            <mc:AlternateContent xmlns:mc="http://schemas.openxmlformats.org/markup-compatibility/2006">
              <mc:Choice xmlns:v="urn:schemas-microsoft-com:vml" Requires="v">
                <p:oleObj spid="_x0000_s1437" name="Photo Editor Photo" r:id="rId7" imgW="5285714" imgH="2038095" progId="MSPhotoEd.3">
                  <p:embed/>
                </p:oleObj>
              </mc:Choice>
              <mc:Fallback>
                <p:oleObj name="Photo Editor Photo" r:id="rId7" imgW="5285714" imgH="2038095"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54457" y="4561010"/>
                        <a:ext cx="4579327" cy="176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555367227"/>
              </p:ext>
            </p:extLst>
          </p:nvPr>
        </p:nvGraphicFramePr>
        <p:xfrm>
          <a:off x="7195038" y="3689108"/>
          <a:ext cx="2584573" cy="2811707"/>
        </p:xfrm>
        <a:graphic>
          <a:graphicData uri="http://schemas.openxmlformats.org/presentationml/2006/ole">
            <mc:AlternateContent xmlns:mc="http://schemas.openxmlformats.org/markup-compatibility/2006">
              <mc:Choice xmlns:v="urn:schemas-microsoft-com:vml" Requires="v">
                <p:oleObj spid="_x0000_s1438" name="Photo Editor Photo" r:id="rId9" imgW="3029373" imgH="3296110" progId="MSPhotoEd.3">
                  <p:embed/>
                </p:oleObj>
              </mc:Choice>
              <mc:Fallback>
                <p:oleObj name="Photo Editor Photo" r:id="rId9" imgW="3029373" imgH="3296110" progId="MSPhotoEd.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95038" y="3689108"/>
                        <a:ext cx="2584573" cy="2811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06942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ppt_x</p:attrName>
                                        </p:attrNameLst>
                                      </p:cBhvr>
                                      <p:tavLst>
                                        <p:tav tm="0">
                                          <p:val>
                                            <p:fltVal val="0.5"/>
                                          </p:val>
                                        </p:tav>
                                        <p:tav tm="100000">
                                          <p:val>
                                            <p:strVal val="#ppt_x"/>
                                          </p:val>
                                        </p:tav>
                                      </p:tavLst>
                                    </p:anim>
                                    <p:anim calcmode="lin" valueType="num">
                                      <p:cBhvr>
                                        <p:cTn id="10" dur="500" fill="hold"/>
                                        <p:tgtEl>
                                          <p:spTgt spid="6"/>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3" presetClass="entr" presetSubtype="528"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528"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 calcmode="lin" valueType="num">
                                      <p:cBhvr>
                                        <p:cTn id="25" dur="500" fill="hold"/>
                                        <p:tgtEl>
                                          <p:spTgt spid="8"/>
                                        </p:tgtEl>
                                        <p:attrNameLst>
                                          <p:attrName>ppt_x</p:attrName>
                                        </p:attrNameLst>
                                      </p:cBhvr>
                                      <p:tavLst>
                                        <p:tav tm="0">
                                          <p:val>
                                            <p:fltVal val="0.5"/>
                                          </p:val>
                                        </p:tav>
                                        <p:tav tm="100000">
                                          <p:val>
                                            <p:strVal val="#ppt_x"/>
                                          </p:val>
                                        </p:tav>
                                      </p:tavLst>
                                    </p:anim>
                                    <p:anim calcmode="lin" valueType="num">
                                      <p:cBhvr>
                                        <p:cTn id="26" dur="500" fill="hold"/>
                                        <p:tgtEl>
                                          <p:spTgt spid="8"/>
                                        </p:tgtEl>
                                        <p:attrNameLst>
                                          <p:attrName>ppt_y</p:attrName>
                                        </p:attrNameLst>
                                      </p:cBhvr>
                                      <p:tavLst>
                                        <p:tav tm="0">
                                          <p:val>
                                            <p:fltVal val="0.5"/>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528"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 calcmode="lin" valueType="num">
                                      <p:cBhvr>
                                        <p:cTn id="33" dur="500" fill="hold"/>
                                        <p:tgtEl>
                                          <p:spTgt spid="9"/>
                                        </p:tgtEl>
                                        <p:attrNameLst>
                                          <p:attrName>ppt_x</p:attrName>
                                        </p:attrNameLst>
                                      </p:cBhvr>
                                      <p:tavLst>
                                        <p:tav tm="0">
                                          <p:val>
                                            <p:fltVal val="0.5"/>
                                          </p:val>
                                        </p:tav>
                                        <p:tav tm="100000">
                                          <p:val>
                                            <p:strVal val="#ppt_x"/>
                                          </p:val>
                                        </p:tav>
                                      </p:tavLst>
                                    </p:anim>
                                    <p:anim calcmode="lin" valueType="num">
                                      <p:cBhvr>
                                        <p:cTn id="34" dur="500" fill="hold"/>
                                        <p:tgtEl>
                                          <p:spTgt spid="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6503433"/>
          </a:xfrm>
          <a:prstGeom prst="rect">
            <a:avLst/>
          </a:prstGeom>
          <a:solidFill>
            <a:srgbClr val="7030A0"/>
          </a:solidFill>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smtClean="0">
                <a:latin typeface="Garamond" panose="02020404030301010803" pitchFamily="18" charset="0"/>
              </a:rPr>
              <a:t>Brookings Executive Education                              		              University of South Florida</a:t>
            </a:r>
            <a:endParaRPr lang="en-US" dirty="0">
              <a:latin typeface="Garamond" panose="02020404030301010803" pitchFamily="18" charset="0"/>
            </a:endParaRPr>
          </a:p>
        </p:txBody>
      </p:sp>
      <p:sp>
        <p:nvSpPr>
          <p:cNvPr id="3" name="Slide Number Placeholder 2"/>
          <p:cNvSpPr>
            <a:spLocks noGrp="1"/>
          </p:cNvSpPr>
          <p:nvPr>
            <p:ph type="sldNum" sz="quarter" idx="12"/>
          </p:nvPr>
        </p:nvSpPr>
        <p:spPr/>
        <p:txBody>
          <a:bodyPr/>
          <a:lstStyle/>
          <a:p>
            <a:fld id="{10B0FD11-B1C3-4D4F-AEB3-910042143524}" type="slidenum">
              <a:rPr lang="en-US" smtClean="0"/>
              <a:t>102</a:t>
            </a:fld>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2117" y="20892"/>
            <a:ext cx="8787765" cy="6482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2"/>
          <p:cNvSpPr txBox="1">
            <a:spLocks noChangeArrowheads="1"/>
          </p:cNvSpPr>
          <p:nvPr/>
        </p:nvSpPr>
        <p:spPr bwMode="auto">
          <a:xfrm>
            <a:off x="10516427" y="6247847"/>
            <a:ext cx="1684421" cy="18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74" tIns="32137" rIns="64274" bIns="32137">
            <a:spAutoFit/>
          </a:bodyPr>
          <a:lstStyle>
            <a:lvl1pPr algn="ctr" defTabSz="642938">
              <a:spcBef>
                <a:spcPct val="20000"/>
              </a:spcBef>
              <a:spcAft>
                <a:spcPct val="30000"/>
              </a:spcAft>
              <a:defRPr sz="2800" b="1">
                <a:solidFill>
                  <a:schemeClr val="bg1"/>
                </a:solidFill>
                <a:latin typeface="Arial" panose="020B0604020202020204" pitchFamily="34" charset="0"/>
              </a:defRPr>
            </a:lvl1pPr>
            <a:lvl2pPr marL="320675" indent="-201613" defTabSz="642938">
              <a:spcBef>
                <a:spcPct val="20000"/>
              </a:spcBef>
              <a:spcAft>
                <a:spcPct val="40000"/>
              </a:spcAft>
              <a:buFont typeface="Times" panose="02020603050405020304" pitchFamily="18" charset="0"/>
              <a:buChar char="•"/>
              <a:defRPr sz="1400" b="1">
                <a:solidFill>
                  <a:schemeClr val="bg1"/>
                </a:solidFill>
                <a:latin typeface="Arial" panose="020B0604020202020204" pitchFamily="34" charset="0"/>
              </a:defRPr>
            </a:lvl2pPr>
            <a:lvl3pPr marL="642938" indent="-160338" defTabSz="642938">
              <a:spcBef>
                <a:spcPct val="20000"/>
              </a:spcBef>
              <a:spcAft>
                <a:spcPct val="35000"/>
              </a:spcAft>
              <a:buChar char="•"/>
              <a:defRPr sz="1300" b="1">
                <a:solidFill>
                  <a:schemeClr val="bg1"/>
                </a:solidFill>
                <a:latin typeface="Arial" panose="020B0604020202020204" pitchFamily="34" charset="0"/>
              </a:defRPr>
            </a:lvl3pPr>
            <a:lvl4pPr marL="963613" indent="-161925" defTabSz="642938">
              <a:spcBef>
                <a:spcPct val="20000"/>
              </a:spcBef>
              <a:buChar char="–"/>
              <a:defRPr sz="1400" b="1">
                <a:solidFill>
                  <a:schemeClr val="bg1"/>
                </a:solidFill>
                <a:latin typeface="Arial" panose="020B0604020202020204" pitchFamily="34" charset="0"/>
              </a:defRPr>
            </a:lvl4pPr>
            <a:lvl5pPr marL="1285875" indent="-160338" defTabSz="642938">
              <a:spcBef>
                <a:spcPct val="20000"/>
              </a:spcBef>
              <a:buChar char="»"/>
              <a:defRPr sz="1400" b="1">
                <a:solidFill>
                  <a:schemeClr val="bg1"/>
                </a:solidFill>
                <a:latin typeface="Arial" panose="020B0604020202020204" pitchFamily="34" charset="0"/>
              </a:defRPr>
            </a:lvl5pPr>
            <a:lvl6pPr marL="1743075" indent="-160338" defTabSz="642938" eaLnBrk="0" fontAlgn="base" hangingPunct="0">
              <a:spcBef>
                <a:spcPct val="20000"/>
              </a:spcBef>
              <a:spcAft>
                <a:spcPct val="0"/>
              </a:spcAft>
              <a:buChar char="»"/>
              <a:defRPr sz="1400" b="1">
                <a:solidFill>
                  <a:schemeClr val="bg1"/>
                </a:solidFill>
                <a:latin typeface="Arial" panose="020B0604020202020204" pitchFamily="34" charset="0"/>
              </a:defRPr>
            </a:lvl6pPr>
            <a:lvl7pPr marL="2200275" indent="-160338" defTabSz="642938" eaLnBrk="0" fontAlgn="base" hangingPunct="0">
              <a:spcBef>
                <a:spcPct val="20000"/>
              </a:spcBef>
              <a:spcAft>
                <a:spcPct val="0"/>
              </a:spcAft>
              <a:buChar char="»"/>
              <a:defRPr sz="1400" b="1">
                <a:solidFill>
                  <a:schemeClr val="bg1"/>
                </a:solidFill>
                <a:latin typeface="Arial" panose="020B0604020202020204" pitchFamily="34" charset="0"/>
              </a:defRPr>
            </a:lvl7pPr>
            <a:lvl8pPr marL="2657475" indent="-160338" defTabSz="642938" eaLnBrk="0" fontAlgn="base" hangingPunct="0">
              <a:spcBef>
                <a:spcPct val="20000"/>
              </a:spcBef>
              <a:spcAft>
                <a:spcPct val="0"/>
              </a:spcAft>
              <a:buChar char="»"/>
              <a:defRPr sz="1400" b="1">
                <a:solidFill>
                  <a:schemeClr val="bg1"/>
                </a:solidFill>
                <a:latin typeface="Arial" panose="020B0604020202020204" pitchFamily="34" charset="0"/>
              </a:defRPr>
            </a:lvl8pPr>
            <a:lvl9pPr marL="3114675" indent="-160338" defTabSz="642938" eaLnBrk="0" fontAlgn="base" hangingPunct="0">
              <a:spcBef>
                <a:spcPct val="20000"/>
              </a:spcBef>
              <a:spcAft>
                <a:spcPct val="0"/>
              </a:spcAft>
              <a:buChar char="»"/>
              <a:defRPr sz="1400" b="1">
                <a:solidFill>
                  <a:schemeClr val="bg1"/>
                </a:solidFill>
                <a:latin typeface="Arial" panose="020B0604020202020204" pitchFamily="34" charset="0"/>
              </a:defRPr>
            </a:lvl9pPr>
          </a:lstStyle>
          <a:p>
            <a:pPr algn="l">
              <a:spcBef>
                <a:spcPct val="0"/>
              </a:spcBef>
              <a:spcAft>
                <a:spcPct val="0"/>
              </a:spcAft>
            </a:pPr>
            <a:r>
              <a:rPr lang="en-GB" altLang="en-US" sz="800" dirty="0"/>
              <a:t>© 2001 Richard D Lewis</a:t>
            </a:r>
          </a:p>
        </p:txBody>
      </p:sp>
    </p:spTree>
    <p:extLst>
      <p:ext uri="{BB962C8B-B14F-4D97-AF65-F5344CB8AC3E}">
        <p14:creationId xmlns:p14="http://schemas.microsoft.com/office/powerpoint/2010/main" val="240976740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en-US" dirty="0"/>
              <a:t>France</a:t>
            </a:r>
            <a:endParaRPr lang="en-US" dirty="0"/>
          </a:p>
        </p:txBody>
      </p:sp>
      <p:sp>
        <p:nvSpPr>
          <p:cNvPr id="3" name="Content Placeholder 2"/>
          <p:cNvSpPr>
            <a:spLocks noGrp="1"/>
          </p:cNvSpPr>
          <p:nvPr>
            <p:ph idx="1"/>
          </p:nvPr>
        </p:nvSpPr>
        <p:spPr/>
        <p:txBody>
          <a:bodyPr/>
          <a:lstStyle/>
          <a:p>
            <a:pPr lvl="0">
              <a:buFont typeface="Arial" panose="020B0604020202020204" pitchFamily="34" charset="0"/>
              <a:buChar char="•"/>
            </a:pPr>
            <a:r>
              <a:rPr lang="en-US" altLang="en-US" dirty="0">
                <a:solidFill>
                  <a:prstClr val="black"/>
                </a:solidFill>
              </a:rPr>
              <a:t>Less team oriented – negotiate individual</a:t>
            </a:r>
          </a:p>
          <a:p>
            <a:pPr lvl="0">
              <a:buFont typeface="Arial" panose="020B0604020202020204" pitchFamily="34" charset="0"/>
              <a:buChar char="•"/>
            </a:pPr>
            <a:r>
              <a:rPr lang="en-US" altLang="en-US" dirty="0">
                <a:solidFill>
                  <a:prstClr val="black"/>
                </a:solidFill>
              </a:rPr>
              <a:t>Debate is stimulating</a:t>
            </a:r>
          </a:p>
          <a:p>
            <a:pPr lvl="0">
              <a:buFont typeface="Arial" panose="020B0604020202020204" pitchFamily="34" charset="0"/>
              <a:buChar char="•"/>
            </a:pPr>
            <a:r>
              <a:rPr lang="en-US" altLang="en-US" dirty="0">
                <a:solidFill>
                  <a:prstClr val="black"/>
                </a:solidFill>
              </a:rPr>
              <a:t>Well prepared</a:t>
            </a:r>
          </a:p>
          <a:p>
            <a:pPr lvl="0">
              <a:buFont typeface="Arial" panose="020B0604020202020204" pitchFamily="34" charset="0"/>
              <a:buChar char="•"/>
            </a:pPr>
            <a:r>
              <a:rPr lang="en-US" altLang="en-US" dirty="0">
                <a:solidFill>
                  <a:prstClr val="black"/>
                </a:solidFill>
              </a:rPr>
              <a:t>Parties can make decisions</a:t>
            </a:r>
          </a:p>
          <a:p>
            <a:pPr lvl="0">
              <a:buFont typeface="Arial" panose="020B0604020202020204" pitchFamily="34" charset="0"/>
              <a:buChar char="•"/>
            </a:pPr>
            <a:r>
              <a:rPr lang="en-US" altLang="en-US" dirty="0">
                <a:solidFill>
                  <a:prstClr val="black"/>
                </a:solidFill>
              </a:rPr>
              <a:t>Strategies include logical proposals, arguments and counter proposals</a:t>
            </a:r>
          </a:p>
          <a:p>
            <a:pPr lvl="0">
              <a:buFont typeface="Arial" panose="020B0604020202020204" pitchFamily="34" charset="0"/>
              <a:buChar char="•"/>
            </a:pPr>
            <a:r>
              <a:rPr lang="en-US" altLang="en-US" dirty="0">
                <a:solidFill>
                  <a:prstClr val="black"/>
                </a:solidFill>
              </a:rPr>
              <a:t>Preference for discussing philosophy</a:t>
            </a:r>
          </a:p>
          <a:p>
            <a:pPr lvl="0">
              <a:buFont typeface="Arial" panose="020B0604020202020204" pitchFamily="34" charset="0"/>
              <a:buChar char="•"/>
            </a:pPr>
            <a:r>
              <a:rPr lang="en-US" altLang="en-US" dirty="0">
                <a:solidFill>
                  <a:prstClr val="black"/>
                </a:solidFill>
              </a:rPr>
              <a:t>Important meetings treated very formally</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103</a:t>
            </a:fld>
            <a:endParaRPr lang="en-US"/>
          </a:p>
        </p:txBody>
      </p:sp>
    </p:spTree>
    <p:extLst>
      <p:ext uri="{BB962C8B-B14F-4D97-AF65-F5344CB8AC3E}">
        <p14:creationId xmlns:p14="http://schemas.microsoft.com/office/powerpoint/2010/main" val="22769373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en-US" dirty="0"/>
              <a:t>Germany</a:t>
            </a:r>
            <a:endParaRPr lang="en-US" dirty="0"/>
          </a:p>
        </p:txBody>
      </p:sp>
      <p:sp>
        <p:nvSpPr>
          <p:cNvPr id="3" name="Content Placeholder 2"/>
          <p:cNvSpPr>
            <a:spLocks noGrp="1"/>
          </p:cNvSpPr>
          <p:nvPr>
            <p:ph idx="1"/>
          </p:nvPr>
        </p:nvSpPr>
        <p:spPr/>
        <p:txBody>
          <a:bodyPr/>
          <a:lstStyle/>
          <a:p>
            <a:pPr lvl="0">
              <a:lnSpc>
                <a:spcPct val="80000"/>
              </a:lnSpc>
              <a:buFont typeface="Arial" panose="020B0604020202020204" pitchFamily="34" charset="0"/>
              <a:buChar char="•"/>
            </a:pPr>
            <a:r>
              <a:rPr lang="en-US" altLang="en-US" dirty="0">
                <a:solidFill>
                  <a:prstClr val="black"/>
                </a:solidFill>
              </a:rPr>
              <a:t>Well prepared, serious, organized</a:t>
            </a:r>
          </a:p>
          <a:p>
            <a:pPr lvl="0">
              <a:lnSpc>
                <a:spcPct val="80000"/>
              </a:lnSpc>
              <a:buFont typeface="Arial" panose="020B0604020202020204" pitchFamily="34" charset="0"/>
              <a:buChar char="•"/>
            </a:pPr>
            <a:r>
              <a:rPr lang="en-US" altLang="en-US" dirty="0">
                <a:solidFill>
                  <a:prstClr val="black"/>
                </a:solidFill>
              </a:rPr>
              <a:t>Tough positional stances</a:t>
            </a:r>
          </a:p>
          <a:p>
            <a:pPr lvl="0">
              <a:lnSpc>
                <a:spcPct val="80000"/>
              </a:lnSpc>
              <a:buFont typeface="Arial" panose="020B0604020202020204" pitchFamily="34" charset="0"/>
              <a:buChar char="•"/>
            </a:pPr>
            <a:r>
              <a:rPr lang="en-US" altLang="en-US" dirty="0">
                <a:solidFill>
                  <a:prstClr val="black"/>
                </a:solidFill>
              </a:rPr>
              <a:t>Least affected by interpersonal issues/relations</a:t>
            </a:r>
          </a:p>
          <a:p>
            <a:pPr lvl="0">
              <a:lnSpc>
                <a:spcPct val="80000"/>
              </a:lnSpc>
              <a:buFont typeface="Arial" panose="020B0604020202020204" pitchFamily="34" charset="0"/>
              <a:buChar char="•"/>
            </a:pPr>
            <a:r>
              <a:rPr lang="en-US" altLang="en-US" dirty="0">
                <a:solidFill>
                  <a:prstClr val="black"/>
                </a:solidFill>
              </a:rPr>
              <a:t>Negotiations are formal and will follow agenda</a:t>
            </a:r>
          </a:p>
          <a:p>
            <a:pPr lvl="0">
              <a:lnSpc>
                <a:spcPct val="80000"/>
              </a:lnSpc>
              <a:buFont typeface="Arial" panose="020B0604020202020204" pitchFamily="34" charset="0"/>
              <a:buChar char="•"/>
            </a:pPr>
            <a:r>
              <a:rPr lang="en-US" altLang="en-US" dirty="0">
                <a:solidFill>
                  <a:prstClr val="black"/>
                </a:solidFill>
              </a:rPr>
              <a:t>Relationships should not intrude on tasks</a:t>
            </a:r>
          </a:p>
          <a:p>
            <a:pPr lvl="0">
              <a:lnSpc>
                <a:spcPct val="80000"/>
              </a:lnSpc>
              <a:buFont typeface="Arial" panose="020B0604020202020204" pitchFamily="34" charset="0"/>
              <a:buChar char="•"/>
            </a:pPr>
            <a:r>
              <a:rPr lang="en-US" altLang="en-US" dirty="0">
                <a:solidFill>
                  <a:prstClr val="black"/>
                </a:solidFill>
              </a:rPr>
              <a:t>Low risk takers</a:t>
            </a:r>
          </a:p>
          <a:p>
            <a:pPr lvl="0">
              <a:lnSpc>
                <a:spcPct val="80000"/>
              </a:lnSpc>
              <a:buFont typeface="Arial" panose="020B0604020202020204" pitchFamily="34" charset="0"/>
              <a:buChar char="•"/>
            </a:pPr>
            <a:r>
              <a:rPr lang="en-US" altLang="en-US" dirty="0">
                <a:solidFill>
                  <a:prstClr val="black"/>
                </a:solidFill>
              </a:rPr>
              <a:t>Conflict viewed as inadequate preparation</a:t>
            </a:r>
          </a:p>
          <a:p>
            <a:pPr lvl="0">
              <a:lnSpc>
                <a:spcPct val="80000"/>
              </a:lnSpc>
              <a:buFont typeface="Arial" panose="020B0604020202020204" pitchFamily="34" charset="0"/>
              <a:buChar char="•"/>
            </a:pPr>
            <a:r>
              <a:rPr lang="en-US" altLang="en-US" dirty="0">
                <a:solidFill>
                  <a:prstClr val="black"/>
                </a:solidFill>
              </a:rPr>
              <a:t>Emotional outbursts and frequent interruptions not appreciated</a:t>
            </a:r>
          </a:p>
          <a:p>
            <a:pPr lvl="0">
              <a:lnSpc>
                <a:spcPct val="80000"/>
              </a:lnSpc>
              <a:buFont typeface="Arial" panose="020B0604020202020204" pitchFamily="34" charset="0"/>
              <a:buChar char="•"/>
            </a:pPr>
            <a:r>
              <a:rPr lang="en-US" altLang="en-US" dirty="0">
                <a:solidFill>
                  <a:prstClr val="black"/>
                </a:solidFill>
              </a:rPr>
              <a:t>Decision making takes time</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104</a:t>
            </a:fld>
            <a:endParaRPr lang="en-US"/>
          </a:p>
        </p:txBody>
      </p:sp>
    </p:spTree>
    <p:extLst>
      <p:ext uri="{BB962C8B-B14F-4D97-AF65-F5344CB8AC3E}">
        <p14:creationId xmlns:p14="http://schemas.microsoft.com/office/powerpoint/2010/main" val="5654664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en-US" dirty="0"/>
              <a:t>Italy</a:t>
            </a:r>
            <a:endParaRPr lang="en-US" dirty="0"/>
          </a:p>
        </p:txBody>
      </p:sp>
      <p:sp>
        <p:nvSpPr>
          <p:cNvPr id="3" name="Content Placeholder 2"/>
          <p:cNvSpPr>
            <a:spLocks noGrp="1"/>
          </p:cNvSpPr>
          <p:nvPr>
            <p:ph idx="1"/>
          </p:nvPr>
        </p:nvSpPr>
        <p:spPr/>
        <p:txBody>
          <a:bodyPr/>
          <a:lstStyle/>
          <a:p>
            <a:pPr lvl="0">
              <a:lnSpc>
                <a:spcPct val="80000"/>
              </a:lnSpc>
              <a:buFont typeface="Arial" panose="020B0604020202020204" pitchFamily="34" charset="0"/>
              <a:buChar char="•"/>
            </a:pPr>
            <a:r>
              <a:rPr lang="en-US" altLang="en-US" dirty="0">
                <a:solidFill>
                  <a:prstClr val="black"/>
                </a:solidFill>
              </a:rPr>
              <a:t>Personal relationships important</a:t>
            </a:r>
          </a:p>
          <a:p>
            <a:pPr lvl="0">
              <a:lnSpc>
                <a:spcPct val="80000"/>
              </a:lnSpc>
              <a:buFont typeface="Arial" panose="020B0604020202020204" pitchFamily="34" charset="0"/>
              <a:buChar char="•"/>
            </a:pPr>
            <a:r>
              <a:rPr lang="en-US" altLang="en-US" dirty="0">
                <a:solidFill>
                  <a:prstClr val="black"/>
                </a:solidFill>
              </a:rPr>
              <a:t>Need to feel they can get along with counterparts</a:t>
            </a:r>
          </a:p>
          <a:p>
            <a:pPr lvl="0">
              <a:lnSpc>
                <a:spcPct val="80000"/>
              </a:lnSpc>
              <a:buFont typeface="Arial" panose="020B0604020202020204" pitchFamily="34" charset="0"/>
              <a:buChar char="•"/>
            </a:pPr>
            <a:r>
              <a:rPr lang="en-US" altLang="en-US" dirty="0">
                <a:solidFill>
                  <a:prstClr val="black"/>
                </a:solidFill>
              </a:rPr>
              <a:t>Confident, shrewd and competent</a:t>
            </a:r>
          </a:p>
          <a:p>
            <a:pPr lvl="0">
              <a:lnSpc>
                <a:spcPct val="80000"/>
              </a:lnSpc>
              <a:buFont typeface="Arial" panose="020B0604020202020204" pitchFamily="34" charset="0"/>
              <a:buChar char="•"/>
            </a:pPr>
            <a:r>
              <a:rPr lang="en-US" altLang="en-US" dirty="0">
                <a:solidFill>
                  <a:prstClr val="black"/>
                </a:solidFill>
              </a:rPr>
              <a:t>Initial negotiations can include lots of casual talks and positioning tactics</a:t>
            </a:r>
          </a:p>
          <a:p>
            <a:pPr lvl="0">
              <a:lnSpc>
                <a:spcPct val="80000"/>
              </a:lnSpc>
              <a:buFont typeface="Arial" panose="020B0604020202020204" pitchFamily="34" charset="0"/>
              <a:buChar char="•"/>
            </a:pPr>
            <a:r>
              <a:rPr lang="en-US" altLang="en-US" dirty="0">
                <a:solidFill>
                  <a:prstClr val="black"/>
                </a:solidFill>
              </a:rPr>
              <a:t>Takes a long time to get to point</a:t>
            </a:r>
          </a:p>
          <a:p>
            <a:pPr lvl="0">
              <a:lnSpc>
                <a:spcPct val="80000"/>
              </a:lnSpc>
              <a:buFont typeface="Arial" panose="020B0604020202020204" pitchFamily="34" charset="0"/>
              <a:buChar char="•"/>
            </a:pPr>
            <a:r>
              <a:rPr lang="en-US" altLang="en-US" dirty="0">
                <a:solidFill>
                  <a:prstClr val="black"/>
                </a:solidFill>
              </a:rPr>
              <a:t>Multiple conversations at once and interruptions common</a:t>
            </a:r>
          </a:p>
          <a:p>
            <a:pPr lvl="0">
              <a:lnSpc>
                <a:spcPct val="80000"/>
              </a:lnSpc>
              <a:buFont typeface="Arial" panose="020B0604020202020204" pitchFamily="34" charset="0"/>
              <a:buChar char="•"/>
            </a:pPr>
            <a:r>
              <a:rPr lang="en-US" altLang="en-US" dirty="0">
                <a:solidFill>
                  <a:prstClr val="black"/>
                </a:solidFill>
              </a:rPr>
              <a:t>Presentation must be organized, clear and polished with dramatic effect for audience</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105</a:t>
            </a:fld>
            <a:endParaRPr lang="en-US"/>
          </a:p>
        </p:txBody>
      </p:sp>
    </p:spTree>
    <p:extLst>
      <p:ext uri="{BB962C8B-B14F-4D97-AF65-F5344CB8AC3E}">
        <p14:creationId xmlns:p14="http://schemas.microsoft.com/office/powerpoint/2010/main" val="13055749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en-US" dirty="0"/>
              <a:t>British</a:t>
            </a:r>
            <a:endParaRPr lang="en-US" dirty="0"/>
          </a:p>
        </p:txBody>
      </p:sp>
      <p:sp>
        <p:nvSpPr>
          <p:cNvPr id="3" name="Content Placeholder 2"/>
          <p:cNvSpPr>
            <a:spLocks noGrp="1"/>
          </p:cNvSpPr>
          <p:nvPr>
            <p:ph idx="1"/>
          </p:nvPr>
        </p:nvSpPr>
        <p:spPr/>
        <p:txBody>
          <a:bodyPr/>
          <a:lstStyle/>
          <a:p>
            <a:pPr lvl="0">
              <a:buFont typeface="Arial" panose="020B0604020202020204" pitchFamily="34" charset="0"/>
              <a:buChar char="•"/>
            </a:pPr>
            <a:r>
              <a:rPr lang="en-US" altLang="en-US" dirty="0">
                <a:solidFill>
                  <a:prstClr val="black"/>
                </a:solidFill>
              </a:rPr>
              <a:t>Value bottom line and short term results</a:t>
            </a:r>
          </a:p>
          <a:p>
            <a:pPr lvl="0">
              <a:buFont typeface="Arial" panose="020B0604020202020204" pitchFamily="34" charset="0"/>
              <a:buChar char="•"/>
            </a:pPr>
            <a:r>
              <a:rPr lang="en-US" altLang="en-US" dirty="0">
                <a:solidFill>
                  <a:prstClr val="black"/>
                </a:solidFill>
              </a:rPr>
              <a:t>Open about opinion but indirect in its expression, emphasizing courtesy and tact and formality.</a:t>
            </a:r>
          </a:p>
          <a:p>
            <a:pPr lvl="0">
              <a:buFont typeface="Arial" panose="020B0604020202020204" pitchFamily="34" charset="0"/>
              <a:buChar char="•"/>
            </a:pPr>
            <a:r>
              <a:rPr lang="en-US" altLang="en-US" dirty="0">
                <a:solidFill>
                  <a:prstClr val="black"/>
                </a:solidFill>
              </a:rPr>
              <a:t>Don’t show true emotions – often reserved and understated</a:t>
            </a:r>
          </a:p>
          <a:p>
            <a:pPr lvl="0">
              <a:buFont typeface="Arial" panose="020B0604020202020204" pitchFamily="34" charset="0"/>
              <a:buChar char="•"/>
            </a:pPr>
            <a:r>
              <a:rPr lang="en-US" altLang="en-US" dirty="0">
                <a:solidFill>
                  <a:prstClr val="black"/>
                </a:solidFill>
              </a:rPr>
              <a:t>Risk averse and cautious, favoring security and status quo</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106</a:t>
            </a:fld>
            <a:endParaRPr lang="en-US"/>
          </a:p>
        </p:txBody>
      </p:sp>
    </p:spTree>
    <p:extLst>
      <p:ext uri="{BB962C8B-B14F-4D97-AF65-F5344CB8AC3E}">
        <p14:creationId xmlns:p14="http://schemas.microsoft.com/office/powerpoint/2010/main" val="16048077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latin typeface="Garamond" panose="02020404030301010803" pitchFamily="18" charset="0"/>
              </a:rPr>
              <a:t>Brookings Executive Education                              		              University of South Florida</a:t>
            </a:r>
            <a:endParaRPr lang="en-US" dirty="0">
              <a:latin typeface="Garamond" panose="02020404030301010803" pitchFamily="18" charset="0"/>
            </a:endParaRPr>
          </a:p>
        </p:txBody>
      </p:sp>
      <p:sp>
        <p:nvSpPr>
          <p:cNvPr id="3" name="Slide Number Placeholder 2"/>
          <p:cNvSpPr>
            <a:spLocks noGrp="1"/>
          </p:cNvSpPr>
          <p:nvPr>
            <p:ph type="sldNum" sz="quarter" idx="12"/>
          </p:nvPr>
        </p:nvSpPr>
        <p:spPr/>
        <p:txBody>
          <a:bodyPr/>
          <a:lstStyle/>
          <a:p>
            <a:fld id="{10B0FD11-B1C3-4D4F-AEB3-910042143524}" type="slidenum">
              <a:rPr lang="en-US" smtClean="0"/>
              <a:t>107</a:t>
            </a:fld>
            <a:endParaRPr lang="en-US" dirty="0"/>
          </a:p>
        </p:txBody>
      </p:sp>
      <p:sp>
        <p:nvSpPr>
          <p:cNvPr id="4" name="Title 1"/>
          <p:cNvSpPr txBox="1">
            <a:spLocks/>
          </p:cNvSpPr>
          <p:nvPr/>
        </p:nvSpPr>
        <p:spPr>
          <a:xfrm>
            <a:off x="838200" y="365125"/>
            <a:ext cx="10515600" cy="1325563"/>
          </a:xfrm>
          <a:prstGeom prst="rect">
            <a:avLst/>
          </a:prstGeom>
        </p:spPr>
        <p:txBody>
          <a:bodyPr/>
          <a:lstStyle>
            <a:lvl1pPr algn="ctr" defTabSz="914400" rtl="0" eaLnBrk="1" latinLnBrk="0" hangingPunct="1">
              <a:lnSpc>
                <a:spcPct val="90000"/>
              </a:lnSpc>
              <a:spcBef>
                <a:spcPct val="0"/>
              </a:spcBef>
              <a:buNone/>
              <a:defRPr sz="4400" kern="1200">
                <a:solidFill>
                  <a:schemeClr val="tx2">
                    <a:lumMod val="60000"/>
                    <a:lumOff val="40000"/>
                  </a:schemeClr>
                </a:solidFill>
                <a:latin typeface="Garamond" panose="02020404030301010803" pitchFamily="18" charset="0"/>
                <a:ea typeface="+mj-ea"/>
                <a:cs typeface="+mj-cs"/>
              </a:defRPr>
            </a:lvl1pPr>
          </a:lstStyle>
          <a:p>
            <a:pPr algn="l"/>
            <a:r>
              <a:rPr lang="en-US" dirty="0" smtClean="0">
                <a:latin typeface="Arial" pitchFamily="34" charset="0"/>
                <a:ea typeface="ＭＳ Ｐゴシック" pitchFamily="34" charset="-128"/>
                <a:cs typeface="Arial" pitchFamily="34" charset="0"/>
              </a:rPr>
              <a:t>Stereotypes of the Afghanistan-Pakistan  Region</a:t>
            </a:r>
          </a:p>
        </p:txBody>
      </p:sp>
      <p:sp>
        <p:nvSpPr>
          <p:cNvPr id="5" name="TextBox 4"/>
          <p:cNvSpPr txBox="1"/>
          <p:nvPr/>
        </p:nvSpPr>
        <p:spPr>
          <a:xfrm rot="1150031">
            <a:off x="2087880" y="1905000"/>
            <a:ext cx="2346960" cy="923330"/>
          </a:xfrm>
          <a:prstGeom prst="rect">
            <a:avLst/>
          </a:prstGeom>
          <a:noFill/>
        </p:spPr>
        <p:txBody>
          <a:bodyPr wrap="square" rtlCol="0">
            <a:spAutoFit/>
          </a:bodyPr>
          <a:lstStyle/>
          <a:p>
            <a:pPr algn="ctr"/>
            <a:r>
              <a:rPr lang="en-US" sz="5400" dirty="0"/>
              <a:t>??</a:t>
            </a:r>
          </a:p>
        </p:txBody>
      </p:sp>
      <p:pic>
        <p:nvPicPr>
          <p:cNvPr id="6" name="Picture 1" descr="C:\Users\Tim\Desktop\PAK_Pathan in Pakol_Peshawar.jpg"/>
          <p:cNvPicPr>
            <a:picLocks noChangeAspect="1" noChangeArrowheads="1"/>
          </p:cNvPicPr>
          <p:nvPr/>
        </p:nvPicPr>
        <p:blipFill>
          <a:blip r:embed="rId2" cstate="print"/>
          <a:srcRect l="11611" t="5073" b="8592"/>
          <a:stretch>
            <a:fillRect/>
          </a:stretch>
        </p:blipFill>
        <p:spPr bwMode="auto">
          <a:xfrm>
            <a:off x="4703520" y="1735138"/>
            <a:ext cx="1883262" cy="2760662"/>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4" descr="AFG_Burqa_Afghanistan_01"/>
          <p:cNvPicPr>
            <a:picLocks noChangeAspect="1" noChangeArrowheads="1"/>
          </p:cNvPicPr>
          <p:nvPr/>
        </p:nvPicPr>
        <p:blipFill>
          <a:blip r:embed="rId3" cstate="print"/>
          <a:srcRect/>
          <a:stretch>
            <a:fillRect/>
          </a:stretch>
        </p:blipFill>
        <p:spPr bwMode="auto">
          <a:xfrm>
            <a:off x="2284413" y="3078480"/>
            <a:ext cx="1930400" cy="28956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File:Afghancarpet1.jpg">
            <a:hlinkClick r:id="rId4"/>
          </p:cNvPr>
          <p:cNvPicPr>
            <a:picLocks noChangeAspect="1" noChangeArrowheads="1"/>
          </p:cNvPicPr>
          <p:nvPr/>
        </p:nvPicPr>
        <p:blipFill>
          <a:blip r:embed="rId5" cstate="print">
            <a:lum bright="-10000"/>
          </a:blip>
          <a:srcRect/>
          <a:stretch>
            <a:fillRect/>
          </a:stretch>
        </p:blipFill>
        <p:spPr bwMode="auto">
          <a:xfrm>
            <a:off x="4532630" y="4656773"/>
            <a:ext cx="2419350" cy="1814512"/>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11" descr="A Taliban militant smiles as he holds his weapon outside the mosque where tribal elders and Taliban met in Daggar, Buner's main town - AP"/>
          <p:cNvPicPr>
            <a:picLocks noChangeAspect="1" noChangeArrowheads="1"/>
          </p:cNvPicPr>
          <p:nvPr/>
        </p:nvPicPr>
        <p:blipFill>
          <a:blip r:embed="rId6" cstate="print"/>
          <a:srcRect/>
          <a:stretch>
            <a:fillRect/>
          </a:stretch>
        </p:blipFill>
        <p:spPr bwMode="auto">
          <a:xfrm>
            <a:off x="6960870" y="2244409"/>
            <a:ext cx="3341370" cy="178538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5" descr="File:Pomegranate03 edit.jpg">
            <a:hlinkClick r:id="rId7"/>
          </p:cNvPr>
          <p:cNvPicPr>
            <a:picLocks noChangeAspect="1" noChangeArrowheads="1"/>
          </p:cNvPicPr>
          <p:nvPr/>
        </p:nvPicPr>
        <p:blipFill>
          <a:blip r:embed="rId8" cstate="print"/>
          <a:srcRect/>
          <a:stretch>
            <a:fillRect/>
          </a:stretch>
        </p:blipFill>
        <p:spPr bwMode="auto">
          <a:xfrm>
            <a:off x="7199313" y="4267200"/>
            <a:ext cx="1727200" cy="12954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p:cNvSpPr txBox="1"/>
          <p:nvPr/>
        </p:nvSpPr>
        <p:spPr>
          <a:xfrm rot="1150031">
            <a:off x="8488680" y="5181600"/>
            <a:ext cx="2346960" cy="923330"/>
          </a:xfrm>
          <a:prstGeom prst="rect">
            <a:avLst/>
          </a:prstGeom>
          <a:noFill/>
        </p:spPr>
        <p:txBody>
          <a:bodyPr wrap="square" rtlCol="0">
            <a:spAutoFit/>
          </a:bodyPr>
          <a:lstStyle/>
          <a:p>
            <a:pPr algn="ctr"/>
            <a:r>
              <a:rPr lang="en-US" sz="5400" dirty="0"/>
              <a:t>??</a:t>
            </a:r>
          </a:p>
        </p:txBody>
      </p:sp>
    </p:spTree>
    <p:extLst>
      <p:ext uri="{BB962C8B-B14F-4D97-AF65-F5344CB8AC3E}">
        <p14:creationId xmlns:p14="http://schemas.microsoft.com/office/powerpoint/2010/main" val="8315614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American Stereotypes of Afghans</a:t>
            </a:r>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108</a:t>
            </a:fld>
            <a:endParaRPr lang="en-US"/>
          </a:p>
        </p:txBody>
      </p:sp>
      <p:sp>
        <p:nvSpPr>
          <p:cNvPr id="6" name="Content Placeholder 4"/>
          <p:cNvSpPr txBox="1">
            <a:spLocks/>
          </p:cNvSpPr>
          <p:nvPr/>
        </p:nvSpPr>
        <p:spPr>
          <a:xfrm>
            <a:off x="2590800" y="1981200"/>
            <a:ext cx="4983480" cy="4114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Negative:  Always late; slow to decide/act; authoritarian/corrupt; argumentative; overly sensitive; religiously conservative; misogynists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Positive: Warm and friendly; humble and hospitable; rugged and hardworking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7" name="Picture 13" descr="DSC01791"/>
          <p:cNvPicPr>
            <a:picLocks noChangeAspect="1" noChangeArrowheads="1"/>
          </p:cNvPicPr>
          <p:nvPr/>
        </p:nvPicPr>
        <p:blipFill>
          <a:blip r:embed="rId2" cstate="print"/>
          <a:srcRect/>
          <a:stretch>
            <a:fillRect/>
          </a:stretch>
        </p:blipFill>
        <p:spPr bwMode="auto">
          <a:xfrm>
            <a:off x="7879080" y="2001948"/>
            <a:ext cx="2275840" cy="3088212"/>
          </a:xfrm>
          <a:prstGeom prst="rect">
            <a:avLst/>
          </a:prstGeom>
          <a:noFill/>
          <a:ln w="12700">
            <a:solidFill>
              <a:schemeClr val="tx1"/>
            </a:solidFill>
            <a:miter lim="800000"/>
            <a:headEnd/>
            <a:tailEnd/>
          </a:ln>
        </p:spPr>
      </p:pic>
    </p:spTree>
    <p:extLst>
      <p:ext uri="{BB962C8B-B14F-4D97-AF65-F5344CB8AC3E}">
        <p14:creationId xmlns:p14="http://schemas.microsoft.com/office/powerpoint/2010/main" val="402828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latin typeface="Garamond" panose="02020404030301010803" pitchFamily="18" charset="0"/>
              </a:rPr>
              <a:t>Brookings Executive Education                              		              University of South Florida</a:t>
            </a:r>
            <a:endParaRPr lang="en-US" dirty="0">
              <a:latin typeface="Garamond" panose="02020404030301010803" pitchFamily="18" charset="0"/>
            </a:endParaRPr>
          </a:p>
        </p:txBody>
      </p:sp>
      <p:sp>
        <p:nvSpPr>
          <p:cNvPr id="3" name="Slide Number Placeholder 2"/>
          <p:cNvSpPr>
            <a:spLocks noGrp="1"/>
          </p:cNvSpPr>
          <p:nvPr>
            <p:ph type="sldNum" sz="quarter" idx="12"/>
          </p:nvPr>
        </p:nvSpPr>
        <p:spPr/>
        <p:txBody>
          <a:bodyPr/>
          <a:lstStyle/>
          <a:p>
            <a:fld id="{10B0FD11-B1C3-4D4F-AEB3-910042143524}" type="slidenum">
              <a:rPr lang="en-US" smtClean="0"/>
              <a:t>109</a:t>
            </a:fld>
            <a:endParaRPr lang="en-US" dirty="0"/>
          </a:p>
        </p:txBody>
      </p:sp>
      <p:sp>
        <p:nvSpPr>
          <p:cNvPr id="4" name="Title 1"/>
          <p:cNvSpPr txBox="1">
            <a:spLocks/>
          </p:cNvSpPr>
          <p:nvPr/>
        </p:nvSpPr>
        <p:spPr>
          <a:xfrm>
            <a:off x="1930400" y="764743"/>
            <a:ext cx="8662988" cy="533400"/>
          </a:xfrm>
          <a:prstGeom prst="rect">
            <a:avLst/>
          </a:prstGeom>
        </p:spPr>
        <p:txBody>
          <a:bodyPr>
            <a:normAutofit fontScale="90000" lnSpcReduction="20000"/>
          </a:bodyPr>
          <a:lstStyle>
            <a:lvl1pPr algn="ctr" defTabSz="914400" rtl="0" eaLnBrk="1" latinLnBrk="0" hangingPunct="1">
              <a:lnSpc>
                <a:spcPct val="90000"/>
              </a:lnSpc>
              <a:spcBef>
                <a:spcPct val="0"/>
              </a:spcBef>
              <a:buNone/>
              <a:defRPr sz="4400" kern="1200">
                <a:solidFill>
                  <a:schemeClr val="tx2">
                    <a:lumMod val="60000"/>
                    <a:lumOff val="40000"/>
                  </a:schemeClr>
                </a:solidFill>
                <a:latin typeface="Garamond" panose="02020404030301010803" pitchFamily="18" charset="0"/>
                <a:ea typeface="+mj-ea"/>
                <a:cs typeface="+mj-cs"/>
              </a:defRPr>
            </a:lvl1pPr>
          </a:lstStyle>
          <a:p>
            <a:r>
              <a:rPr lang="en-US" smtClean="0">
                <a:latin typeface="Arial" pitchFamily="34" charset="0"/>
                <a:ea typeface="ＭＳ Ｐゴシック" pitchFamily="34" charset="-128"/>
                <a:cs typeface="Arial" pitchFamily="34" charset="0"/>
              </a:rPr>
              <a:t>Stereotypes of </a:t>
            </a:r>
            <a:r>
              <a:rPr lang="en-US" smtClean="0">
                <a:latin typeface="Arial" pitchFamily="34" charset="0"/>
                <a:cs typeface="Arial" pitchFamily="34" charset="0"/>
              </a:rPr>
              <a:t>the American Soldier</a:t>
            </a:r>
            <a:endParaRPr lang="en-US" dirty="0" smtClean="0">
              <a:latin typeface="Arial" pitchFamily="34" charset="0"/>
              <a:ea typeface="ＭＳ Ｐゴシック" pitchFamily="34" charset="-128"/>
              <a:cs typeface="Arial" pitchFamily="34" charset="0"/>
            </a:endParaRPr>
          </a:p>
        </p:txBody>
      </p:sp>
      <p:sp>
        <p:nvSpPr>
          <p:cNvPr id="5" name="Content Placeholder 5"/>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Negative:  Direct and informal; impatient; spoiled; wasteful; loud; rude; “loose”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Positive:  Wealthy; generous; hardworking; optimistic; fun-loving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pic>
        <p:nvPicPr>
          <p:cNvPr id="6" name="Picture 8" descr="Army Soldier in Afghanistan"/>
          <p:cNvPicPr>
            <a:picLocks noChangeAspect="1" noChangeArrowheads="1"/>
          </p:cNvPicPr>
          <p:nvPr/>
        </p:nvPicPr>
        <p:blipFill>
          <a:blip r:embed="rId2" cstate="print"/>
          <a:srcRect l="7793"/>
          <a:stretch>
            <a:fillRect/>
          </a:stretch>
        </p:blipFill>
        <p:spPr bwMode="auto">
          <a:xfrm>
            <a:off x="6624956" y="3273605"/>
            <a:ext cx="2118994" cy="3066594"/>
          </a:xfrm>
          <a:prstGeom prst="rect">
            <a:avLst/>
          </a:prstGeom>
          <a:noFill/>
          <a:ln w="12700">
            <a:solidFill>
              <a:srgbClr val="000000"/>
            </a:solidFill>
            <a:miter lim="800000"/>
            <a:headEnd/>
            <a:tailEnd/>
          </a:ln>
        </p:spPr>
      </p:pic>
    </p:spTree>
    <p:extLst>
      <p:ext uri="{BB962C8B-B14F-4D97-AF65-F5344CB8AC3E}">
        <p14:creationId xmlns:p14="http://schemas.microsoft.com/office/powerpoint/2010/main" val="192246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and Consider Your Audience and Your Goal</a:t>
            </a:r>
            <a:endParaRPr lang="en-US" dirty="0"/>
          </a:p>
        </p:txBody>
      </p:sp>
      <p:sp>
        <p:nvSpPr>
          <p:cNvPr id="3" name="Content Placeholder 2"/>
          <p:cNvSpPr>
            <a:spLocks noGrp="1"/>
          </p:cNvSpPr>
          <p:nvPr>
            <p:ph idx="1"/>
          </p:nvPr>
        </p:nvSpPr>
        <p:spPr/>
        <p:txBody>
          <a:bodyPr/>
          <a:lstStyle/>
          <a:p>
            <a:r>
              <a:rPr lang="en-US" b="1" dirty="0"/>
              <a:t>P	Pause and consider your audience and your goals before communicating</a:t>
            </a:r>
          </a:p>
          <a:p>
            <a:r>
              <a:rPr lang="en-US" dirty="0"/>
              <a:t>Who is your primary audience, and what is their world view?  How will they take your message?</a:t>
            </a:r>
          </a:p>
          <a:p>
            <a:r>
              <a:rPr lang="en-US" dirty="0"/>
              <a:t>Who are other potential audiences you may not intend to reach but who may be exposed to your communication</a:t>
            </a:r>
          </a:p>
          <a:p>
            <a:r>
              <a:rPr lang="en-US" dirty="0" smtClean="0"/>
              <a:t>Is </a:t>
            </a:r>
            <a:r>
              <a:rPr lang="en-US" dirty="0"/>
              <a:t>there a purpose for </a:t>
            </a:r>
            <a:r>
              <a:rPr lang="en-US" dirty="0" smtClean="0"/>
              <a:t>communicating?  If so, what is the purpose?</a:t>
            </a:r>
            <a:endParaRPr lang="en-US" dirty="0"/>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11</a:t>
            </a:fld>
            <a:endParaRPr lang="en-US"/>
          </a:p>
        </p:txBody>
      </p:sp>
    </p:spTree>
    <p:extLst>
      <p:ext uri="{BB962C8B-B14F-4D97-AF65-F5344CB8AC3E}">
        <p14:creationId xmlns:p14="http://schemas.microsoft.com/office/powerpoint/2010/main" val="97173902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Things to Remember</a:t>
            </a:r>
          </a:p>
        </p:txBody>
      </p:sp>
      <p:sp>
        <p:nvSpPr>
          <p:cNvPr id="3" name="Content Placeholder 2"/>
          <p:cNvSpPr>
            <a:spLocks noGrp="1"/>
          </p:cNvSpPr>
          <p:nvPr>
            <p:ph idx="1"/>
          </p:nvPr>
        </p:nvSpPr>
        <p:spPr/>
        <p:txBody>
          <a:bodyPr/>
          <a:lstStyle/>
          <a:p>
            <a:pPr lvl="0">
              <a:buFont typeface="Arial" panose="020B0604020202020204" pitchFamily="34" charset="0"/>
              <a:buChar char="•"/>
            </a:pPr>
            <a:r>
              <a:rPr lang="en-US" dirty="0">
                <a:solidFill>
                  <a:prstClr val="black"/>
                </a:solidFill>
              </a:rPr>
              <a:t>Impossible to cover every aspect of culture</a:t>
            </a:r>
          </a:p>
          <a:p>
            <a:pPr lvl="0">
              <a:buFont typeface="Arial" panose="020B0604020202020204" pitchFamily="34" charset="0"/>
              <a:buChar char="•"/>
            </a:pPr>
            <a:r>
              <a:rPr lang="en-US" dirty="0">
                <a:solidFill>
                  <a:prstClr val="black"/>
                </a:solidFill>
              </a:rPr>
              <a:t>Everyone will have different experiences</a:t>
            </a:r>
          </a:p>
          <a:p>
            <a:pPr lvl="0">
              <a:buFont typeface="Arial" panose="020B0604020202020204" pitchFamily="34" charset="0"/>
              <a:buChar char="•"/>
            </a:pPr>
            <a:r>
              <a:rPr lang="en-US" dirty="0">
                <a:solidFill>
                  <a:prstClr val="black"/>
                </a:solidFill>
              </a:rPr>
              <a:t>There’s often a disconnect between ideal values or norms and actual practice (especially living at subsistence level)</a:t>
            </a:r>
          </a:p>
          <a:p>
            <a:pPr lvl="0">
              <a:buFont typeface="Arial" panose="020B0604020202020204" pitchFamily="34" charset="0"/>
              <a:buChar char="•"/>
            </a:pPr>
            <a:r>
              <a:rPr lang="en-US" dirty="0">
                <a:solidFill>
                  <a:prstClr val="black"/>
                </a:solidFill>
              </a:rPr>
              <a:t>Contradictions and exceptions to every rule and generalization</a:t>
            </a:r>
          </a:p>
          <a:p>
            <a:pPr lvl="0">
              <a:buFont typeface="Arial" panose="020B0604020202020204" pitchFamily="34" charset="0"/>
              <a:buChar char="•"/>
            </a:pPr>
            <a:r>
              <a:rPr lang="en-US" dirty="0">
                <a:solidFill>
                  <a:prstClr val="black"/>
                </a:solidFill>
              </a:rPr>
              <a:t>“Only constant is change,…only absolute is complexity”</a:t>
            </a:r>
          </a:p>
          <a:p>
            <a:pPr lvl="0">
              <a:buFont typeface="Arial" panose="020B0604020202020204" pitchFamily="34" charset="0"/>
              <a:buChar char="•"/>
            </a:pPr>
            <a:endParaRPr lang="en-US" dirty="0">
              <a:solidFill>
                <a:prstClr val="black"/>
              </a:solidFill>
              <a:latin typeface="Calibri" panose="020F0502020204030204"/>
              <a:cs typeface="+mn-cs"/>
            </a:endParaRP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110</a:t>
            </a:fld>
            <a:endParaRPr lang="en-US"/>
          </a:p>
        </p:txBody>
      </p:sp>
    </p:spTree>
    <p:extLst>
      <p:ext uri="{BB962C8B-B14F-4D97-AF65-F5344CB8AC3E}">
        <p14:creationId xmlns:p14="http://schemas.microsoft.com/office/powerpoint/2010/main" val="40231923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Cultural differences between Middle East, Central Asia and South Asia and other countries  </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pPr marL="457200" indent="-457200">
              <a:buFont typeface="Wingdings" panose="05000000000000000000" pitchFamily="2" charset="2"/>
              <a:buChar char="Ø"/>
            </a:pPr>
            <a:r>
              <a:rPr lang="en-US" altLang="en-US" dirty="0"/>
              <a:t>Use interest-based bargaining</a:t>
            </a:r>
          </a:p>
          <a:p>
            <a:pPr marL="457200" indent="-457200">
              <a:buFont typeface="Wingdings" panose="05000000000000000000" pitchFamily="2" charset="2"/>
              <a:buChar char="Ø"/>
            </a:pPr>
            <a:r>
              <a:rPr lang="en-US" altLang="en-US" dirty="0"/>
              <a:t>Behave “win-win”</a:t>
            </a:r>
          </a:p>
          <a:p>
            <a:pPr marL="457200" indent="-457200">
              <a:buFont typeface="Wingdings" panose="05000000000000000000" pitchFamily="2" charset="2"/>
              <a:buChar char="Ø"/>
            </a:pPr>
            <a:r>
              <a:rPr lang="en-US" altLang="en-US" dirty="0"/>
              <a:t>Try to not be competitive; be caring</a:t>
            </a:r>
          </a:p>
          <a:p>
            <a:pPr marL="457200" indent="-457200">
              <a:buFont typeface="Wingdings" panose="05000000000000000000" pitchFamily="2" charset="2"/>
              <a:buChar char="Ø"/>
            </a:pPr>
            <a:r>
              <a:rPr lang="en-US" altLang="en-US" dirty="0"/>
              <a:t>They may support your goals (if possible)</a:t>
            </a:r>
          </a:p>
          <a:p>
            <a:pPr marL="457200" indent="-457200">
              <a:buFont typeface="Wingdings" panose="05000000000000000000" pitchFamily="2" charset="2"/>
              <a:buChar char="Ø"/>
            </a:pPr>
            <a:r>
              <a:rPr lang="en-US" altLang="zh-CN" dirty="0">
                <a:ea typeface="SimSun" panose="02010600030101010101" pitchFamily="2" charset="-122"/>
              </a:rPr>
              <a:t>“Separate the people from the problem.“</a:t>
            </a:r>
          </a:p>
          <a:p>
            <a:pPr marL="457200" indent="-457200">
              <a:buFont typeface="Wingdings" panose="05000000000000000000" pitchFamily="2" charset="2"/>
              <a:buChar char="Ø"/>
            </a:pPr>
            <a:r>
              <a:rPr lang="en-US" altLang="en-US" dirty="0"/>
              <a:t>Seek a long-term relationship</a:t>
            </a:r>
          </a:p>
          <a:p>
            <a:pPr marL="457200" indent="-457200">
              <a:buFont typeface="Wingdings" panose="05000000000000000000" pitchFamily="2" charset="2"/>
              <a:buChar char="Ø"/>
            </a:pPr>
            <a:r>
              <a:rPr lang="en-US" altLang="zh-CN" dirty="0">
                <a:ea typeface="SimSun" panose="02010600030101010101" pitchFamily="2" charset="-122"/>
              </a:rPr>
              <a:t>Support the relationship</a:t>
            </a:r>
          </a:p>
          <a:p>
            <a:pPr marL="457200" indent="-457200">
              <a:buFont typeface="Wingdings" panose="05000000000000000000" pitchFamily="2" charset="2"/>
              <a:buChar char="Ø"/>
            </a:pPr>
            <a:r>
              <a:rPr lang="en-US" altLang="en-US" dirty="0"/>
              <a:t>Engage in small talk; active listen them</a:t>
            </a:r>
          </a:p>
          <a:p>
            <a:pPr marL="457200" indent="-457200">
              <a:buFont typeface="Wingdings" panose="05000000000000000000" pitchFamily="2" charset="2"/>
              <a:buChar char="Ø"/>
            </a:pPr>
            <a:r>
              <a:rPr lang="en-US" altLang="en-US" dirty="0"/>
              <a:t>They will be willing to offer concessions</a:t>
            </a:r>
          </a:p>
          <a:p>
            <a:pPr marL="457200" indent="-457200">
              <a:buFont typeface="Wingdings" panose="05000000000000000000" pitchFamily="2" charset="2"/>
              <a:buChar char="Ø"/>
            </a:pPr>
            <a:r>
              <a:rPr lang="en-US" altLang="en-US" dirty="0"/>
              <a:t>Be mindful of the emotions involved</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111</a:t>
            </a:fld>
            <a:endParaRPr lang="en-US"/>
          </a:p>
        </p:txBody>
      </p:sp>
    </p:spTree>
    <p:extLst>
      <p:ext uri="{BB962C8B-B14F-4D97-AF65-F5344CB8AC3E}">
        <p14:creationId xmlns:p14="http://schemas.microsoft.com/office/powerpoint/2010/main" val="1385609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Case Study 1:  Village Stability Operations– Guest Speaker  </a:t>
            </a:r>
            <a:r>
              <a:rPr lang="en-US" dirty="0"/>
              <a:t/>
            </a:r>
            <a:br>
              <a:rPr lang="en-US" dirty="0"/>
            </a:br>
            <a:endParaRPr lang="en-US" dirty="0"/>
          </a:p>
        </p:txBody>
      </p:sp>
      <p:sp>
        <p:nvSpPr>
          <p:cNvPr id="3" name="Content Placeholder 2"/>
          <p:cNvSpPr>
            <a:spLocks noGrp="1"/>
          </p:cNvSpPr>
          <p:nvPr>
            <p:ph idx="1"/>
          </p:nvPr>
        </p:nvSpPr>
        <p:spPr/>
        <p:txBody>
          <a:bodyPr/>
          <a:lstStyle/>
          <a:p>
            <a:pPr marL="457200" lvl="1" indent="0">
              <a:lnSpc>
                <a:spcPct val="100000"/>
              </a:lnSpc>
              <a:spcBef>
                <a:spcPts val="0"/>
              </a:spcBef>
              <a:buNone/>
            </a:pPr>
            <a:r>
              <a:rPr lang="en-US" sz="2800" b="1" dirty="0">
                <a:solidFill>
                  <a:prstClr val="black"/>
                </a:solidFill>
                <a:latin typeface="Calibri" panose="020F0502020204030204"/>
                <a:cs typeface="+mn-cs"/>
              </a:rPr>
              <a:t>Insert Graphics</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112</a:t>
            </a:fld>
            <a:endParaRPr lang="en-US"/>
          </a:p>
        </p:txBody>
      </p:sp>
    </p:spTree>
    <p:extLst>
      <p:ext uri="{BB962C8B-B14F-4D97-AF65-F5344CB8AC3E}">
        <p14:creationId xmlns:p14="http://schemas.microsoft.com/office/powerpoint/2010/main" val="34176628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Key Lessons</a:t>
            </a:r>
          </a:p>
        </p:txBody>
      </p:sp>
      <p:sp>
        <p:nvSpPr>
          <p:cNvPr id="3" name="Content Placeholder 2"/>
          <p:cNvSpPr>
            <a:spLocks noGrp="1"/>
          </p:cNvSpPr>
          <p:nvPr>
            <p:ph idx="1"/>
          </p:nvPr>
        </p:nvSpPr>
        <p:spPr/>
        <p:txBody>
          <a:bodyPr/>
          <a:lstStyle/>
          <a:p>
            <a:pPr lvl="0">
              <a:buFont typeface="Arial" panose="020B0604020202020204" pitchFamily="34" charset="0"/>
              <a:buChar char="•"/>
            </a:pPr>
            <a:r>
              <a:rPr lang="en-US" dirty="0">
                <a:solidFill>
                  <a:prstClr val="black"/>
                </a:solidFill>
              </a:rPr>
              <a:t>Understanding culture in the region helps you to be more effective in achieving your mission</a:t>
            </a:r>
          </a:p>
          <a:p>
            <a:pPr lvl="0">
              <a:buFont typeface="Arial" panose="020B0604020202020204" pitchFamily="34" charset="0"/>
              <a:buChar char="•"/>
            </a:pPr>
            <a:r>
              <a:rPr lang="en-US" dirty="0">
                <a:solidFill>
                  <a:prstClr val="black"/>
                </a:solidFill>
              </a:rPr>
              <a:t>Move beyond stereotypes when trying to understand another culture</a:t>
            </a:r>
          </a:p>
          <a:p>
            <a:pPr lvl="0">
              <a:buFont typeface="Arial" panose="020B0604020202020204" pitchFamily="34" charset="0"/>
              <a:buChar char="•"/>
            </a:pPr>
            <a:r>
              <a:rPr lang="en-US" dirty="0">
                <a:solidFill>
                  <a:prstClr val="black"/>
                </a:solidFill>
              </a:rPr>
              <a:t>Cultures in the Afghanistan-Pakistan region are high context</a:t>
            </a:r>
            <a:endParaRPr lang="en-US" i="1" dirty="0">
              <a:solidFill>
                <a:prstClr val="black"/>
              </a:solidFill>
            </a:endParaRP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113</a:t>
            </a:fld>
            <a:endParaRPr lang="en-US"/>
          </a:p>
        </p:txBody>
      </p:sp>
    </p:spTree>
    <p:extLst>
      <p:ext uri="{BB962C8B-B14F-4D97-AF65-F5344CB8AC3E}">
        <p14:creationId xmlns:p14="http://schemas.microsoft.com/office/powerpoint/2010/main" val="38787222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Application and Practice of Processes</a:t>
            </a:r>
            <a:r>
              <a:rPr lang="en-US" b="1" i="1" dirty="0"/>
              <a:t> </a:t>
            </a:r>
            <a:br>
              <a:rPr lang="en-US" b="1" i="1" dirty="0"/>
            </a:br>
            <a:endParaRPr lang="en-US" dirty="0"/>
          </a:p>
        </p:txBody>
      </p:sp>
      <p:sp>
        <p:nvSpPr>
          <p:cNvPr id="3" name="Content Placeholder 2"/>
          <p:cNvSpPr>
            <a:spLocks noGrp="1"/>
          </p:cNvSpPr>
          <p:nvPr>
            <p:ph idx="1"/>
          </p:nvPr>
        </p:nvSpPr>
        <p:spPr/>
        <p:txBody>
          <a:bodyPr/>
          <a:lstStyle/>
          <a:p>
            <a:pPr marL="0" lvl="0" indent="0" algn="ctr">
              <a:lnSpc>
                <a:spcPct val="100000"/>
              </a:lnSpc>
              <a:spcBef>
                <a:spcPts val="0"/>
              </a:spcBef>
              <a:buNone/>
            </a:pPr>
            <a:r>
              <a:rPr lang="en-US" b="1" i="1" dirty="0">
                <a:solidFill>
                  <a:prstClr val="black"/>
                </a:solidFill>
              </a:rPr>
              <a:t>“so what” </a:t>
            </a:r>
          </a:p>
          <a:p>
            <a:pPr marL="0" indent="0">
              <a:buNone/>
            </a:pPr>
            <a:r>
              <a:rPr lang="en-US" b="1" dirty="0"/>
              <a:t> </a:t>
            </a:r>
          </a:p>
          <a:p>
            <a:pPr marL="0" indent="0">
              <a:buNone/>
            </a:pPr>
            <a:r>
              <a:rPr lang="en-US" dirty="0" smtClean="0"/>
              <a:t>Please </a:t>
            </a:r>
            <a:r>
              <a:rPr lang="en-US" dirty="0"/>
              <a:t>take 5 minutes to identify the most important “so what”</a:t>
            </a:r>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114</a:t>
            </a:fld>
            <a:endParaRPr lang="en-US"/>
          </a:p>
        </p:txBody>
      </p:sp>
    </p:spTree>
    <p:extLst>
      <p:ext uri="{BB962C8B-B14F-4D97-AF65-F5344CB8AC3E}">
        <p14:creationId xmlns:p14="http://schemas.microsoft.com/office/powerpoint/2010/main" val="14619389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1"/>
            <a:ext cx="10515600" cy="1325563"/>
          </a:xfrm>
        </p:spPr>
        <p:txBody>
          <a:bodyPr>
            <a:normAutofit fontScale="90000"/>
          </a:bodyPr>
          <a:lstStyle/>
          <a:p>
            <a:pPr lvl="0"/>
            <a:r>
              <a:rPr lang="en-US" b="1" dirty="0"/>
              <a:t>Application and Practice of Processes</a:t>
            </a:r>
            <a:r>
              <a:rPr lang="en-US" b="1" i="1" dirty="0"/>
              <a:t> </a:t>
            </a:r>
            <a:br>
              <a:rPr lang="en-US" b="1" i="1" dirty="0"/>
            </a:br>
            <a:r>
              <a:rPr lang="en-US" b="1" i="1" dirty="0"/>
              <a:t/>
            </a:r>
            <a:br>
              <a:rPr lang="en-US" b="1" i="1" dirty="0"/>
            </a:br>
            <a:r>
              <a:rPr lang="en-US" b="1" dirty="0"/>
              <a:t>Practice Your Negotiation Skills</a:t>
            </a:r>
            <a:br>
              <a:rPr lang="en-US" b="1" dirty="0"/>
            </a:br>
            <a:endParaRPr lang="en-US" dirty="0"/>
          </a:p>
        </p:txBody>
      </p:sp>
      <p:sp>
        <p:nvSpPr>
          <p:cNvPr id="3" name="Content Placeholder 2"/>
          <p:cNvSpPr>
            <a:spLocks noGrp="1"/>
          </p:cNvSpPr>
          <p:nvPr>
            <p:ph idx="1"/>
          </p:nvPr>
        </p:nvSpPr>
        <p:spPr/>
        <p:txBody>
          <a:bodyPr/>
          <a:lstStyle/>
          <a:p>
            <a:pPr marL="0" lvl="0" indent="0">
              <a:lnSpc>
                <a:spcPct val="100000"/>
              </a:lnSpc>
              <a:spcBef>
                <a:spcPts val="0"/>
              </a:spcBef>
              <a:buNone/>
            </a:pPr>
            <a:r>
              <a:rPr lang="en-US" b="1" dirty="0">
                <a:solidFill>
                  <a:prstClr val="black"/>
                </a:solidFill>
              </a:rPr>
              <a:t>Mock Negotiations </a:t>
            </a:r>
            <a:endParaRPr lang="en-US" dirty="0">
              <a:solidFill>
                <a:prstClr val="black"/>
              </a:solidFill>
            </a:endParaRPr>
          </a:p>
          <a:p>
            <a:pPr marL="0" lvl="0" indent="0">
              <a:lnSpc>
                <a:spcPct val="100000"/>
              </a:lnSpc>
              <a:spcBef>
                <a:spcPts val="0"/>
              </a:spcBef>
              <a:buNone/>
            </a:pPr>
            <a:r>
              <a:rPr lang="en-US" altLang="en-US" b="1" dirty="0">
                <a:solidFill>
                  <a:prstClr val="black"/>
                </a:solidFill>
              </a:rPr>
              <a:t>[Decide on a relevant current event negotiations</a:t>
            </a:r>
            <a:r>
              <a:rPr lang="en-US" altLang="en-US" b="1" dirty="0" smtClean="0">
                <a:solidFill>
                  <a:prstClr val="black"/>
                </a:solidFill>
              </a:rPr>
              <a:t>]</a:t>
            </a:r>
          </a:p>
          <a:p>
            <a:pPr marL="0" lvl="0" indent="0">
              <a:lnSpc>
                <a:spcPct val="100000"/>
              </a:lnSpc>
              <a:spcBef>
                <a:spcPts val="0"/>
              </a:spcBef>
              <a:buNone/>
            </a:pPr>
            <a:endParaRPr lang="en-US" altLang="en-US" dirty="0">
              <a:solidFill>
                <a:prstClr val="black"/>
              </a:solidFill>
            </a:endParaRPr>
          </a:p>
          <a:p>
            <a:pPr marL="514350" indent="-514350">
              <a:buAutoNum type="arabicPeriod"/>
            </a:pPr>
            <a:r>
              <a:rPr lang="en-US" altLang="en-US" dirty="0"/>
              <a:t>Small groups at your table</a:t>
            </a:r>
          </a:p>
          <a:p>
            <a:pPr marL="514350" indent="-514350">
              <a:buAutoNum type="arabicPeriod"/>
            </a:pPr>
            <a:r>
              <a:rPr lang="en-US" altLang="en-US" dirty="0"/>
              <a:t>Discuss approach and use of negotiating process and appropriate tool for framing elements </a:t>
            </a:r>
          </a:p>
          <a:p>
            <a:pPr marL="457200" lvl="1" indent="0">
              <a:buNone/>
            </a:pPr>
            <a:r>
              <a:rPr lang="en-US" altLang="en-US" sz="2800" dirty="0"/>
              <a:t>Focus on </a:t>
            </a:r>
            <a:r>
              <a:rPr lang="en-US" altLang="en-US" sz="2800" u="sng" dirty="0"/>
              <a:t>Diagnosis</a:t>
            </a:r>
            <a:r>
              <a:rPr lang="en-US" altLang="en-US" sz="2800" dirty="0"/>
              <a:t> and </a:t>
            </a:r>
            <a:r>
              <a:rPr lang="en-US" altLang="en-US" sz="2800" u="sng" dirty="0"/>
              <a:t>Prescription</a:t>
            </a:r>
            <a:r>
              <a:rPr lang="en-US" altLang="en-US" sz="2800" dirty="0"/>
              <a:t>	</a:t>
            </a:r>
          </a:p>
          <a:p>
            <a:pPr>
              <a:buFont typeface="Monotype Sorts" pitchFamily="2" charset="2"/>
              <a:buAutoNum type="arabicPeriod"/>
            </a:pPr>
            <a:r>
              <a:rPr lang="en-US" altLang="en-US" dirty="0"/>
              <a:t>  </a:t>
            </a:r>
            <a:r>
              <a:rPr lang="en-US" dirty="0"/>
              <a:t>Determine and write down specific goals and objectives</a:t>
            </a:r>
          </a:p>
          <a:p>
            <a:pPr>
              <a:buFont typeface="Monotype Sorts" pitchFamily="2" charset="2"/>
              <a:buAutoNum type="arabicPeriod"/>
            </a:pPr>
            <a:endParaRPr lang="en-US" altLang="en-US" dirty="0"/>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115</a:t>
            </a:fld>
            <a:endParaRPr lang="en-US"/>
          </a:p>
        </p:txBody>
      </p:sp>
    </p:spTree>
    <p:extLst>
      <p:ext uri="{BB962C8B-B14F-4D97-AF65-F5344CB8AC3E}">
        <p14:creationId xmlns:p14="http://schemas.microsoft.com/office/powerpoint/2010/main" val="39457241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Course Overview and Wrap-Up</a:t>
            </a:r>
            <a:br>
              <a:rPr lang="en-US" b="1" dirty="0"/>
            </a:br>
            <a:endParaRPr lang="en-US" dirty="0"/>
          </a:p>
        </p:txBody>
      </p:sp>
      <p:sp>
        <p:nvSpPr>
          <p:cNvPr id="3" name="Content Placeholder 2"/>
          <p:cNvSpPr>
            <a:spLocks noGrp="1"/>
          </p:cNvSpPr>
          <p:nvPr>
            <p:ph idx="1"/>
          </p:nvPr>
        </p:nvSpPr>
        <p:spPr/>
        <p:txBody>
          <a:bodyPr/>
          <a:lstStyle/>
          <a:p>
            <a:pPr marL="0" lvl="0" indent="0">
              <a:lnSpc>
                <a:spcPct val="100000"/>
              </a:lnSpc>
              <a:spcBef>
                <a:spcPts val="0"/>
              </a:spcBef>
              <a:buNone/>
            </a:pPr>
            <a:r>
              <a:rPr lang="en-US" b="1" dirty="0">
                <a:solidFill>
                  <a:prstClr val="black"/>
                </a:solidFill>
              </a:rPr>
              <a:t>International Negotiations: Cross-Cultural and Conflict Resolution Elevator Pitch Statement</a:t>
            </a:r>
            <a:endParaRPr lang="en-US" dirty="0">
              <a:solidFill>
                <a:prstClr val="black"/>
              </a:solidFill>
            </a:endParaRP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116</a:t>
            </a:fld>
            <a:endParaRPr lang="en-US"/>
          </a:p>
        </p:txBody>
      </p:sp>
    </p:spTree>
    <p:extLst>
      <p:ext uri="{BB962C8B-B14F-4D97-AF65-F5344CB8AC3E}">
        <p14:creationId xmlns:p14="http://schemas.microsoft.com/office/powerpoint/2010/main" val="34461184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4025"/>
            <a:ext cx="10515600" cy="1325563"/>
          </a:xfrm>
        </p:spPr>
        <p:txBody>
          <a:bodyPr>
            <a:noAutofit/>
          </a:bodyPr>
          <a:lstStyle/>
          <a:p>
            <a:r>
              <a:rPr lang="en-US" sz="5400" dirty="0"/>
              <a:t>Thank You</a:t>
            </a:r>
            <a:br>
              <a:rPr lang="en-US" sz="5400" dirty="0"/>
            </a:br>
            <a:endParaRPr lang="en-US" sz="5400" dirty="0"/>
          </a:p>
        </p:txBody>
      </p:sp>
      <p:sp>
        <p:nvSpPr>
          <p:cNvPr id="3" name="Footer Placeholder 2"/>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4" name="Slide Number Placeholder 3"/>
          <p:cNvSpPr>
            <a:spLocks noGrp="1"/>
          </p:cNvSpPr>
          <p:nvPr>
            <p:ph type="sldNum" sz="quarter" idx="12"/>
          </p:nvPr>
        </p:nvSpPr>
        <p:spPr/>
        <p:txBody>
          <a:bodyPr/>
          <a:lstStyle/>
          <a:p>
            <a:fld id="{10B0FD11-B1C3-4D4F-AEB3-910042143524}" type="slidenum">
              <a:rPr lang="en-US" smtClean="0"/>
              <a:t>117</a:t>
            </a:fld>
            <a:endParaRPr lang="en-US" dirty="0"/>
          </a:p>
        </p:txBody>
      </p:sp>
    </p:spTree>
    <p:extLst>
      <p:ext uri="{BB962C8B-B14F-4D97-AF65-F5344CB8AC3E}">
        <p14:creationId xmlns:p14="http://schemas.microsoft.com/office/powerpoint/2010/main" val="2181508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 follow</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118</a:t>
            </a:fld>
            <a:endParaRPr lang="en-US"/>
          </a:p>
        </p:txBody>
      </p:sp>
    </p:spTree>
    <p:extLst>
      <p:ext uri="{BB962C8B-B14F-4D97-AF65-F5344CB8AC3E}">
        <p14:creationId xmlns:p14="http://schemas.microsoft.com/office/powerpoint/2010/main" val="34011038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2192000" cy="1124713"/>
          </a:xfrm>
          <a:custGeom>
            <a:avLst/>
            <a:gdLst/>
            <a:ahLst/>
            <a:cxnLst/>
            <a:rect l="l" t="t" r="r" b="b"/>
            <a:pathLst>
              <a:path w="9144000" h="1381125">
                <a:moveTo>
                  <a:pt x="0" y="1380744"/>
                </a:moveTo>
                <a:lnTo>
                  <a:pt x="9144000" y="1380744"/>
                </a:lnTo>
                <a:lnTo>
                  <a:pt x="9144000" y="0"/>
                </a:lnTo>
                <a:lnTo>
                  <a:pt x="0" y="0"/>
                </a:lnTo>
                <a:lnTo>
                  <a:pt x="0" y="1380744"/>
                </a:lnTo>
                <a:close/>
              </a:path>
            </a:pathLst>
          </a:custGeom>
          <a:solidFill>
            <a:srgbClr val="EDEBE0"/>
          </a:solidFill>
        </p:spPr>
        <p:txBody>
          <a:bodyPr wrap="square" lIns="0" tIns="0" rIns="0" bIns="0" rtlCol="0"/>
          <a:lstStyle/>
          <a:p>
            <a:endParaRPr/>
          </a:p>
        </p:txBody>
      </p:sp>
      <p:sp>
        <p:nvSpPr>
          <p:cNvPr id="3" name="object 3"/>
          <p:cNvSpPr txBox="1"/>
          <p:nvPr/>
        </p:nvSpPr>
        <p:spPr>
          <a:xfrm>
            <a:off x="2134350" y="201384"/>
            <a:ext cx="7936865" cy="923330"/>
          </a:xfrm>
          <a:prstGeom prst="rect">
            <a:avLst/>
          </a:prstGeom>
        </p:spPr>
        <p:txBody>
          <a:bodyPr vert="horz" wrap="square" lIns="0" tIns="0" rIns="0" bIns="0" rtlCol="0">
            <a:spAutoFit/>
          </a:bodyPr>
          <a:lstStyle/>
          <a:p>
            <a:pPr algn="ctr">
              <a:lnSpc>
                <a:spcPts val="3565"/>
              </a:lnSpc>
            </a:pPr>
            <a:r>
              <a:rPr sz="3300" spc="-15" dirty="0">
                <a:latin typeface="Franklin Gothic Medium"/>
                <a:cs typeface="Franklin Gothic Medium"/>
              </a:rPr>
              <a:t>T</a:t>
            </a:r>
            <a:r>
              <a:rPr sz="3300" dirty="0">
                <a:latin typeface="Franklin Gothic Medium"/>
                <a:cs typeface="Franklin Gothic Medium"/>
              </a:rPr>
              <a:t>he</a:t>
            </a:r>
            <a:r>
              <a:rPr sz="3300" spc="-35" dirty="0">
                <a:latin typeface="Franklin Gothic Medium"/>
                <a:cs typeface="Franklin Gothic Medium"/>
              </a:rPr>
              <a:t> </a:t>
            </a:r>
            <a:r>
              <a:rPr sz="3300" dirty="0">
                <a:latin typeface="Franklin Gothic Medium"/>
                <a:cs typeface="Franklin Gothic Medium"/>
              </a:rPr>
              <a:t>w</a:t>
            </a:r>
            <a:r>
              <a:rPr sz="3300" spc="-30" dirty="0">
                <a:latin typeface="Franklin Gothic Medium"/>
                <a:cs typeface="Franklin Gothic Medium"/>
              </a:rPr>
              <a:t>o</a:t>
            </a:r>
            <a:r>
              <a:rPr sz="3300" spc="-20" dirty="0">
                <a:latin typeface="Franklin Gothic Medium"/>
                <a:cs typeface="Franklin Gothic Medium"/>
              </a:rPr>
              <a:t>rl</a:t>
            </a:r>
            <a:r>
              <a:rPr sz="3300" dirty="0">
                <a:latin typeface="Franklin Gothic Medium"/>
                <a:cs typeface="Franklin Gothic Medium"/>
              </a:rPr>
              <a:t>d</a:t>
            </a:r>
            <a:r>
              <a:rPr sz="3300" spc="50" dirty="0">
                <a:latin typeface="Franklin Gothic Medium"/>
                <a:cs typeface="Franklin Gothic Medium"/>
              </a:rPr>
              <a:t> </a:t>
            </a:r>
            <a:r>
              <a:rPr sz="3300" spc="-20" dirty="0">
                <a:latin typeface="Franklin Gothic Medium"/>
                <a:cs typeface="Franklin Gothic Medium"/>
              </a:rPr>
              <a:t>i</a:t>
            </a:r>
            <a:r>
              <a:rPr sz="3300" dirty="0">
                <a:latin typeface="Franklin Gothic Medium"/>
                <a:cs typeface="Franklin Gothic Medium"/>
              </a:rPr>
              <a:t>s</a:t>
            </a:r>
            <a:r>
              <a:rPr sz="3300" spc="45" dirty="0">
                <a:latin typeface="Franklin Gothic Medium"/>
                <a:cs typeface="Franklin Gothic Medium"/>
              </a:rPr>
              <a:t> </a:t>
            </a:r>
            <a:r>
              <a:rPr sz="3300" spc="-30" dirty="0">
                <a:latin typeface="Franklin Gothic Medium"/>
                <a:cs typeface="Franklin Gothic Medium"/>
              </a:rPr>
              <a:t>c</a:t>
            </a:r>
            <a:r>
              <a:rPr sz="3300" dirty="0">
                <a:latin typeface="Franklin Gothic Medium"/>
                <a:cs typeface="Franklin Gothic Medium"/>
              </a:rPr>
              <a:t>h</a:t>
            </a:r>
            <a:r>
              <a:rPr sz="3300" spc="10" dirty="0">
                <a:latin typeface="Franklin Gothic Medium"/>
                <a:cs typeface="Franklin Gothic Medium"/>
              </a:rPr>
              <a:t>a</a:t>
            </a:r>
            <a:r>
              <a:rPr sz="3300" dirty="0">
                <a:latin typeface="Franklin Gothic Medium"/>
                <a:cs typeface="Franklin Gothic Medium"/>
              </a:rPr>
              <a:t>n</a:t>
            </a:r>
            <a:r>
              <a:rPr sz="3300" spc="15" dirty="0">
                <a:latin typeface="Franklin Gothic Medium"/>
                <a:cs typeface="Franklin Gothic Medium"/>
              </a:rPr>
              <a:t>g</a:t>
            </a:r>
            <a:r>
              <a:rPr sz="3300" spc="-20" dirty="0">
                <a:latin typeface="Franklin Gothic Medium"/>
                <a:cs typeface="Franklin Gothic Medium"/>
              </a:rPr>
              <a:t>i</a:t>
            </a:r>
            <a:r>
              <a:rPr sz="3300" dirty="0">
                <a:latin typeface="Franklin Gothic Medium"/>
                <a:cs typeface="Franklin Gothic Medium"/>
              </a:rPr>
              <a:t>ng</a:t>
            </a:r>
            <a:r>
              <a:rPr sz="3300" spc="-20" dirty="0">
                <a:latin typeface="Franklin Gothic Medium"/>
                <a:cs typeface="Franklin Gothic Medium"/>
              </a:rPr>
              <a:t> </a:t>
            </a:r>
            <a:r>
              <a:rPr sz="3300" spc="30" dirty="0">
                <a:latin typeface="Franklin Gothic Medium"/>
                <a:cs typeface="Franklin Gothic Medium"/>
              </a:rPr>
              <a:t>f</a:t>
            </a:r>
            <a:r>
              <a:rPr sz="3300" dirty="0">
                <a:latin typeface="Franklin Gothic Medium"/>
                <a:cs typeface="Franklin Gothic Medium"/>
              </a:rPr>
              <a:t>a</a:t>
            </a:r>
            <a:r>
              <a:rPr sz="3300" spc="15" dirty="0">
                <a:latin typeface="Franklin Gothic Medium"/>
                <a:cs typeface="Franklin Gothic Medium"/>
              </a:rPr>
              <a:t>s</a:t>
            </a:r>
            <a:r>
              <a:rPr sz="3300" dirty="0">
                <a:latin typeface="Franklin Gothic Medium"/>
                <a:cs typeface="Franklin Gothic Medium"/>
              </a:rPr>
              <a:t>t</a:t>
            </a:r>
            <a:r>
              <a:rPr sz="3300" spc="-80" dirty="0">
                <a:latin typeface="Franklin Gothic Medium"/>
                <a:cs typeface="Franklin Gothic Medium"/>
              </a:rPr>
              <a:t> </a:t>
            </a:r>
            <a:r>
              <a:rPr sz="3300" dirty="0">
                <a:latin typeface="Franklin Gothic Medium"/>
                <a:cs typeface="Franklin Gothic Medium"/>
              </a:rPr>
              <a:t>–</a:t>
            </a:r>
            <a:r>
              <a:rPr sz="3300" spc="40" dirty="0">
                <a:latin typeface="Franklin Gothic Medium"/>
                <a:cs typeface="Franklin Gothic Medium"/>
              </a:rPr>
              <a:t> </a:t>
            </a:r>
            <a:r>
              <a:rPr sz="3300" spc="-85" dirty="0">
                <a:latin typeface="Franklin Gothic Medium"/>
                <a:cs typeface="Franklin Gothic Medium"/>
              </a:rPr>
              <a:t>e</a:t>
            </a:r>
            <a:r>
              <a:rPr sz="3300" spc="-35" dirty="0">
                <a:latin typeface="Franklin Gothic Medium"/>
                <a:cs typeface="Franklin Gothic Medium"/>
              </a:rPr>
              <a:t>v</a:t>
            </a:r>
            <a:r>
              <a:rPr sz="3300" spc="-5" dirty="0">
                <a:latin typeface="Franklin Gothic Medium"/>
                <a:cs typeface="Franklin Gothic Medium"/>
              </a:rPr>
              <a:t>e</a:t>
            </a:r>
            <a:r>
              <a:rPr sz="3300" dirty="0">
                <a:latin typeface="Franklin Gothic Medium"/>
                <a:cs typeface="Franklin Gothic Medium"/>
              </a:rPr>
              <a:t>n</a:t>
            </a:r>
            <a:r>
              <a:rPr sz="3300" spc="-30" dirty="0">
                <a:latin typeface="Franklin Gothic Medium"/>
                <a:cs typeface="Franklin Gothic Medium"/>
              </a:rPr>
              <a:t> </a:t>
            </a:r>
            <a:r>
              <a:rPr sz="3300" spc="-5" dirty="0">
                <a:latin typeface="Franklin Gothic Medium"/>
                <a:cs typeface="Franklin Gothic Medium"/>
              </a:rPr>
              <a:t>seem</a:t>
            </a:r>
            <a:r>
              <a:rPr sz="3300" spc="-25" dirty="0">
                <a:latin typeface="Franklin Gothic Medium"/>
                <a:cs typeface="Franklin Gothic Medium"/>
              </a:rPr>
              <a:t>i</a:t>
            </a:r>
            <a:r>
              <a:rPr sz="3300" dirty="0">
                <a:latin typeface="Franklin Gothic Medium"/>
                <a:cs typeface="Franklin Gothic Medium"/>
              </a:rPr>
              <a:t>n</a:t>
            </a:r>
            <a:r>
              <a:rPr sz="3300" spc="15" dirty="0">
                <a:latin typeface="Franklin Gothic Medium"/>
                <a:cs typeface="Franklin Gothic Medium"/>
              </a:rPr>
              <a:t>g</a:t>
            </a:r>
            <a:r>
              <a:rPr sz="3300" spc="-20" dirty="0">
                <a:latin typeface="Franklin Gothic Medium"/>
                <a:cs typeface="Franklin Gothic Medium"/>
              </a:rPr>
              <a:t>l</a:t>
            </a:r>
            <a:r>
              <a:rPr sz="3300" dirty="0">
                <a:latin typeface="Franklin Gothic Medium"/>
                <a:cs typeface="Franklin Gothic Medium"/>
              </a:rPr>
              <a:t>y</a:t>
            </a:r>
            <a:endParaRPr sz="3300">
              <a:latin typeface="Franklin Gothic Medium"/>
              <a:cs typeface="Franklin Gothic Medium"/>
            </a:endParaRPr>
          </a:p>
          <a:p>
            <a:pPr marL="635" algn="ctr">
              <a:lnSpc>
                <a:spcPts val="3565"/>
              </a:lnSpc>
            </a:pPr>
            <a:r>
              <a:rPr sz="3300" spc="-20" dirty="0">
                <a:latin typeface="Franklin Gothic Medium"/>
                <a:cs typeface="Franklin Gothic Medium"/>
              </a:rPr>
              <a:t>l</a:t>
            </a:r>
            <a:r>
              <a:rPr sz="3300" spc="-25" dirty="0">
                <a:latin typeface="Franklin Gothic Medium"/>
                <a:cs typeface="Franklin Gothic Medium"/>
              </a:rPr>
              <a:t>o</a:t>
            </a:r>
            <a:r>
              <a:rPr sz="3300" spc="-30" dirty="0">
                <a:latin typeface="Franklin Gothic Medium"/>
                <a:cs typeface="Franklin Gothic Medium"/>
              </a:rPr>
              <a:t>c</a:t>
            </a:r>
            <a:r>
              <a:rPr sz="3300" dirty="0">
                <a:latin typeface="Franklin Gothic Medium"/>
                <a:cs typeface="Franklin Gothic Medium"/>
              </a:rPr>
              <a:t>al</a:t>
            </a:r>
            <a:r>
              <a:rPr sz="3300" spc="100" dirty="0">
                <a:latin typeface="Franklin Gothic Medium"/>
                <a:cs typeface="Franklin Gothic Medium"/>
              </a:rPr>
              <a:t> </a:t>
            </a:r>
            <a:r>
              <a:rPr sz="3300" spc="-5" dirty="0">
                <a:latin typeface="Franklin Gothic Medium"/>
                <a:cs typeface="Franklin Gothic Medium"/>
              </a:rPr>
              <a:t>sit</a:t>
            </a:r>
            <a:r>
              <a:rPr sz="3300" spc="15" dirty="0">
                <a:latin typeface="Franklin Gothic Medium"/>
                <a:cs typeface="Franklin Gothic Medium"/>
              </a:rPr>
              <a:t>u</a:t>
            </a:r>
            <a:r>
              <a:rPr sz="3300" dirty="0">
                <a:latin typeface="Franklin Gothic Medium"/>
                <a:cs typeface="Franklin Gothic Medium"/>
              </a:rPr>
              <a:t>a</a:t>
            </a:r>
            <a:r>
              <a:rPr sz="3300" spc="15" dirty="0">
                <a:latin typeface="Franklin Gothic Medium"/>
                <a:cs typeface="Franklin Gothic Medium"/>
              </a:rPr>
              <a:t>t</a:t>
            </a:r>
            <a:r>
              <a:rPr sz="3300" spc="-20" dirty="0">
                <a:latin typeface="Franklin Gothic Medium"/>
                <a:cs typeface="Franklin Gothic Medium"/>
              </a:rPr>
              <a:t>i</a:t>
            </a:r>
            <a:r>
              <a:rPr sz="3300" spc="-25" dirty="0">
                <a:latin typeface="Franklin Gothic Medium"/>
                <a:cs typeface="Franklin Gothic Medium"/>
              </a:rPr>
              <a:t>o</a:t>
            </a:r>
            <a:r>
              <a:rPr sz="3300" dirty="0">
                <a:latin typeface="Franklin Gothic Medium"/>
                <a:cs typeface="Franklin Gothic Medium"/>
              </a:rPr>
              <a:t>n</a:t>
            </a:r>
            <a:r>
              <a:rPr sz="3300" spc="5" dirty="0">
                <a:latin typeface="Franklin Gothic Medium"/>
                <a:cs typeface="Franklin Gothic Medium"/>
              </a:rPr>
              <a:t>s</a:t>
            </a:r>
            <a:r>
              <a:rPr sz="3300" dirty="0">
                <a:latin typeface="Franklin Gothic Medium"/>
                <a:cs typeface="Franklin Gothic Medium"/>
              </a:rPr>
              <a:t>,</a:t>
            </a:r>
            <a:r>
              <a:rPr sz="3300" spc="-110" dirty="0">
                <a:latin typeface="Franklin Gothic Medium"/>
                <a:cs typeface="Franklin Gothic Medium"/>
              </a:rPr>
              <a:t> </a:t>
            </a:r>
            <a:r>
              <a:rPr sz="3300" dirty="0">
                <a:latin typeface="Franklin Gothic Medium"/>
                <a:cs typeface="Franklin Gothic Medium"/>
              </a:rPr>
              <a:t>a</a:t>
            </a:r>
            <a:r>
              <a:rPr sz="3300" spc="-10" dirty="0">
                <a:latin typeface="Franklin Gothic Medium"/>
                <a:cs typeface="Franklin Gothic Medium"/>
              </a:rPr>
              <a:t>r</a:t>
            </a:r>
            <a:r>
              <a:rPr sz="3300" dirty="0">
                <a:latin typeface="Franklin Gothic Medium"/>
                <a:cs typeface="Franklin Gothic Medium"/>
              </a:rPr>
              <a:t>e</a:t>
            </a:r>
            <a:r>
              <a:rPr sz="3300" spc="25" dirty="0">
                <a:latin typeface="Franklin Gothic Medium"/>
                <a:cs typeface="Franklin Gothic Medium"/>
              </a:rPr>
              <a:t> </a:t>
            </a:r>
            <a:r>
              <a:rPr sz="3300" spc="-5" dirty="0">
                <a:latin typeface="Franklin Gothic Medium"/>
                <a:cs typeface="Franklin Gothic Medium"/>
              </a:rPr>
              <a:t>s</a:t>
            </a:r>
            <a:r>
              <a:rPr sz="3300" spc="15" dirty="0">
                <a:latin typeface="Franklin Gothic Medium"/>
                <a:cs typeface="Franklin Gothic Medium"/>
              </a:rPr>
              <a:t>t</a:t>
            </a:r>
            <a:r>
              <a:rPr sz="3300" spc="-20" dirty="0">
                <a:latin typeface="Franklin Gothic Medium"/>
                <a:cs typeface="Franklin Gothic Medium"/>
              </a:rPr>
              <a:t>r</a:t>
            </a:r>
            <a:r>
              <a:rPr sz="3300" dirty="0">
                <a:latin typeface="Franklin Gothic Medium"/>
                <a:cs typeface="Franklin Gothic Medium"/>
              </a:rPr>
              <a:t>a</a:t>
            </a:r>
            <a:r>
              <a:rPr sz="3300" spc="-55" dirty="0">
                <a:latin typeface="Franklin Gothic Medium"/>
                <a:cs typeface="Franklin Gothic Medium"/>
              </a:rPr>
              <a:t>t</a:t>
            </a:r>
            <a:r>
              <a:rPr sz="3300" spc="-5" dirty="0">
                <a:latin typeface="Franklin Gothic Medium"/>
                <a:cs typeface="Franklin Gothic Medium"/>
              </a:rPr>
              <a:t>eg</a:t>
            </a:r>
            <a:r>
              <a:rPr sz="3300" spc="-15" dirty="0">
                <a:latin typeface="Franklin Gothic Medium"/>
                <a:cs typeface="Franklin Gothic Medium"/>
              </a:rPr>
              <a:t>i</a:t>
            </a:r>
            <a:r>
              <a:rPr sz="3300" dirty="0">
                <a:latin typeface="Franklin Gothic Medium"/>
                <a:cs typeface="Franklin Gothic Medium"/>
              </a:rPr>
              <a:t>c</a:t>
            </a:r>
            <a:r>
              <a:rPr sz="3300" spc="5" dirty="0">
                <a:latin typeface="Franklin Gothic Medium"/>
                <a:cs typeface="Franklin Gothic Medium"/>
              </a:rPr>
              <a:t> </a:t>
            </a:r>
            <a:r>
              <a:rPr sz="3300" spc="-20" dirty="0">
                <a:latin typeface="Franklin Gothic Medium"/>
                <a:cs typeface="Franklin Gothic Medium"/>
              </a:rPr>
              <a:t>i</a:t>
            </a:r>
            <a:r>
              <a:rPr sz="3300" dirty="0">
                <a:latin typeface="Franklin Gothic Medium"/>
                <a:cs typeface="Franklin Gothic Medium"/>
              </a:rPr>
              <a:t>n</a:t>
            </a:r>
            <a:r>
              <a:rPr sz="3300" spc="-25" dirty="0">
                <a:latin typeface="Franklin Gothic Medium"/>
                <a:cs typeface="Franklin Gothic Medium"/>
              </a:rPr>
              <a:t> </a:t>
            </a:r>
            <a:r>
              <a:rPr sz="3300" dirty="0">
                <a:latin typeface="Franklin Gothic Medium"/>
                <a:cs typeface="Franklin Gothic Medium"/>
              </a:rPr>
              <a:t>n</a:t>
            </a:r>
            <a:r>
              <a:rPr sz="3300" spc="10" dirty="0">
                <a:latin typeface="Franklin Gothic Medium"/>
                <a:cs typeface="Franklin Gothic Medium"/>
              </a:rPr>
              <a:t>a</a:t>
            </a:r>
            <a:r>
              <a:rPr sz="3300" spc="5" dirty="0">
                <a:latin typeface="Franklin Gothic Medium"/>
                <a:cs typeface="Franklin Gothic Medium"/>
              </a:rPr>
              <a:t>tu</a:t>
            </a:r>
            <a:r>
              <a:rPr sz="3300" spc="-20" dirty="0">
                <a:latin typeface="Franklin Gothic Medium"/>
                <a:cs typeface="Franklin Gothic Medium"/>
              </a:rPr>
              <a:t>r</a:t>
            </a:r>
            <a:r>
              <a:rPr sz="3300" spc="-5" dirty="0">
                <a:latin typeface="Franklin Gothic Medium"/>
                <a:cs typeface="Franklin Gothic Medium"/>
              </a:rPr>
              <a:t>e.</a:t>
            </a:r>
            <a:endParaRPr sz="3300">
              <a:latin typeface="Franklin Gothic Medium"/>
              <a:cs typeface="Franklin Gothic Medium"/>
            </a:endParaRPr>
          </a:p>
        </p:txBody>
      </p:sp>
      <p:sp>
        <p:nvSpPr>
          <p:cNvPr id="4" name="object 4"/>
          <p:cNvSpPr/>
          <p:nvPr/>
        </p:nvSpPr>
        <p:spPr>
          <a:xfrm>
            <a:off x="5794246" y="1124714"/>
            <a:ext cx="6397753" cy="540308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1124714"/>
            <a:ext cx="6070600" cy="540308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37892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Steps to Solicit Feedback</a:t>
            </a:r>
            <a:endParaRPr lang="en-US" dirty="0"/>
          </a:p>
        </p:txBody>
      </p:sp>
      <p:sp>
        <p:nvSpPr>
          <p:cNvPr id="3" name="Content Placeholder 2"/>
          <p:cNvSpPr>
            <a:spLocks noGrp="1"/>
          </p:cNvSpPr>
          <p:nvPr>
            <p:ph idx="1"/>
          </p:nvPr>
        </p:nvSpPr>
        <p:spPr/>
        <p:txBody>
          <a:bodyPr/>
          <a:lstStyle/>
          <a:p>
            <a:r>
              <a:rPr lang="en-US" b="1" dirty="0"/>
              <a:t>T	Take steps to solicit honest feedback about how their communication is perceived </a:t>
            </a:r>
          </a:p>
          <a:p>
            <a:r>
              <a:rPr lang="en-US" dirty="0"/>
              <a:t>Observe naturally occurring reactions, responses, feedback</a:t>
            </a:r>
          </a:p>
          <a:p>
            <a:r>
              <a:rPr lang="en-US" dirty="0"/>
              <a:t>Solicit honest feedback</a:t>
            </a:r>
          </a:p>
          <a:p>
            <a:r>
              <a:rPr lang="en-US" dirty="0"/>
              <a:t>Calibrate the extent to which the feedback is an indication of communication success or failure</a:t>
            </a:r>
          </a:p>
          <a:p>
            <a:r>
              <a:rPr lang="en-US" dirty="0"/>
              <a:t>Use feedback to incrementally improve communication, in the moment—real time	</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12</a:t>
            </a:fld>
            <a:endParaRPr lang="en-US"/>
          </a:p>
        </p:txBody>
      </p:sp>
    </p:spTree>
    <p:extLst>
      <p:ext uri="{BB962C8B-B14F-4D97-AF65-F5344CB8AC3E}">
        <p14:creationId xmlns:p14="http://schemas.microsoft.com/office/powerpoint/2010/main" val="21684191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2192000" cy="1381125"/>
          </a:xfrm>
          <a:custGeom>
            <a:avLst/>
            <a:gdLst/>
            <a:ahLst/>
            <a:cxnLst/>
            <a:rect l="l" t="t" r="r" b="b"/>
            <a:pathLst>
              <a:path w="9144000" h="1381125">
                <a:moveTo>
                  <a:pt x="0" y="1380744"/>
                </a:moveTo>
                <a:lnTo>
                  <a:pt x="9144000" y="1380744"/>
                </a:lnTo>
                <a:lnTo>
                  <a:pt x="9144000" y="0"/>
                </a:lnTo>
                <a:lnTo>
                  <a:pt x="0" y="0"/>
                </a:lnTo>
                <a:lnTo>
                  <a:pt x="0" y="1380744"/>
                </a:lnTo>
                <a:close/>
              </a:path>
            </a:pathLst>
          </a:custGeom>
          <a:solidFill>
            <a:srgbClr val="EDEBE0"/>
          </a:solidFill>
        </p:spPr>
        <p:txBody>
          <a:bodyPr wrap="square" lIns="0" tIns="0" rIns="0" bIns="0" rtlCol="0"/>
          <a:lstStyle/>
          <a:p>
            <a:endParaRPr/>
          </a:p>
        </p:txBody>
      </p:sp>
      <p:sp>
        <p:nvSpPr>
          <p:cNvPr id="3" name="object 3"/>
          <p:cNvSpPr txBox="1"/>
          <p:nvPr/>
        </p:nvSpPr>
        <p:spPr>
          <a:xfrm>
            <a:off x="190500" y="1"/>
            <a:ext cx="11493500" cy="923330"/>
          </a:xfrm>
          <a:prstGeom prst="rect">
            <a:avLst/>
          </a:prstGeom>
        </p:spPr>
        <p:txBody>
          <a:bodyPr vert="horz" wrap="square" lIns="0" tIns="0" rIns="0" bIns="0" rtlCol="0">
            <a:spAutoFit/>
          </a:bodyPr>
          <a:lstStyle/>
          <a:p>
            <a:pPr algn="ctr">
              <a:lnSpc>
                <a:spcPts val="3565"/>
              </a:lnSpc>
            </a:pPr>
            <a:r>
              <a:rPr sz="3300" spc="-215" dirty="0">
                <a:latin typeface="Franklin Gothic Medium"/>
                <a:cs typeface="Franklin Gothic Medium"/>
              </a:rPr>
              <a:t>Y</a:t>
            </a:r>
            <a:r>
              <a:rPr sz="3300" spc="-25" dirty="0">
                <a:latin typeface="Franklin Gothic Medium"/>
                <a:cs typeface="Franklin Gothic Medium"/>
              </a:rPr>
              <a:t>o</a:t>
            </a:r>
            <a:r>
              <a:rPr sz="3300" spc="10" dirty="0">
                <a:latin typeface="Franklin Gothic Medium"/>
                <a:cs typeface="Franklin Gothic Medium"/>
              </a:rPr>
              <a:t>u</a:t>
            </a:r>
            <a:r>
              <a:rPr sz="3300" dirty="0">
                <a:latin typeface="Franklin Gothic Medium"/>
                <a:cs typeface="Franklin Gothic Medium"/>
              </a:rPr>
              <a:t>r</a:t>
            </a:r>
            <a:r>
              <a:rPr sz="3300" spc="20" dirty="0">
                <a:latin typeface="Franklin Gothic Medium"/>
                <a:cs typeface="Franklin Gothic Medium"/>
              </a:rPr>
              <a:t> </a:t>
            </a:r>
            <a:r>
              <a:rPr sz="3300" spc="10" dirty="0">
                <a:latin typeface="Franklin Gothic Medium"/>
                <a:cs typeface="Franklin Gothic Medium"/>
              </a:rPr>
              <a:t>p</a:t>
            </a:r>
            <a:r>
              <a:rPr sz="3300" dirty="0">
                <a:latin typeface="Franklin Gothic Medium"/>
                <a:cs typeface="Franklin Gothic Medium"/>
              </a:rPr>
              <a:t>a</a:t>
            </a:r>
            <a:r>
              <a:rPr sz="3300" spc="15" dirty="0">
                <a:latin typeface="Franklin Gothic Medium"/>
                <a:cs typeface="Franklin Gothic Medium"/>
              </a:rPr>
              <a:t>t</a:t>
            </a:r>
            <a:r>
              <a:rPr sz="3300" dirty="0">
                <a:latin typeface="Franklin Gothic Medium"/>
                <a:cs typeface="Franklin Gothic Medium"/>
              </a:rPr>
              <a:t>h</a:t>
            </a:r>
            <a:r>
              <a:rPr sz="3300" spc="-100" dirty="0">
                <a:latin typeface="Franklin Gothic Medium"/>
                <a:cs typeface="Franklin Gothic Medium"/>
              </a:rPr>
              <a:t> </a:t>
            </a:r>
            <a:r>
              <a:rPr sz="3300" spc="-60" dirty="0">
                <a:latin typeface="Franklin Gothic Medium"/>
                <a:cs typeface="Franklin Gothic Medium"/>
              </a:rPr>
              <a:t>t</a:t>
            </a:r>
            <a:r>
              <a:rPr sz="3300" dirty="0">
                <a:latin typeface="Franklin Gothic Medium"/>
                <a:cs typeface="Franklin Gothic Medium"/>
              </a:rPr>
              <a:t>o</a:t>
            </a:r>
            <a:r>
              <a:rPr sz="3300" spc="10" dirty="0">
                <a:latin typeface="Franklin Gothic Medium"/>
                <a:cs typeface="Franklin Gothic Medium"/>
              </a:rPr>
              <a:t> </a:t>
            </a:r>
            <a:r>
              <a:rPr sz="3300" spc="-5" dirty="0">
                <a:latin typeface="Franklin Gothic Medium"/>
                <a:cs typeface="Franklin Gothic Medium"/>
              </a:rPr>
              <a:t>s</a:t>
            </a:r>
            <a:r>
              <a:rPr sz="3300" spc="20" dirty="0">
                <a:latin typeface="Franklin Gothic Medium"/>
                <a:cs typeface="Franklin Gothic Medium"/>
              </a:rPr>
              <a:t>t</a:t>
            </a:r>
            <a:r>
              <a:rPr sz="3300" spc="-15" dirty="0">
                <a:latin typeface="Franklin Gothic Medium"/>
                <a:cs typeface="Franklin Gothic Medium"/>
              </a:rPr>
              <a:t>r</a:t>
            </a:r>
            <a:r>
              <a:rPr sz="3300" dirty="0">
                <a:latin typeface="Franklin Gothic Medium"/>
                <a:cs typeface="Franklin Gothic Medium"/>
              </a:rPr>
              <a:t>a</a:t>
            </a:r>
            <a:r>
              <a:rPr sz="3300" spc="-50" dirty="0">
                <a:latin typeface="Franklin Gothic Medium"/>
                <a:cs typeface="Franklin Gothic Medium"/>
              </a:rPr>
              <a:t>t</a:t>
            </a:r>
            <a:r>
              <a:rPr sz="3300" spc="-5" dirty="0">
                <a:latin typeface="Franklin Gothic Medium"/>
                <a:cs typeface="Franklin Gothic Medium"/>
              </a:rPr>
              <a:t>eg</a:t>
            </a:r>
            <a:r>
              <a:rPr sz="3300" spc="-10" dirty="0">
                <a:latin typeface="Franklin Gothic Medium"/>
                <a:cs typeface="Franklin Gothic Medium"/>
              </a:rPr>
              <a:t>i</a:t>
            </a:r>
            <a:r>
              <a:rPr sz="3300" dirty="0">
                <a:latin typeface="Franklin Gothic Medium"/>
                <a:cs typeface="Franklin Gothic Medium"/>
              </a:rPr>
              <a:t>c</a:t>
            </a:r>
            <a:r>
              <a:rPr sz="3300" spc="5" dirty="0">
                <a:latin typeface="Franklin Gothic Medium"/>
                <a:cs typeface="Franklin Gothic Medium"/>
              </a:rPr>
              <a:t> </a:t>
            </a:r>
            <a:r>
              <a:rPr lang="en-US" sz="3300" spc="5" dirty="0" smtClean="0">
                <a:latin typeface="Franklin Gothic Medium"/>
                <a:cs typeface="Franklin Gothic Medium"/>
              </a:rPr>
              <a:t>communications and negotiations </a:t>
            </a:r>
            <a:r>
              <a:rPr sz="3300" spc="-20" dirty="0" smtClean="0">
                <a:latin typeface="Franklin Gothic Medium"/>
                <a:cs typeface="Franklin Gothic Medium"/>
              </a:rPr>
              <a:t>i</a:t>
            </a:r>
            <a:r>
              <a:rPr sz="3300" dirty="0" smtClean="0">
                <a:latin typeface="Franklin Gothic Medium"/>
                <a:cs typeface="Franklin Gothic Medium"/>
              </a:rPr>
              <a:t>s</a:t>
            </a:r>
            <a:r>
              <a:rPr sz="3300" spc="-20" dirty="0" smtClean="0">
                <a:latin typeface="Franklin Gothic Medium"/>
                <a:cs typeface="Franklin Gothic Medium"/>
              </a:rPr>
              <a:t> </a:t>
            </a:r>
            <a:r>
              <a:rPr sz="3300" spc="-30" dirty="0" smtClean="0">
                <a:latin typeface="Franklin Gothic Medium"/>
                <a:cs typeface="Franklin Gothic Medium"/>
              </a:rPr>
              <a:t>c</a:t>
            </a:r>
            <a:r>
              <a:rPr sz="3300" spc="-25" dirty="0" smtClean="0">
                <a:latin typeface="Franklin Gothic Medium"/>
                <a:cs typeface="Franklin Gothic Medium"/>
              </a:rPr>
              <a:t>o</a:t>
            </a:r>
            <a:r>
              <a:rPr sz="3300" spc="-5" dirty="0" smtClean="0">
                <a:latin typeface="Franklin Gothic Medium"/>
                <a:cs typeface="Franklin Gothic Medium"/>
              </a:rPr>
              <a:t>m</a:t>
            </a:r>
            <a:r>
              <a:rPr sz="3300" spc="10" dirty="0" smtClean="0">
                <a:latin typeface="Franklin Gothic Medium"/>
                <a:cs typeface="Franklin Gothic Medium"/>
              </a:rPr>
              <a:t>p</a:t>
            </a:r>
            <a:r>
              <a:rPr sz="3300" spc="-20" dirty="0" smtClean="0">
                <a:latin typeface="Franklin Gothic Medium"/>
                <a:cs typeface="Franklin Gothic Medium"/>
              </a:rPr>
              <a:t>l</a:t>
            </a:r>
            <a:r>
              <a:rPr sz="3300" spc="-85" dirty="0" smtClean="0">
                <a:latin typeface="Franklin Gothic Medium"/>
                <a:cs typeface="Franklin Gothic Medium"/>
              </a:rPr>
              <a:t>e</a:t>
            </a:r>
            <a:r>
              <a:rPr sz="3300" dirty="0" smtClean="0">
                <a:latin typeface="Franklin Gothic Medium"/>
                <a:cs typeface="Franklin Gothic Medium"/>
              </a:rPr>
              <a:t>x</a:t>
            </a:r>
            <a:r>
              <a:rPr lang="en-US" sz="3300" dirty="0" smtClean="0">
                <a:latin typeface="Franklin Gothic Medium"/>
                <a:cs typeface="Franklin Gothic Medium"/>
              </a:rPr>
              <a:t> </a:t>
            </a:r>
            <a:r>
              <a:rPr sz="3300" dirty="0" smtClean="0">
                <a:latin typeface="Franklin Gothic Medium"/>
                <a:cs typeface="Franklin Gothic Medium"/>
              </a:rPr>
              <a:t>a</a:t>
            </a:r>
            <a:r>
              <a:rPr sz="3300" spc="10" dirty="0" smtClean="0">
                <a:latin typeface="Franklin Gothic Medium"/>
                <a:cs typeface="Franklin Gothic Medium"/>
              </a:rPr>
              <a:t>n</a:t>
            </a:r>
            <a:r>
              <a:rPr sz="3300" dirty="0" smtClean="0">
                <a:latin typeface="Franklin Gothic Medium"/>
                <a:cs typeface="Franklin Gothic Medium"/>
              </a:rPr>
              <a:t>d</a:t>
            </a:r>
            <a:r>
              <a:rPr sz="3300" spc="-25" dirty="0" smtClean="0">
                <a:latin typeface="Franklin Gothic Medium"/>
                <a:cs typeface="Franklin Gothic Medium"/>
              </a:rPr>
              <a:t> </a:t>
            </a:r>
            <a:r>
              <a:rPr sz="3300" spc="-35" dirty="0">
                <a:latin typeface="Franklin Gothic Medium"/>
                <a:cs typeface="Franklin Gothic Medium"/>
              </a:rPr>
              <a:t>c</a:t>
            </a:r>
            <a:r>
              <a:rPr sz="3300" dirty="0">
                <a:latin typeface="Franklin Gothic Medium"/>
                <a:cs typeface="Franklin Gothic Medium"/>
              </a:rPr>
              <a:t>h</a:t>
            </a:r>
            <a:r>
              <a:rPr sz="3300" spc="10" dirty="0">
                <a:latin typeface="Franklin Gothic Medium"/>
                <a:cs typeface="Franklin Gothic Medium"/>
              </a:rPr>
              <a:t>a</a:t>
            </a:r>
            <a:r>
              <a:rPr sz="3300" spc="-20" dirty="0">
                <a:latin typeface="Franklin Gothic Medium"/>
                <a:cs typeface="Franklin Gothic Medium"/>
              </a:rPr>
              <a:t>ll</a:t>
            </a:r>
            <a:r>
              <a:rPr sz="3300" spc="-5" dirty="0">
                <a:latin typeface="Franklin Gothic Medium"/>
                <a:cs typeface="Franklin Gothic Medium"/>
              </a:rPr>
              <a:t>engi</a:t>
            </a:r>
            <a:r>
              <a:rPr sz="3300" dirty="0">
                <a:latin typeface="Franklin Gothic Medium"/>
                <a:cs typeface="Franklin Gothic Medium"/>
              </a:rPr>
              <a:t>n</a:t>
            </a:r>
            <a:r>
              <a:rPr sz="3300" spc="15" dirty="0">
                <a:latin typeface="Franklin Gothic Medium"/>
                <a:cs typeface="Franklin Gothic Medium"/>
              </a:rPr>
              <a:t>g</a:t>
            </a:r>
            <a:r>
              <a:rPr sz="3300" spc="-10" dirty="0">
                <a:latin typeface="Franklin Gothic Medium"/>
                <a:cs typeface="Franklin Gothic Medium"/>
              </a:rPr>
              <a:t>…</a:t>
            </a:r>
            <a:r>
              <a:rPr sz="3300" spc="10" dirty="0">
                <a:latin typeface="Franklin Gothic Medium"/>
                <a:cs typeface="Franklin Gothic Medium"/>
              </a:rPr>
              <a:t>b</a:t>
            </a:r>
            <a:r>
              <a:rPr sz="3300" spc="5" dirty="0">
                <a:latin typeface="Franklin Gothic Medium"/>
                <a:cs typeface="Franklin Gothic Medium"/>
              </a:rPr>
              <a:t>u</a:t>
            </a:r>
            <a:r>
              <a:rPr sz="3300" dirty="0">
                <a:latin typeface="Franklin Gothic Medium"/>
                <a:cs typeface="Franklin Gothic Medium"/>
              </a:rPr>
              <a:t>t</a:t>
            </a:r>
            <a:r>
              <a:rPr sz="3300" spc="-25" dirty="0">
                <a:latin typeface="Franklin Gothic Medium"/>
                <a:cs typeface="Franklin Gothic Medium"/>
              </a:rPr>
              <a:t> </a:t>
            </a:r>
            <a:r>
              <a:rPr sz="3300" spc="-35" dirty="0">
                <a:latin typeface="Franklin Gothic Medium"/>
                <a:cs typeface="Franklin Gothic Medium"/>
              </a:rPr>
              <a:t>v</a:t>
            </a:r>
            <a:r>
              <a:rPr sz="3300" spc="-5" dirty="0">
                <a:latin typeface="Franklin Gothic Medium"/>
                <a:cs typeface="Franklin Gothic Medium"/>
              </a:rPr>
              <a:t>e</a:t>
            </a:r>
            <a:r>
              <a:rPr sz="3300" spc="40" dirty="0">
                <a:latin typeface="Franklin Gothic Medium"/>
                <a:cs typeface="Franklin Gothic Medium"/>
              </a:rPr>
              <a:t>r</a:t>
            </a:r>
            <a:r>
              <a:rPr sz="3300" dirty="0">
                <a:latin typeface="Franklin Gothic Medium"/>
                <a:cs typeface="Franklin Gothic Medium"/>
              </a:rPr>
              <a:t>y</a:t>
            </a:r>
            <a:r>
              <a:rPr sz="3300" spc="5" dirty="0">
                <a:latin typeface="Franklin Gothic Medium"/>
                <a:cs typeface="Franklin Gothic Medium"/>
              </a:rPr>
              <a:t> </a:t>
            </a:r>
            <a:r>
              <a:rPr sz="3300" dirty="0">
                <a:latin typeface="Franklin Gothic Medium"/>
                <a:cs typeface="Franklin Gothic Medium"/>
              </a:rPr>
              <a:t>a</a:t>
            </a:r>
            <a:r>
              <a:rPr sz="3300" spc="-30" dirty="0">
                <a:latin typeface="Franklin Gothic Medium"/>
                <a:cs typeface="Franklin Gothic Medium"/>
              </a:rPr>
              <a:t>c</a:t>
            </a:r>
            <a:r>
              <a:rPr sz="3300" dirty="0">
                <a:latin typeface="Franklin Gothic Medium"/>
                <a:cs typeface="Franklin Gothic Medium"/>
              </a:rPr>
              <a:t>h</a:t>
            </a:r>
            <a:r>
              <a:rPr sz="3300" spc="-20" dirty="0">
                <a:latin typeface="Franklin Gothic Medium"/>
                <a:cs typeface="Franklin Gothic Medium"/>
              </a:rPr>
              <a:t>i</a:t>
            </a:r>
            <a:r>
              <a:rPr sz="3300" spc="-85" dirty="0">
                <a:latin typeface="Franklin Gothic Medium"/>
                <a:cs typeface="Franklin Gothic Medium"/>
              </a:rPr>
              <a:t>e</a:t>
            </a:r>
            <a:r>
              <a:rPr sz="3300" spc="-110" dirty="0">
                <a:latin typeface="Franklin Gothic Medium"/>
                <a:cs typeface="Franklin Gothic Medium"/>
              </a:rPr>
              <a:t>v</a:t>
            </a:r>
            <a:r>
              <a:rPr sz="3300" dirty="0">
                <a:latin typeface="Franklin Gothic Medium"/>
                <a:cs typeface="Franklin Gothic Medium"/>
              </a:rPr>
              <a:t>a</a:t>
            </a:r>
            <a:r>
              <a:rPr sz="3300" spc="20" dirty="0">
                <a:latin typeface="Franklin Gothic Medium"/>
                <a:cs typeface="Franklin Gothic Medium"/>
              </a:rPr>
              <a:t>b</a:t>
            </a:r>
            <a:r>
              <a:rPr sz="3300" spc="-20" dirty="0">
                <a:latin typeface="Franklin Gothic Medium"/>
                <a:cs typeface="Franklin Gothic Medium"/>
              </a:rPr>
              <a:t>l</a:t>
            </a:r>
            <a:r>
              <a:rPr sz="3300" spc="-5" dirty="0">
                <a:latin typeface="Franklin Gothic Medium"/>
                <a:cs typeface="Franklin Gothic Medium"/>
              </a:rPr>
              <a:t>e.</a:t>
            </a:r>
            <a:endParaRPr sz="3300" dirty="0">
              <a:latin typeface="Franklin Gothic Medium"/>
              <a:cs typeface="Franklin Gothic Medium"/>
            </a:endParaRPr>
          </a:p>
        </p:txBody>
      </p:sp>
      <p:sp>
        <p:nvSpPr>
          <p:cNvPr id="4" name="object 4"/>
          <p:cNvSpPr/>
          <p:nvPr/>
        </p:nvSpPr>
        <p:spPr>
          <a:xfrm>
            <a:off x="1282699" y="1066801"/>
            <a:ext cx="9829801" cy="546760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414983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416807" y="1289303"/>
            <a:ext cx="6245860" cy="5440680"/>
          </a:xfrm>
          <a:custGeom>
            <a:avLst/>
            <a:gdLst/>
            <a:ahLst/>
            <a:cxnLst/>
            <a:rect l="l" t="t" r="r" b="b"/>
            <a:pathLst>
              <a:path w="6245859" h="5440680">
                <a:moveTo>
                  <a:pt x="0" y="5440680"/>
                </a:moveTo>
                <a:lnTo>
                  <a:pt x="6245352" y="5440680"/>
                </a:lnTo>
                <a:lnTo>
                  <a:pt x="6245352" y="0"/>
                </a:lnTo>
                <a:lnTo>
                  <a:pt x="0" y="0"/>
                </a:lnTo>
                <a:lnTo>
                  <a:pt x="0" y="5440680"/>
                </a:lnTo>
                <a:close/>
              </a:path>
            </a:pathLst>
          </a:custGeom>
          <a:solidFill>
            <a:srgbClr val="FFFF00"/>
          </a:solidFill>
        </p:spPr>
        <p:txBody>
          <a:bodyPr wrap="square" lIns="0" tIns="0" rIns="0" bIns="0" rtlCol="0"/>
          <a:lstStyle/>
          <a:p>
            <a:endParaRPr/>
          </a:p>
        </p:txBody>
      </p:sp>
      <p:sp>
        <p:nvSpPr>
          <p:cNvPr id="5" name="object 5"/>
          <p:cNvSpPr/>
          <p:nvPr/>
        </p:nvSpPr>
        <p:spPr>
          <a:xfrm>
            <a:off x="3430523" y="1303019"/>
            <a:ext cx="6245352" cy="544068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367783" y="3931920"/>
            <a:ext cx="873252" cy="71780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468367" y="3995929"/>
            <a:ext cx="662940" cy="644651"/>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4427220" y="3963924"/>
            <a:ext cx="759460" cy="603885"/>
          </a:xfrm>
          <a:custGeom>
            <a:avLst/>
            <a:gdLst/>
            <a:ahLst/>
            <a:cxnLst/>
            <a:rect l="l" t="t" r="r" b="b"/>
            <a:pathLst>
              <a:path w="759460" h="603885">
                <a:moveTo>
                  <a:pt x="379476" y="0"/>
                </a:moveTo>
                <a:lnTo>
                  <a:pt x="317930" y="3950"/>
                </a:lnTo>
                <a:lnTo>
                  <a:pt x="259543" y="15386"/>
                </a:lnTo>
                <a:lnTo>
                  <a:pt x="205097" y="33686"/>
                </a:lnTo>
                <a:lnTo>
                  <a:pt x="155374" y="58228"/>
                </a:lnTo>
                <a:lnTo>
                  <a:pt x="111156" y="88391"/>
                </a:lnTo>
                <a:lnTo>
                  <a:pt x="73225" y="123553"/>
                </a:lnTo>
                <a:lnTo>
                  <a:pt x="42361" y="163092"/>
                </a:lnTo>
                <a:lnTo>
                  <a:pt x="19348" y="206386"/>
                </a:lnTo>
                <a:lnTo>
                  <a:pt x="4967" y="252813"/>
                </a:lnTo>
                <a:lnTo>
                  <a:pt x="0" y="301751"/>
                </a:lnTo>
                <a:lnTo>
                  <a:pt x="1258" y="326496"/>
                </a:lnTo>
                <a:lnTo>
                  <a:pt x="11030" y="374257"/>
                </a:lnTo>
                <a:lnTo>
                  <a:pt x="29825" y="419195"/>
                </a:lnTo>
                <a:lnTo>
                  <a:pt x="56861" y="460689"/>
                </a:lnTo>
                <a:lnTo>
                  <a:pt x="91356" y="498117"/>
                </a:lnTo>
                <a:lnTo>
                  <a:pt x="132528" y="530857"/>
                </a:lnTo>
                <a:lnTo>
                  <a:pt x="179597" y="558287"/>
                </a:lnTo>
                <a:lnTo>
                  <a:pt x="231778" y="579786"/>
                </a:lnTo>
                <a:lnTo>
                  <a:pt x="288292" y="594732"/>
                </a:lnTo>
                <a:lnTo>
                  <a:pt x="348356" y="602503"/>
                </a:lnTo>
                <a:lnTo>
                  <a:pt x="379476" y="603503"/>
                </a:lnTo>
                <a:lnTo>
                  <a:pt x="410595" y="602503"/>
                </a:lnTo>
                <a:lnTo>
                  <a:pt x="470659" y="594732"/>
                </a:lnTo>
                <a:lnTo>
                  <a:pt x="527173" y="579786"/>
                </a:lnTo>
                <a:lnTo>
                  <a:pt x="579354" y="558287"/>
                </a:lnTo>
                <a:lnTo>
                  <a:pt x="626423" y="530857"/>
                </a:lnTo>
                <a:lnTo>
                  <a:pt x="667595" y="498117"/>
                </a:lnTo>
                <a:lnTo>
                  <a:pt x="702090" y="460689"/>
                </a:lnTo>
                <a:lnTo>
                  <a:pt x="729126" y="419195"/>
                </a:lnTo>
                <a:lnTo>
                  <a:pt x="747921" y="374257"/>
                </a:lnTo>
                <a:lnTo>
                  <a:pt x="757693" y="326496"/>
                </a:lnTo>
                <a:lnTo>
                  <a:pt x="758952" y="301751"/>
                </a:lnTo>
                <a:lnTo>
                  <a:pt x="757693" y="277007"/>
                </a:lnTo>
                <a:lnTo>
                  <a:pt x="747921" y="229246"/>
                </a:lnTo>
                <a:lnTo>
                  <a:pt x="729126" y="184308"/>
                </a:lnTo>
                <a:lnTo>
                  <a:pt x="702090" y="142814"/>
                </a:lnTo>
                <a:lnTo>
                  <a:pt x="667595" y="105386"/>
                </a:lnTo>
                <a:lnTo>
                  <a:pt x="626423" y="72646"/>
                </a:lnTo>
                <a:lnTo>
                  <a:pt x="579354" y="45216"/>
                </a:lnTo>
                <a:lnTo>
                  <a:pt x="527173" y="23717"/>
                </a:lnTo>
                <a:lnTo>
                  <a:pt x="470659" y="8771"/>
                </a:lnTo>
                <a:lnTo>
                  <a:pt x="410595" y="1000"/>
                </a:lnTo>
                <a:lnTo>
                  <a:pt x="379476" y="0"/>
                </a:lnTo>
                <a:close/>
              </a:path>
            </a:pathLst>
          </a:custGeom>
          <a:solidFill>
            <a:srgbClr val="C0504D"/>
          </a:solidFill>
        </p:spPr>
        <p:txBody>
          <a:bodyPr wrap="square" lIns="0" tIns="0" rIns="0" bIns="0" rtlCol="0"/>
          <a:lstStyle/>
          <a:p>
            <a:endParaRPr/>
          </a:p>
        </p:txBody>
      </p:sp>
      <p:sp>
        <p:nvSpPr>
          <p:cNvPr id="9" name="object 9"/>
          <p:cNvSpPr/>
          <p:nvPr/>
        </p:nvSpPr>
        <p:spPr>
          <a:xfrm>
            <a:off x="4427220" y="3963924"/>
            <a:ext cx="759460" cy="603885"/>
          </a:xfrm>
          <a:custGeom>
            <a:avLst/>
            <a:gdLst/>
            <a:ahLst/>
            <a:cxnLst/>
            <a:rect l="l" t="t" r="r" b="b"/>
            <a:pathLst>
              <a:path w="759460" h="603885">
                <a:moveTo>
                  <a:pt x="0" y="301751"/>
                </a:moveTo>
                <a:lnTo>
                  <a:pt x="4967" y="252813"/>
                </a:lnTo>
                <a:lnTo>
                  <a:pt x="19348" y="206386"/>
                </a:lnTo>
                <a:lnTo>
                  <a:pt x="42361" y="163092"/>
                </a:lnTo>
                <a:lnTo>
                  <a:pt x="73225" y="123553"/>
                </a:lnTo>
                <a:lnTo>
                  <a:pt x="111156" y="88391"/>
                </a:lnTo>
                <a:lnTo>
                  <a:pt x="155374" y="58228"/>
                </a:lnTo>
                <a:lnTo>
                  <a:pt x="205097" y="33686"/>
                </a:lnTo>
                <a:lnTo>
                  <a:pt x="259543" y="15386"/>
                </a:lnTo>
                <a:lnTo>
                  <a:pt x="317930" y="3950"/>
                </a:lnTo>
                <a:lnTo>
                  <a:pt x="379476" y="0"/>
                </a:lnTo>
                <a:lnTo>
                  <a:pt x="410595" y="1000"/>
                </a:lnTo>
                <a:lnTo>
                  <a:pt x="470659" y="8771"/>
                </a:lnTo>
                <a:lnTo>
                  <a:pt x="527173" y="23717"/>
                </a:lnTo>
                <a:lnTo>
                  <a:pt x="579354" y="45216"/>
                </a:lnTo>
                <a:lnTo>
                  <a:pt x="626423" y="72646"/>
                </a:lnTo>
                <a:lnTo>
                  <a:pt x="667595" y="105386"/>
                </a:lnTo>
                <a:lnTo>
                  <a:pt x="702090" y="142814"/>
                </a:lnTo>
                <a:lnTo>
                  <a:pt x="729126" y="184308"/>
                </a:lnTo>
                <a:lnTo>
                  <a:pt x="747921" y="229246"/>
                </a:lnTo>
                <a:lnTo>
                  <a:pt x="757693" y="277007"/>
                </a:lnTo>
                <a:lnTo>
                  <a:pt x="758952" y="301751"/>
                </a:lnTo>
                <a:lnTo>
                  <a:pt x="757693" y="326496"/>
                </a:lnTo>
                <a:lnTo>
                  <a:pt x="747921" y="374257"/>
                </a:lnTo>
                <a:lnTo>
                  <a:pt x="729126" y="419195"/>
                </a:lnTo>
                <a:lnTo>
                  <a:pt x="702090" y="460689"/>
                </a:lnTo>
                <a:lnTo>
                  <a:pt x="667595" y="498117"/>
                </a:lnTo>
                <a:lnTo>
                  <a:pt x="626423" y="530857"/>
                </a:lnTo>
                <a:lnTo>
                  <a:pt x="579354" y="558287"/>
                </a:lnTo>
                <a:lnTo>
                  <a:pt x="527173" y="579786"/>
                </a:lnTo>
                <a:lnTo>
                  <a:pt x="470659" y="594732"/>
                </a:lnTo>
                <a:lnTo>
                  <a:pt x="410595" y="602503"/>
                </a:lnTo>
                <a:lnTo>
                  <a:pt x="379476" y="603503"/>
                </a:lnTo>
                <a:lnTo>
                  <a:pt x="348356" y="602503"/>
                </a:lnTo>
                <a:lnTo>
                  <a:pt x="288292" y="594732"/>
                </a:lnTo>
                <a:lnTo>
                  <a:pt x="231778" y="579786"/>
                </a:lnTo>
                <a:lnTo>
                  <a:pt x="179597" y="558287"/>
                </a:lnTo>
                <a:lnTo>
                  <a:pt x="132528" y="530857"/>
                </a:lnTo>
                <a:lnTo>
                  <a:pt x="91356" y="498117"/>
                </a:lnTo>
                <a:lnTo>
                  <a:pt x="56861" y="460689"/>
                </a:lnTo>
                <a:lnTo>
                  <a:pt x="29825" y="419195"/>
                </a:lnTo>
                <a:lnTo>
                  <a:pt x="11030" y="374257"/>
                </a:lnTo>
                <a:lnTo>
                  <a:pt x="1258" y="326496"/>
                </a:lnTo>
                <a:lnTo>
                  <a:pt x="0" y="301751"/>
                </a:lnTo>
                <a:close/>
              </a:path>
            </a:pathLst>
          </a:custGeom>
          <a:ln w="9153">
            <a:solidFill>
              <a:srgbClr val="497DBA"/>
            </a:solidFill>
          </a:ln>
        </p:spPr>
        <p:txBody>
          <a:bodyPr wrap="square" lIns="0" tIns="0" rIns="0" bIns="0" rtlCol="0"/>
          <a:lstStyle/>
          <a:p>
            <a:endParaRPr/>
          </a:p>
        </p:txBody>
      </p:sp>
      <p:sp>
        <p:nvSpPr>
          <p:cNvPr id="10" name="object 10"/>
          <p:cNvSpPr txBox="1"/>
          <p:nvPr/>
        </p:nvSpPr>
        <p:spPr>
          <a:xfrm>
            <a:off x="4667251" y="4143037"/>
            <a:ext cx="276225" cy="307777"/>
          </a:xfrm>
          <a:prstGeom prst="rect">
            <a:avLst/>
          </a:prstGeom>
        </p:spPr>
        <p:txBody>
          <a:bodyPr vert="horz" wrap="square" lIns="0" tIns="0" rIns="0" bIns="0" rtlCol="0">
            <a:spAutoFit/>
          </a:bodyPr>
          <a:lstStyle/>
          <a:p>
            <a:pPr marL="12700"/>
            <a:r>
              <a:rPr sz="2000" spc="70" dirty="0">
                <a:solidFill>
                  <a:srgbClr val="FFFFFF"/>
                </a:solidFill>
                <a:latin typeface="Franklin Gothic Book"/>
                <a:cs typeface="Franklin Gothic Book"/>
              </a:rPr>
              <a:t>IN</a:t>
            </a:r>
            <a:endParaRPr sz="2000">
              <a:latin typeface="Franklin Gothic Book"/>
              <a:cs typeface="Franklin Gothic Book"/>
            </a:endParaRPr>
          </a:p>
        </p:txBody>
      </p:sp>
      <p:sp>
        <p:nvSpPr>
          <p:cNvPr id="11" name="object 11"/>
          <p:cNvSpPr/>
          <p:nvPr/>
        </p:nvSpPr>
        <p:spPr>
          <a:xfrm>
            <a:off x="5812535" y="3172967"/>
            <a:ext cx="1184148" cy="873252"/>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5949696" y="3310128"/>
            <a:ext cx="882396" cy="644652"/>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5871972" y="3204972"/>
            <a:ext cx="1069975" cy="759460"/>
          </a:xfrm>
          <a:custGeom>
            <a:avLst/>
            <a:gdLst/>
            <a:ahLst/>
            <a:cxnLst/>
            <a:rect l="l" t="t" r="r" b="b"/>
            <a:pathLst>
              <a:path w="1069975" h="759460">
                <a:moveTo>
                  <a:pt x="534924" y="0"/>
                </a:moveTo>
                <a:lnTo>
                  <a:pt x="491055" y="1258"/>
                </a:lnTo>
                <a:lnTo>
                  <a:pt x="448163" y="4967"/>
                </a:lnTo>
                <a:lnTo>
                  <a:pt x="406384" y="11030"/>
                </a:lnTo>
                <a:lnTo>
                  <a:pt x="365857" y="19348"/>
                </a:lnTo>
                <a:lnTo>
                  <a:pt x="326719" y="29825"/>
                </a:lnTo>
                <a:lnTo>
                  <a:pt x="289108" y="42361"/>
                </a:lnTo>
                <a:lnTo>
                  <a:pt x="253161" y="56861"/>
                </a:lnTo>
                <a:lnTo>
                  <a:pt x="186812" y="91356"/>
                </a:lnTo>
                <a:lnTo>
                  <a:pt x="128775" y="132528"/>
                </a:lnTo>
                <a:lnTo>
                  <a:pt x="80150" y="179597"/>
                </a:lnTo>
                <a:lnTo>
                  <a:pt x="42040" y="231778"/>
                </a:lnTo>
                <a:lnTo>
                  <a:pt x="15547" y="288292"/>
                </a:lnTo>
                <a:lnTo>
                  <a:pt x="1773" y="348356"/>
                </a:lnTo>
                <a:lnTo>
                  <a:pt x="0" y="379475"/>
                </a:lnTo>
                <a:lnTo>
                  <a:pt x="1773" y="410595"/>
                </a:lnTo>
                <a:lnTo>
                  <a:pt x="15547" y="470659"/>
                </a:lnTo>
                <a:lnTo>
                  <a:pt x="42040" y="527173"/>
                </a:lnTo>
                <a:lnTo>
                  <a:pt x="80150" y="579354"/>
                </a:lnTo>
                <a:lnTo>
                  <a:pt x="128775" y="626423"/>
                </a:lnTo>
                <a:lnTo>
                  <a:pt x="186812" y="667595"/>
                </a:lnTo>
                <a:lnTo>
                  <a:pt x="253161" y="702090"/>
                </a:lnTo>
                <a:lnTo>
                  <a:pt x="289108" y="716590"/>
                </a:lnTo>
                <a:lnTo>
                  <a:pt x="326719" y="729126"/>
                </a:lnTo>
                <a:lnTo>
                  <a:pt x="365857" y="739603"/>
                </a:lnTo>
                <a:lnTo>
                  <a:pt x="406384" y="747921"/>
                </a:lnTo>
                <a:lnTo>
                  <a:pt x="448163" y="753984"/>
                </a:lnTo>
                <a:lnTo>
                  <a:pt x="491055" y="757693"/>
                </a:lnTo>
                <a:lnTo>
                  <a:pt x="534924" y="758951"/>
                </a:lnTo>
                <a:lnTo>
                  <a:pt x="578792" y="757693"/>
                </a:lnTo>
                <a:lnTo>
                  <a:pt x="621684" y="753984"/>
                </a:lnTo>
                <a:lnTo>
                  <a:pt x="663463" y="747921"/>
                </a:lnTo>
                <a:lnTo>
                  <a:pt x="703990" y="739603"/>
                </a:lnTo>
                <a:lnTo>
                  <a:pt x="743128" y="729126"/>
                </a:lnTo>
                <a:lnTo>
                  <a:pt x="780739" y="716590"/>
                </a:lnTo>
                <a:lnTo>
                  <a:pt x="816686" y="702090"/>
                </a:lnTo>
                <a:lnTo>
                  <a:pt x="883035" y="667595"/>
                </a:lnTo>
                <a:lnTo>
                  <a:pt x="941072" y="626423"/>
                </a:lnTo>
                <a:lnTo>
                  <a:pt x="989697" y="579354"/>
                </a:lnTo>
                <a:lnTo>
                  <a:pt x="1027807" y="527173"/>
                </a:lnTo>
                <a:lnTo>
                  <a:pt x="1054300" y="470659"/>
                </a:lnTo>
                <a:lnTo>
                  <a:pt x="1068074" y="410595"/>
                </a:lnTo>
                <a:lnTo>
                  <a:pt x="1069848" y="379475"/>
                </a:lnTo>
                <a:lnTo>
                  <a:pt x="1068074" y="348356"/>
                </a:lnTo>
                <a:lnTo>
                  <a:pt x="1054300" y="288292"/>
                </a:lnTo>
                <a:lnTo>
                  <a:pt x="1027807" y="231778"/>
                </a:lnTo>
                <a:lnTo>
                  <a:pt x="989697" y="179597"/>
                </a:lnTo>
                <a:lnTo>
                  <a:pt x="941072" y="132528"/>
                </a:lnTo>
                <a:lnTo>
                  <a:pt x="883035" y="91356"/>
                </a:lnTo>
                <a:lnTo>
                  <a:pt x="816686" y="56861"/>
                </a:lnTo>
                <a:lnTo>
                  <a:pt x="780739" y="42361"/>
                </a:lnTo>
                <a:lnTo>
                  <a:pt x="743128" y="29825"/>
                </a:lnTo>
                <a:lnTo>
                  <a:pt x="703990" y="19348"/>
                </a:lnTo>
                <a:lnTo>
                  <a:pt x="663463" y="11030"/>
                </a:lnTo>
                <a:lnTo>
                  <a:pt x="621684" y="4967"/>
                </a:lnTo>
                <a:lnTo>
                  <a:pt x="578792" y="1258"/>
                </a:lnTo>
                <a:lnTo>
                  <a:pt x="534924" y="0"/>
                </a:lnTo>
                <a:close/>
              </a:path>
            </a:pathLst>
          </a:custGeom>
          <a:solidFill>
            <a:srgbClr val="FFFF00"/>
          </a:solidFill>
        </p:spPr>
        <p:txBody>
          <a:bodyPr wrap="square" lIns="0" tIns="0" rIns="0" bIns="0" rtlCol="0"/>
          <a:lstStyle/>
          <a:p>
            <a:endParaRPr/>
          </a:p>
        </p:txBody>
      </p:sp>
      <p:sp>
        <p:nvSpPr>
          <p:cNvPr id="14" name="object 14"/>
          <p:cNvSpPr/>
          <p:nvPr/>
        </p:nvSpPr>
        <p:spPr>
          <a:xfrm>
            <a:off x="5871972" y="3204972"/>
            <a:ext cx="1069975" cy="759460"/>
          </a:xfrm>
          <a:custGeom>
            <a:avLst/>
            <a:gdLst/>
            <a:ahLst/>
            <a:cxnLst/>
            <a:rect l="l" t="t" r="r" b="b"/>
            <a:pathLst>
              <a:path w="1069975" h="759460">
                <a:moveTo>
                  <a:pt x="0" y="379475"/>
                </a:moveTo>
                <a:lnTo>
                  <a:pt x="7002" y="317930"/>
                </a:lnTo>
                <a:lnTo>
                  <a:pt x="27273" y="259543"/>
                </a:lnTo>
                <a:lnTo>
                  <a:pt x="59712" y="205097"/>
                </a:lnTo>
                <a:lnTo>
                  <a:pt x="103217" y="155374"/>
                </a:lnTo>
                <a:lnTo>
                  <a:pt x="156686" y="111156"/>
                </a:lnTo>
                <a:lnTo>
                  <a:pt x="219017" y="73225"/>
                </a:lnTo>
                <a:lnTo>
                  <a:pt x="289108" y="42361"/>
                </a:lnTo>
                <a:lnTo>
                  <a:pt x="326719" y="29825"/>
                </a:lnTo>
                <a:lnTo>
                  <a:pt x="365857" y="19348"/>
                </a:lnTo>
                <a:lnTo>
                  <a:pt x="406384" y="11030"/>
                </a:lnTo>
                <a:lnTo>
                  <a:pt x="448163" y="4967"/>
                </a:lnTo>
                <a:lnTo>
                  <a:pt x="491055" y="1258"/>
                </a:lnTo>
                <a:lnTo>
                  <a:pt x="534924" y="0"/>
                </a:lnTo>
                <a:lnTo>
                  <a:pt x="578792" y="1258"/>
                </a:lnTo>
                <a:lnTo>
                  <a:pt x="621684" y="4967"/>
                </a:lnTo>
                <a:lnTo>
                  <a:pt x="663463" y="11030"/>
                </a:lnTo>
                <a:lnTo>
                  <a:pt x="703990" y="19348"/>
                </a:lnTo>
                <a:lnTo>
                  <a:pt x="743128" y="29825"/>
                </a:lnTo>
                <a:lnTo>
                  <a:pt x="780739" y="42361"/>
                </a:lnTo>
                <a:lnTo>
                  <a:pt x="816686" y="56861"/>
                </a:lnTo>
                <a:lnTo>
                  <a:pt x="883035" y="91356"/>
                </a:lnTo>
                <a:lnTo>
                  <a:pt x="941072" y="132528"/>
                </a:lnTo>
                <a:lnTo>
                  <a:pt x="989697" y="179597"/>
                </a:lnTo>
                <a:lnTo>
                  <a:pt x="1027807" y="231778"/>
                </a:lnTo>
                <a:lnTo>
                  <a:pt x="1054300" y="288292"/>
                </a:lnTo>
                <a:lnTo>
                  <a:pt x="1068074" y="348356"/>
                </a:lnTo>
                <a:lnTo>
                  <a:pt x="1069848" y="379475"/>
                </a:lnTo>
                <a:lnTo>
                  <a:pt x="1068074" y="410595"/>
                </a:lnTo>
                <a:lnTo>
                  <a:pt x="1054300" y="470659"/>
                </a:lnTo>
                <a:lnTo>
                  <a:pt x="1027807" y="527173"/>
                </a:lnTo>
                <a:lnTo>
                  <a:pt x="989697" y="579354"/>
                </a:lnTo>
                <a:lnTo>
                  <a:pt x="941072" y="626423"/>
                </a:lnTo>
                <a:lnTo>
                  <a:pt x="883035" y="667595"/>
                </a:lnTo>
                <a:lnTo>
                  <a:pt x="816686" y="702090"/>
                </a:lnTo>
                <a:lnTo>
                  <a:pt x="780739" y="716590"/>
                </a:lnTo>
                <a:lnTo>
                  <a:pt x="743128" y="729126"/>
                </a:lnTo>
                <a:lnTo>
                  <a:pt x="703990" y="739603"/>
                </a:lnTo>
                <a:lnTo>
                  <a:pt x="663463" y="747921"/>
                </a:lnTo>
                <a:lnTo>
                  <a:pt x="621684" y="753984"/>
                </a:lnTo>
                <a:lnTo>
                  <a:pt x="578792" y="757693"/>
                </a:lnTo>
                <a:lnTo>
                  <a:pt x="534924" y="758951"/>
                </a:lnTo>
                <a:lnTo>
                  <a:pt x="491055" y="757693"/>
                </a:lnTo>
                <a:lnTo>
                  <a:pt x="448163" y="753984"/>
                </a:lnTo>
                <a:lnTo>
                  <a:pt x="406384" y="747921"/>
                </a:lnTo>
                <a:lnTo>
                  <a:pt x="365857" y="739603"/>
                </a:lnTo>
                <a:lnTo>
                  <a:pt x="326719" y="729126"/>
                </a:lnTo>
                <a:lnTo>
                  <a:pt x="289108" y="716590"/>
                </a:lnTo>
                <a:lnTo>
                  <a:pt x="253161" y="702090"/>
                </a:lnTo>
                <a:lnTo>
                  <a:pt x="186812" y="667595"/>
                </a:lnTo>
                <a:lnTo>
                  <a:pt x="128775" y="626423"/>
                </a:lnTo>
                <a:lnTo>
                  <a:pt x="80150" y="579354"/>
                </a:lnTo>
                <a:lnTo>
                  <a:pt x="42040" y="527173"/>
                </a:lnTo>
                <a:lnTo>
                  <a:pt x="15547" y="470659"/>
                </a:lnTo>
                <a:lnTo>
                  <a:pt x="1773" y="410595"/>
                </a:lnTo>
                <a:lnTo>
                  <a:pt x="0" y="379475"/>
                </a:lnTo>
                <a:close/>
              </a:path>
            </a:pathLst>
          </a:custGeom>
          <a:ln w="9153">
            <a:solidFill>
              <a:srgbClr val="497DBA"/>
            </a:solidFill>
          </a:ln>
        </p:spPr>
        <p:txBody>
          <a:bodyPr wrap="square" lIns="0" tIns="0" rIns="0" bIns="0" rtlCol="0"/>
          <a:lstStyle/>
          <a:p>
            <a:endParaRPr/>
          </a:p>
        </p:txBody>
      </p:sp>
      <p:sp>
        <p:nvSpPr>
          <p:cNvPr id="15" name="object 15"/>
          <p:cNvSpPr txBox="1"/>
          <p:nvPr/>
        </p:nvSpPr>
        <p:spPr>
          <a:xfrm>
            <a:off x="6152389" y="3459142"/>
            <a:ext cx="488315" cy="307777"/>
          </a:xfrm>
          <a:prstGeom prst="rect">
            <a:avLst/>
          </a:prstGeom>
        </p:spPr>
        <p:txBody>
          <a:bodyPr vert="horz" wrap="square" lIns="0" tIns="0" rIns="0" bIns="0" rtlCol="0">
            <a:spAutoFit/>
          </a:bodyPr>
          <a:lstStyle/>
          <a:p>
            <a:pPr marL="12700"/>
            <a:r>
              <a:rPr sz="2000" spc="95" dirty="0">
                <a:latin typeface="Franklin Gothic Book"/>
                <a:cs typeface="Franklin Gothic Book"/>
              </a:rPr>
              <a:t>O</a:t>
            </a:r>
            <a:r>
              <a:rPr sz="2000" spc="70" dirty="0">
                <a:latin typeface="Franklin Gothic Book"/>
                <a:cs typeface="Franklin Gothic Book"/>
              </a:rPr>
              <a:t>U</a:t>
            </a:r>
            <a:r>
              <a:rPr sz="2000" dirty="0">
                <a:latin typeface="Franklin Gothic Book"/>
                <a:cs typeface="Franklin Gothic Book"/>
              </a:rPr>
              <a:t>T</a:t>
            </a:r>
            <a:endParaRPr sz="2000">
              <a:latin typeface="Franklin Gothic Book"/>
              <a:cs typeface="Franklin Gothic Book"/>
            </a:endParaRPr>
          </a:p>
        </p:txBody>
      </p:sp>
      <p:sp>
        <p:nvSpPr>
          <p:cNvPr id="16" name="object 16"/>
          <p:cNvSpPr/>
          <p:nvPr/>
        </p:nvSpPr>
        <p:spPr>
          <a:xfrm>
            <a:off x="7412735" y="3721608"/>
            <a:ext cx="873252" cy="717804"/>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7513320" y="3749040"/>
            <a:ext cx="653796" cy="745236"/>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7472171" y="3753612"/>
            <a:ext cx="759460" cy="603885"/>
          </a:xfrm>
          <a:custGeom>
            <a:avLst/>
            <a:gdLst/>
            <a:ahLst/>
            <a:cxnLst/>
            <a:rect l="l" t="t" r="r" b="b"/>
            <a:pathLst>
              <a:path w="759459" h="603885">
                <a:moveTo>
                  <a:pt x="379475" y="0"/>
                </a:moveTo>
                <a:lnTo>
                  <a:pt x="317930" y="3950"/>
                </a:lnTo>
                <a:lnTo>
                  <a:pt x="259543" y="15386"/>
                </a:lnTo>
                <a:lnTo>
                  <a:pt x="205097" y="33686"/>
                </a:lnTo>
                <a:lnTo>
                  <a:pt x="155374" y="58228"/>
                </a:lnTo>
                <a:lnTo>
                  <a:pt x="111156" y="88391"/>
                </a:lnTo>
                <a:lnTo>
                  <a:pt x="73225" y="123553"/>
                </a:lnTo>
                <a:lnTo>
                  <a:pt x="42361" y="163092"/>
                </a:lnTo>
                <a:lnTo>
                  <a:pt x="19348" y="206386"/>
                </a:lnTo>
                <a:lnTo>
                  <a:pt x="4967" y="252813"/>
                </a:lnTo>
                <a:lnTo>
                  <a:pt x="0" y="301751"/>
                </a:lnTo>
                <a:lnTo>
                  <a:pt x="1258" y="326496"/>
                </a:lnTo>
                <a:lnTo>
                  <a:pt x="11030" y="374257"/>
                </a:lnTo>
                <a:lnTo>
                  <a:pt x="29825" y="419195"/>
                </a:lnTo>
                <a:lnTo>
                  <a:pt x="56861" y="460689"/>
                </a:lnTo>
                <a:lnTo>
                  <a:pt x="91356" y="498117"/>
                </a:lnTo>
                <a:lnTo>
                  <a:pt x="132528" y="530857"/>
                </a:lnTo>
                <a:lnTo>
                  <a:pt x="179597" y="558287"/>
                </a:lnTo>
                <a:lnTo>
                  <a:pt x="231778" y="579786"/>
                </a:lnTo>
                <a:lnTo>
                  <a:pt x="288292" y="594732"/>
                </a:lnTo>
                <a:lnTo>
                  <a:pt x="348356" y="602503"/>
                </a:lnTo>
                <a:lnTo>
                  <a:pt x="379475" y="603504"/>
                </a:lnTo>
                <a:lnTo>
                  <a:pt x="410595" y="602503"/>
                </a:lnTo>
                <a:lnTo>
                  <a:pt x="470659" y="594732"/>
                </a:lnTo>
                <a:lnTo>
                  <a:pt x="527173" y="579786"/>
                </a:lnTo>
                <a:lnTo>
                  <a:pt x="579354" y="558287"/>
                </a:lnTo>
                <a:lnTo>
                  <a:pt x="626423" y="530857"/>
                </a:lnTo>
                <a:lnTo>
                  <a:pt x="667595" y="498117"/>
                </a:lnTo>
                <a:lnTo>
                  <a:pt x="702090" y="460689"/>
                </a:lnTo>
                <a:lnTo>
                  <a:pt x="729126" y="419195"/>
                </a:lnTo>
                <a:lnTo>
                  <a:pt x="747921" y="374257"/>
                </a:lnTo>
                <a:lnTo>
                  <a:pt x="757693" y="326496"/>
                </a:lnTo>
                <a:lnTo>
                  <a:pt x="758951" y="301751"/>
                </a:lnTo>
                <a:lnTo>
                  <a:pt x="757693" y="277007"/>
                </a:lnTo>
                <a:lnTo>
                  <a:pt x="747921" y="229246"/>
                </a:lnTo>
                <a:lnTo>
                  <a:pt x="729126" y="184308"/>
                </a:lnTo>
                <a:lnTo>
                  <a:pt x="702090" y="142814"/>
                </a:lnTo>
                <a:lnTo>
                  <a:pt x="667595" y="105386"/>
                </a:lnTo>
                <a:lnTo>
                  <a:pt x="626423" y="72646"/>
                </a:lnTo>
                <a:lnTo>
                  <a:pt x="579354" y="45216"/>
                </a:lnTo>
                <a:lnTo>
                  <a:pt x="527173" y="23717"/>
                </a:lnTo>
                <a:lnTo>
                  <a:pt x="470659" y="8771"/>
                </a:lnTo>
                <a:lnTo>
                  <a:pt x="410595" y="1000"/>
                </a:lnTo>
                <a:lnTo>
                  <a:pt x="379475" y="0"/>
                </a:lnTo>
                <a:close/>
              </a:path>
            </a:pathLst>
          </a:custGeom>
          <a:solidFill>
            <a:srgbClr val="00AF50"/>
          </a:solidFill>
        </p:spPr>
        <p:txBody>
          <a:bodyPr wrap="square" lIns="0" tIns="0" rIns="0" bIns="0" rtlCol="0"/>
          <a:lstStyle/>
          <a:p>
            <a:endParaRPr/>
          </a:p>
        </p:txBody>
      </p:sp>
      <p:sp>
        <p:nvSpPr>
          <p:cNvPr id="19" name="object 19"/>
          <p:cNvSpPr/>
          <p:nvPr/>
        </p:nvSpPr>
        <p:spPr>
          <a:xfrm>
            <a:off x="7472171" y="3753612"/>
            <a:ext cx="759460" cy="603885"/>
          </a:xfrm>
          <a:custGeom>
            <a:avLst/>
            <a:gdLst/>
            <a:ahLst/>
            <a:cxnLst/>
            <a:rect l="l" t="t" r="r" b="b"/>
            <a:pathLst>
              <a:path w="759459" h="603885">
                <a:moveTo>
                  <a:pt x="0" y="301751"/>
                </a:moveTo>
                <a:lnTo>
                  <a:pt x="4967" y="252813"/>
                </a:lnTo>
                <a:lnTo>
                  <a:pt x="19348" y="206386"/>
                </a:lnTo>
                <a:lnTo>
                  <a:pt x="42361" y="163092"/>
                </a:lnTo>
                <a:lnTo>
                  <a:pt x="73225" y="123553"/>
                </a:lnTo>
                <a:lnTo>
                  <a:pt x="111156" y="88391"/>
                </a:lnTo>
                <a:lnTo>
                  <a:pt x="155374" y="58228"/>
                </a:lnTo>
                <a:lnTo>
                  <a:pt x="205097" y="33686"/>
                </a:lnTo>
                <a:lnTo>
                  <a:pt x="259543" y="15386"/>
                </a:lnTo>
                <a:lnTo>
                  <a:pt x="317930" y="3950"/>
                </a:lnTo>
                <a:lnTo>
                  <a:pt x="379475" y="0"/>
                </a:lnTo>
                <a:lnTo>
                  <a:pt x="410595" y="1000"/>
                </a:lnTo>
                <a:lnTo>
                  <a:pt x="470659" y="8771"/>
                </a:lnTo>
                <a:lnTo>
                  <a:pt x="527173" y="23717"/>
                </a:lnTo>
                <a:lnTo>
                  <a:pt x="579354" y="45216"/>
                </a:lnTo>
                <a:lnTo>
                  <a:pt x="626423" y="72646"/>
                </a:lnTo>
                <a:lnTo>
                  <a:pt x="667595" y="105386"/>
                </a:lnTo>
                <a:lnTo>
                  <a:pt x="702090" y="142814"/>
                </a:lnTo>
                <a:lnTo>
                  <a:pt x="729126" y="184308"/>
                </a:lnTo>
                <a:lnTo>
                  <a:pt x="747921" y="229246"/>
                </a:lnTo>
                <a:lnTo>
                  <a:pt x="757693" y="277007"/>
                </a:lnTo>
                <a:lnTo>
                  <a:pt x="758951" y="301751"/>
                </a:lnTo>
                <a:lnTo>
                  <a:pt x="757693" y="326496"/>
                </a:lnTo>
                <a:lnTo>
                  <a:pt x="747921" y="374257"/>
                </a:lnTo>
                <a:lnTo>
                  <a:pt x="729126" y="419195"/>
                </a:lnTo>
                <a:lnTo>
                  <a:pt x="702090" y="460689"/>
                </a:lnTo>
                <a:lnTo>
                  <a:pt x="667595" y="498117"/>
                </a:lnTo>
                <a:lnTo>
                  <a:pt x="626423" y="530857"/>
                </a:lnTo>
                <a:lnTo>
                  <a:pt x="579354" y="558287"/>
                </a:lnTo>
                <a:lnTo>
                  <a:pt x="527173" y="579786"/>
                </a:lnTo>
                <a:lnTo>
                  <a:pt x="470659" y="594732"/>
                </a:lnTo>
                <a:lnTo>
                  <a:pt x="410595" y="602503"/>
                </a:lnTo>
                <a:lnTo>
                  <a:pt x="379475" y="603504"/>
                </a:lnTo>
                <a:lnTo>
                  <a:pt x="348356" y="602503"/>
                </a:lnTo>
                <a:lnTo>
                  <a:pt x="288292" y="594732"/>
                </a:lnTo>
                <a:lnTo>
                  <a:pt x="231778" y="579786"/>
                </a:lnTo>
                <a:lnTo>
                  <a:pt x="179597" y="558287"/>
                </a:lnTo>
                <a:lnTo>
                  <a:pt x="132528" y="530857"/>
                </a:lnTo>
                <a:lnTo>
                  <a:pt x="91356" y="498117"/>
                </a:lnTo>
                <a:lnTo>
                  <a:pt x="56861" y="460689"/>
                </a:lnTo>
                <a:lnTo>
                  <a:pt x="29825" y="419195"/>
                </a:lnTo>
                <a:lnTo>
                  <a:pt x="11030" y="374257"/>
                </a:lnTo>
                <a:lnTo>
                  <a:pt x="1258" y="326496"/>
                </a:lnTo>
                <a:lnTo>
                  <a:pt x="0" y="301751"/>
                </a:lnTo>
                <a:close/>
              </a:path>
            </a:pathLst>
          </a:custGeom>
          <a:ln w="9153">
            <a:solidFill>
              <a:srgbClr val="497DBA"/>
            </a:solidFill>
          </a:ln>
        </p:spPr>
        <p:txBody>
          <a:bodyPr wrap="square" lIns="0" tIns="0" rIns="0" bIns="0" rtlCol="0"/>
          <a:lstStyle/>
          <a:p>
            <a:endParaRPr/>
          </a:p>
        </p:txBody>
      </p:sp>
      <p:sp>
        <p:nvSpPr>
          <p:cNvPr id="20" name="object 20"/>
          <p:cNvSpPr txBox="1"/>
          <p:nvPr/>
        </p:nvSpPr>
        <p:spPr>
          <a:xfrm>
            <a:off x="7745604" y="3909991"/>
            <a:ext cx="197485" cy="361637"/>
          </a:xfrm>
          <a:prstGeom prst="rect">
            <a:avLst/>
          </a:prstGeom>
        </p:spPr>
        <p:txBody>
          <a:bodyPr vert="horz" wrap="square" lIns="0" tIns="0" rIns="0" bIns="0" rtlCol="0">
            <a:spAutoFit/>
          </a:bodyPr>
          <a:lstStyle/>
          <a:p>
            <a:pPr marL="12700"/>
            <a:r>
              <a:rPr sz="2350" spc="10" dirty="0">
                <a:solidFill>
                  <a:srgbClr val="FFFFFF"/>
                </a:solidFill>
                <a:latin typeface="Franklin Gothic Book"/>
                <a:cs typeface="Franklin Gothic Book"/>
              </a:rPr>
              <a:t>S</a:t>
            </a:r>
            <a:endParaRPr sz="2350">
              <a:latin typeface="Franklin Gothic Book"/>
              <a:cs typeface="Franklin Gothic Book"/>
            </a:endParaRPr>
          </a:p>
        </p:txBody>
      </p:sp>
      <p:sp>
        <p:nvSpPr>
          <p:cNvPr id="21" name="object 21"/>
          <p:cNvSpPr/>
          <p:nvPr/>
        </p:nvSpPr>
        <p:spPr>
          <a:xfrm>
            <a:off x="5199888" y="3931920"/>
            <a:ext cx="2400300" cy="1330452"/>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5510784" y="4151377"/>
            <a:ext cx="1604772" cy="864107"/>
          </a:xfrm>
          <a:prstGeom prst="rect">
            <a:avLst/>
          </a:prstGeom>
          <a:blipFill>
            <a:blip r:embed="rId10" cstate="print"/>
            <a:stretch>
              <a:fillRect/>
            </a:stretch>
          </a:blipFill>
        </p:spPr>
        <p:txBody>
          <a:bodyPr wrap="square" lIns="0" tIns="0" rIns="0" bIns="0" rtlCol="0"/>
          <a:lstStyle/>
          <a:p>
            <a:endParaRPr/>
          </a:p>
        </p:txBody>
      </p:sp>
      <p:sp>
        <p:nvSpPr>
          <p:cNvPr id="23" name="object 23"/>
          <p:cNvSpPr/>
          <p:nvPr/>
        </p:nvSpPr>
        <p:spPr>
          <a:xfrm>
            <a:off x="5257413" y="3967830"/>
            <a:ext cx="2289810" cy="1216660"/>
          </a:xfrm>
          <a:custGeom>
            <a:avLst/>
            <a:gdLst/>
            <a:ahLst/>
            <a:cxnLst/>
            <a:rect l="l" t="t" r="r" b="b"/>
            <a:pathLst>
              <a:path w="2289810" h="1216660">
                <a:moveTo>
                  <a:pt x="1472743" y="1104900"/>
                </a:moveTo>
                <a:lnTo>
                  <a:pt x="876371" y="1104900"/>
                </a:lnTo>
                <a:lnTo>
                  <a:pt x="884697" y="1112520"/>
                </a:lnTo>
                <a:lnTo>
                  <a:pt x="893455" y="1121410"/>
                </a:lnTo>
                <a:lnTo>
                  <a:pt x="902630" y="1129030"/>
                </a:lnTo>
                <a:lnTo>
                  <a:pt x="912210" y="1136650"/>
                </a:lnTo>
                <a:lnTo>
                  <a:pt x="922181" y="1144270"/>
                </a:lnTo>
                <a:lnTo>
                  <a:pt x="932529" y="1150620"/>
                </a:lnTo>
                <a:lnTo>
                  <a:pt x="943241" y="1158240"/>
                </a:lnTo>
                <a:lnTo>
                  <a:pt x="954304" y="1164590"/>
                </a:lnTo>
                <a:lnTo>
                  <a:pt x="965704" y="1169670"/>
                </a:lnTo>
                <a:lnTo>
                  <a:pt x="977429" y="1176020"/>
                </a:lnTo>
                <a:lnTo>
                  <a:pt x="1014410" y="1191260"/>
                </a:lnTo>
                <a:lnTo>
                  <a:pt x="1067440" y="1206500"/>
                </a:lnTo>
                <a:lnTo>
                  <a:pt x="1124302" y="1215390"/>
                </a:lnTo>
                <a:lnTo>
                  <a:pt x="1152699" y="1216660"/>
                </a:lnTo>
                <a:lnTo>
                  <a:pt x="1180931" y="1216660"/>
                </a:lnTo>
                <a:lnTo>
                  <a:pt x="1236467" y="1212850"/>
                </a:lnTo>
                <a:lnTo>
                  <a:pt x="1315847" y="1196340"/>
                </a:lnTo>
                <a:lnTo>
                  <a:pt x="1364897" y="1177290"/>
                </a:lnTo>
                <a:lnTo>
                  <a:pt x="1409851" y="1153160"/>
                </a:lnTo>
                <a:lnTo>
                  <a:pt x="1449850" y="1125220"/>
                </a:lnTo>
                <a:lnTo>
                  <a:pt x="1467724" y="1109980"/>
                </a:lnTo>
                <a:lnTo>
                  <a:pt x="1472743" y="1104900"/>
                </a:lnTo>
                <a:close/>
              </a:path>
              <a:path w="2289810" h="1216660">
                <a:moveTo>
                  <a:pt x="591660" y="107950"/>
                </a:moveTo>
                <a:lnTo>
                  <a:pt x="540080" y="107950"/>
                </a:lnTo>
                <a:lnTo>
                  <a:pt x="514228" y="110490"/>
                </a:lnTo>
                <a:lnTo>
                  <a:pt x="457419" y="119380"/>
                </a:lnTo>
                <a:lnTo>
                  <a:pt x="404759" y="134620"/>
                </a:lnTo>
                <a:lnTo>
                  <a:pt x="356877" y="154940"/>
                </a:lnTo>
                <a:lnTo>
                  <a:pt x="314401" y="180340"/>
                </a:lnTo>
                <a:lnTo>
                  <a:pt x="277960" y="209550"/>
                </a:lnTo>
                <a:lnTo>
                  <a:pt x="248183" y="242570"/>
                </a:lnTo>
                <a:lnTo>
                  <a:pt x="225699" y="279400"/>
                </a:lnTo>
                <a:lnTo>
                  <a:pt x="211135" y="318770"/>
                </a:lnTo>
                <a:lnTo>
                  <a:pt x="205121" y="359410"/>
                </a:lnTo>
                <a:lnTo>
                  <a:pt x="205516" y="379730"/>
                </a:lnTo>
                <a:lnTo>
                  <a:pt x="208285" y="401320"/>
                </a:lnTo>
                <a:lnTo>
                  <a:pt x="203425" y="405130"/>
                </a:lnTo>
                <a:lnTo>
                  <a:pt x="161526" y="411480"/>
                </a:lnTo>
                <a:lnTo>
                  <a:pt x="122472" y="424180"/>
                </a:lnTo>
                <a:lnTo>
                  <a:pt x="87174" y="440690"/>
                </a:lnTo>
                <a:lnTo>
                  <a:pt x="66180" y="454660"/>
                </a:lnTo>
                <a:lnTo>
                  <a:pt x="56546" y="461010"/>
                </a:lnTo>
                <a:lnTo>
                  <a:pt x="47532" y="469900"/>
                </a:lnTo>
                <a:lnTo>
                  <a:pt x="39173" y="477520"/>
                </a:lnTo>
                <a:lnTo>
                  <a:pt x="31501" y="486410"/>
                </a:lnTo>
                <a:lnTo>
                  <a:pt x="9356" y="524510"/>
                </a:lnTo>
                <a:lnTo>
                  <a:pt x="244" y="562610"/>
                </a:lnTo>
                <a:lnTo>
                  <a:pt x="0" y="575310"/>
                </a:lnTo>
                <a:lnTo>
                  <a:pt x="1115" y="588010"/>
                </a:lnTo>
                <a:lnTo>
                  <a:pt x="12397" y="626110"/>
                </a:lnTo>
                <a:lnTo>
                  <a:pt x="35120" y="661670"/>
                </a:lnTo>
                <a:lnTo>
                  <a:pt x="68687" y="692150"/>
                </a:lnTo>
                <a:lnTo>
                  <a:pt x="112499" y="717550"/>
                </a:lnTo>
                <a:lnTo>
                  <a:pt x="101600" y="726440"/>
                </a:lnTo>
                <a:lnTo>
                  <a:pt x="75070" y="756920"/>
                </a:lnTo>
                <a:lnTo>
                  <a:pt x="54838" y="801370"/>
                </a:lnTo>
                <a:lnTo>
                  <a:pt x="51573" y="825500"/>
                </a:lnTo>
                <a:lnTo>
                  <a:pt x="51724" y="836930"/>
                </a:lnTo>
                <a:lnTo>
                  <a:pt x="60452" y="876300"/>
                </a:lnTo>
                <a:lnTo>
                  <a:pt x="81559" y="911860"/>
                </a:lnTo>
                <a:lnTo>
                  <a:pt x="113167" y="943610"/>
                </a:lnTo>
                <a:lnTo>
                  <a:pt x="153502" y="967740"/>
                </a:lnTo>
                <a:lnTo>
                  <a:pt x="200790" y="985520"/>
                </a:lnTo>
                <a:lnTo>
                  <a:pt x="253255" y="995680"/>
                </a:lnTo>
                <a:lnTo>
                  <a:pt x="309123" y="995680"/>
                </a:lnTo>
                <a:lnTo>
                  <a:pt x="311917" y="999490"/>
                </a:lnTo>
                <a:lnTo>
                  <a:pt x="313441" y="1000760"/>
                </a:lnTo>
                <a:lnTo>
                  <a:pt x="331859" y="1021080"/>
                </a:lnTo>
                <a:lnTo>
                  <a:pt x="352155" y="1040130"/>
                </a:lnTo>
                <a:lnTo>
                  <a:pt x="397814" y="1073150"/>
                </a:lnTo>
                <a:lnTo>
                  <a:pt x="449279" y="1101090"/>
                </a:lnTo>
                <a:lnTo>
                  <a:pt x="505410" y="1121410"/>
                </a:lnTo>
                <a:lnTo>
                  <a:pt x="565068" y="1136650"/>
                </a:lnTo>
                <a:lnTo>
                  <a:pt x="627113" y="1144270"/>
                </a:lnTo>
                <a:lnTo>
                  <a:pt x="658674" y="1145540"/>
                </a:lnTo>
                <a:lnTo>
                  <a:pt x="722163" y="1143000"/>
                </a:lnTo>
                <a:lnTo>
                  <a:pt x="785189" y="1132840"/>
                </a:lnTo>
                <a:lnTo>
                  <a:pt x="846615" y="1116330"/>
                </a:lnTo>
                <a:lnTo>
                  <a:pt x="876371" y="1104900"/>
                </a:lnTo>
                <a:lnTo>
                  <a:pt x="1472743" y="1104900"/>
                </a:lnTo>
                <a:lnTo>
                  <a:pt x="1484036" y="1093470"/>
                </a:lnTo>
                <a:lnTo>
                  <a:pt x="1498681" y="1075690"/>
                </a:lnTo>
                <a:lnTo>
                  <a:pt x="1511550" y="1056640"/>
                </a:lnTo>
                <a:lnTo>
                  <a:pt x="1522536" y="1037590"/>
                </a:lnTo>
                <a:lnTo>
                  <a:pt x="1825782" y="1037590"/>
                </a:lnTo>
                <a:lnTo>
                  <a:pt x="1873410" y="1014730"/>
                </a:lnTo>
                <a:lnTo>
                  <a:pt x="1907679" y="990600"/>
                </a:lnTo>
                <a:lnTo>
                  <a:pt x="1936946" y="962660"/>
                </a:lnTo>
                <a:lnTo>
                  <a:pt x="1960643" y="932180"/>
                </a:lnTo>
                <a:lnTo>
                  <a:pt x="1984498" y="881380"/>
                </a:lnTo>
                <a:lnTo>
                  <a:pt x="1991775" y="845820"/>
                </a:lnTo>
                <a:lnTo>
                  <a:pt x="2004906" y="844550"/>
                </a:lnTo>
                <a:lnTo>
                  <a:pt x="2043467" y="836930"/>
                </a:lnTo>
                <a:lnTo>
                  <a:pt x="2080530" y="825500"/>
                </a:lnTo>
                <a:lnTo>
                  <a:pt x="2092495" y="821690"/>
                </a:lnTo>
                <a:lnTo>
                  <a:pt x="2104244" y="816610"/>
                </a:lnTo>
                <a:lnTo>
                  <a:pt x="2115766" y="812800"/>
                </a:lnTo>
                <a:lnTo>
                  <a:pt x="2127048" y="807720"/>
                </a:lnTo>
                <a:lnTo>
                  <a:pt x="2138079" y="801370"/>
                </a:lnTo>
                <a:lnTo>
                  <a:pt x="2148845" y="796290"/>
                </a:lnTo>
                <a:lnTo>
                  <a:pt x="2192126" y="767080"/>
                </a:lnTo>
                <a:lnTo>
                  <a:pt x="2227627" y="735330"/>
                </a:lnTo>
                <a:lnTo>
                  <a:pt x="2255227" y="699770"/>
                </a:lnTo>
                <a:lnTo>
                  <a:pt x="2274806" y="662940"/>
                </a:lnTo>
                <a:lnTo>
                  <a:pt x="2286243" y="623570"/>
                </a:lnTo>
                <a:lnTo>
                  <a:pt x="2289415" y="582930"/>
                </a:lnTo>
                <a:lnTo>
                  <a:pt x="2287864" y="562610"/>
                </a:lnTo>
                <a:lnTo>
                  <a:pt x="2278413" y="523240"/>
                </a:lnTo>
                <a:lnTo>
                  <a:pt x="2260395" y="483870"/>
                </a:lnTo>
                <a:lnTo>
                  <a:pt x="2233689" y="445770"/>
                </a:lnTo>
                <a:lnTo>
                  <a:pt x="2217039" y="427990"/>
                </a:lnTo>
                <a:lnTo>
                  <a:pt x="2222858" y="416560"/>
                </a:lnTo>
                <a:lnTo>
                  <a:pt x="2227712" y="405130"/>
                </a:lnTo>
                <a:lnTo>
                  <a:pt x="2232900" y="388620"/>
                </a:lnTo>
                <a:lnTo>
                  <a:pt x="2236190" y="372110"/>
                </a:lnTo>
                <a:lnTo>
                  <a:pt x="2237630" y="355600"/>
                </a:lnTo>
                <a:lnTo>
                  <a:pt x="2237269" y="340360"/>
                </a:lnTo>
                <a:lnTo>
                  <a:pt x="2225872" y="292100"/>
                </a:lnTo>
                <a:lnTo>
                  <a:pt x="2200023" y="247650"/>
                </a:lnTo>
                <a:lnTo>
                  <a:pt x="2161040" y="208280"/>
                </a:lnTo>
                <a:lnTo>
                  <a:pt x="2128404" y="185420"/>
                </a:lnTo>
                <a:lnTo>
                  <a:pt x="2090905" y="165100"/>
                </a:lnTo>
                <a:lnTo>
                  <a:pt x="2048934" y="149860"/>
                </a:lnTo>
                <a:lnTo>
                  <a:pt x="2026393" y="142240"/>
                </a:lnTo>
                <a:lnTo>
                  <a:pt x="2025912" y="140970"/>
                </a:lnTo>
                <a:lnTo>
                  <a:pt x="738300" y="140970"/>
                </a:lnTo>
                <a:lnTo>
                  <a:pt x="726883" y="137160"/>
                </a:lnTo>
                <a:lnTo>
                  <a:pt x="715279" y="132080"/>
                </a:lnTo>
                <a:lnTo>
                  <a:pt x="703501" y="128270"/>
                </a:lnTo>
                <a:lnTo>
                  <a:pt x="691559" y="125730"/>
                </a:lnTo>
                <a:lnTo>
                  <a:pt x="679468" y="121920"/>
                </a:lnTo>
                <a:lnTo>
                  <a:pt x="629848" y="111760"/>
                </a:lnTo>
                <a:lnTo>
                  <a:pt x="591660" y="107950"/>
                </a:lnTo>
                <a:close/>
              </a:path>
              <a:path w="2289810" h="1216660">
                <a:moveTo>
                  <a:pt x="1825782" y="1037590"/>
                </a:moveTo>
                <a:lnTo>
                  <a:pt x="1522536" y="1037590"/>
                </a:lnTo>
                <a:lnTo>
                  <a:pt x="1534085" y="1041400"/>
                </a:lnTo>
                <a:lnTo>
                  <a:pt x="1545865" y="1046480"/>
                </a:lnTo>
                <a:lnTo>
                  <a:pt x="1557860" y="1050290"/>
                </a:lnTo>
                <a:lnTo>
                  <a:pt x="1570051" y="1052830"/>
                </a:lnTo>
                <a:lnTo>
                  <a:pt x="1582421" y="1056640"/>
                </a:lnTo>
                <a:lnTo>
                  <a:pt x="1607632" y="1061720"/>
                </a:lnTo>
                <a:lnTo>
                  <a:pt x="1659450" y="1066800"/>
                </a:lnTo>
                <a:lnTo>
                  <a:pt x="1672595" y="1066800"/>
                </a:lnTo>
                <a:lnTo>
                  <a:pt x="1722316" y="1064260"/>
                </a:lnTo>
                <a:lnTo>
                  <a:pt x="1746298" y="1060450"/>
                </a:lnTo>
                <a:lnTo>
                  <a:pt x="1792150" y="1050290"/>
                </a:lnTo>
                <a:lnTo>
                  <a:pt x="1813878" y="1042670"/>
                </a:lnTo>
                <a:lnTo>
                  <a:pt x="1825782" y="1037590"/>
                </a:lnTo>
                <a:close/>
              </a:path>
              <a:path w="2289810" h="1216660">
                <a:moveTo>
                  <a:pt x="309123" y="995680"/>
                </a:moveTo>
                <a:lnTo>
                  <a:pt x="271587" y="995680"/>
                </a:lnTo>
                <a:lnTo>
                  <a:pt x="290232" y="996950"/>
                </a:lnTo>
                <a:lnTo>
                  <a:pt x="309123" y="995680"/>
                </a:lnTo>
                <a:close/>
              </a:path>
              <a:path w="2289810" h="1216660">
                <a:moveTo>
                  <a:pt x="995145" y="34290"/>
                </a:moveTo>
                <a:lnTo>
                  <a:pt x="973266" y="34290"/>
                </a:lnTo>
                <a:lnTo>
                  <a:pt x="930097" y="39370"/>
                </a:lnTo>
                <a:lnTo>
                  <a:pt x="888346" y="48260"/>
                </a:lnTo>
                <a:lnTo>
                  <a:pt x="848769" y="62230"/>
                </a:lnTo>
                <a:lnTo>
                  <a:pt x="812123" y="80010"/>
                </a:lnTo>
                <a:lnTo>
                  <a:pt x="779166" y="101600"/>
                </a:lnTo>
                <a:lnTo>
                  <a:pt x="750653" y="127000"/>
                </a:lnTo>
                <a:lnTo>
                  <a:pt x="738300" y="140970"/>
                </a:lnTo>
                <a:lnTo>
                  <a:pt x="2025912" y="140970"/>
                </a:lnTo>
                <a:lnTo>
                  <a:pt x="2003418" y="99060"/>
                </a:lnTo>
                <a:lnTo>
                  <a:pt x="1181560" y="87630"/>
                </a:lnTo>
                <a:lnTo>
                  <a:pt x="1170991" y="81280"/>
                </a:lnTo>
                <a:lnTo>
                  <a:pt x="1136771" y="63500"/>
                </a:lnTo>
                <a:lnTo>
                  <a:pt x="1060828" y="40640"/>
                </a:lnTo>
                <a:lnTo>
                  <a:pt x="1039021" y="36830"/>
                </a:lnTo>
                <a:lnTo>
                  <a:pt x="995145" y="34290"/>
                </a:lnTo>
                <a:close/>
              </a:path>
              <a:path w="2289810" h="1216660">
                <a:moveTo>
                  <a:pt x="1393264" y="0"/>
                </a:moveTo>
                <a:lnTo>
                  <a:pt x="1339873" y="5080"/>
                </a:lnTo>
                <a:lnTo>
                  <a:pt x="1289103" y="17780"/>
                </a:lnTo>
                <a:lnTo>
                  <a:pt x="1242930" y="38100"/>
                </a:lnTo>
                <a:lnTo>
                  <a:pt x="1203331" y="66040"/>
                </a:lnTo>
                <a:lnTo>
                  <a:pt x="1181560" y="87630"/>
                </a:lnTo>
                <a:lnTo>
                  <a:pt x="1994126" y="87630"/>
                </a:lnTo>
                <a:lnTo>
                  <a:pt x="1986510" y="80010"/>
                </a:lnTo>
                <a:lnTo>
                  <a:pt x="1976788" y="69850"/>
                </a:lnTo>
                <a:lnTo>
                  <a:pt x="1969264" y="63500"/>
                </a:lnTo>
                <a:lnTo>
                  <a:pt x="1577077" y="63500"/>
                </a:lnTo>
                <a:lnTo>
                  <a:pt x="1567822" y="55880"/>
                </a:lnTo>
                <a:lnTo>
                  <a:pt x="1557929" y="48260"/>
                </a:lnTo>
                <a:lnTo>
                  <a:pt x="1547428" y="40640"/>
                </a:lnTo>
                <a:lnTo>
                  <a:pt x="1536354" y="34290"/>
                </a:lnTo>
                <a:lnTo>
                  <a:pt x="1524736" y="29210"/>
                </a:lnTo>
                <a:lnTo>
                  <a:pt x="1512608" y="22860"/>
                </a:lnTo>
                <a:lnTo>
                  <a:pt x="1500002" y="17780"/>
                </a:lnTo>
                <a:lnTo>
                  <a:pt x="1465112" y="7620"/>
                </a:lnTo>
                <a:lnTo>
                  <a:pt x="1429338" y="2540"/>
                </a:lnTo>
                <a:lnTo>
                  <a:pt x="1393264" y="0"/>
                </a:lnTo>
                <a:close/>
              </a:path>
              <a:path w="2289810" h="1216660">
                <a:moveTo>
                  <a:pt x="1794736" y="1270"/>
                </a:moveTo>
                <a:lnTo>
                  <a:pt x="1755064" y="1270"/>
                </a:lnTo>
                <a:lnTo>
                  <a:pt x="1735330" y="2540"/>
                </a:lnTo>
                <a:lnTo>
                  <a:pt x="1696518" y="8890"/>
                </a:lnTo>
                <a:lnTo>
                  <a:pt x="1659185" y="19050"/>
                </a:lnTo>
                <a:lnTo>
                  <a:pt x="1624055" y="34290"/>
                </a:lnTo>
                <a:lnTo>
                  <a:pt x="1577077" y="63500"/>
                </a:lnTo>
                <a:lnTo>
                  <a:pt x="1969264" y="63500"/>
                </a:lnTo>
                <a:lnTo>
                  <a:pt x="1966254" y="60960"/>
                </a:lnTo>
                <a:lnTo>
                  <a:pt x="1954934" y="53340"/>
                </a:lnTo>
                <a:lnTo>
                  <a:pt x="1942851" y="44450"/>
                </a:lnTo>
                <a:lnTo>
                  <a:pt x="1890875" y="20320"/>
                </a:lnTo>
                <a:lnTo>
                  <a:pt x="1853393" y="8890"/>
                </a:lnTo>
                <a:lnTo>
                  <a:pt x="1814492" y="2540"/>
                </a:lnTo>
                <a:lnTo>
                  <a:pt x="1794736" y="1270"/>
                </a:lnTo>
                <a:close/>
              </a:path>
            </a:pathLst>
          </a:custGeom>
          <a:solidFill>
            <a:srgbClr val="F9C090"/>
          </a:solidFill>
        </p:spPr>
        <p:txBody>
          <a:bodyPr wrap="square" lIns="0" tIns="0" rIns="0" bIns="0" rtlCol="0"/>
          <a:lstStyle/>
          <a:p>
            <a:endParaRPr/>
          </a:p>
        </p:txBody>
      </p:sp>
      <p:sp>
        <p:nvSpPr>
          <p:cNvPr id="24" name="object 24"/>
          <p:cNvSpPr/>
          <p:nvPr/>
        </p:nvSpPr>
        <p:spPr>
          <a:xfrm>
            <a:off x="5257413" y="3967738"/>
            <a:ext cx="2289810" cy="1217295"/>
          </a:xfrm>
          <a:custGeom>
            <a:avLst/>
            <a:gdLst/>
            <a:ahLst/>
            <a:cxnLst/>
            <a:rect l="l" t="t" r="r" b="b"/>
            <a:pathLst>
              <a:path w="2289810" h="1217295">
                <a:moveTo>
                  <a:pt x="208285" y="400681"/>
                </a:moveTo>
                <a:lnTo>
                  <a:pt x="205516" y="379554"/>
                </a:lnTo>
                <a:lnTo>
                  <a:pt x="205121" y="358669"/>
                </a:lnTo>
                <a:lnTo>
                  <a:pt x="207020" y="338099"/>
                </a:lnTo>
                <a:lnTo>
                  <a:pt x="217387" y="298208"/>
                </a:lnTo>
                <a:lnTo>
                  <a:pt x="235990" y="260480"/>
                </a:lnTo>
                <a:lnTo>
                  <a:pt x="262200" y="225517"/>
                </a:lnTo>
                <a:lnTo>
                  <a:pt x="295387" y="193919"/>
                </a:lnTo>
                <a:lnTo>
                  <a:pt x="334924" y="166287"/>
                </a:lnTo>
                <a:lnTo>
                  <a:pt x="380182" y="143220"/>
                </a:lnTo>
                <a:lnTo>
                  <a:pt x="430531" y="125320"/>
                </a:lnTo>
                <a:lnTo>
                  <a:pt x="485344" y="113186"/>
                </a:lnTo>
                <a:lnTo>
                  <a:pt x="527149" y="108379"/>
                </a:lnTo>
                <a:lnTo>
                  <a:pt x="565924" y="107152"/>
                </a:lnTo>
                <a:lnTo>
                  <a:pt x="578812" y="107419"/>
                </a:lnTo>
                <a:lnTo>
                  <a:pt x="617191" y="110220"/>
                </a:lnTo>
                <a:lnTo>
                  <a:pt x="654884" y="115984"/>
                </a:lnTo>
                <a:lnTo>
                  <a:pt x="703501" y="128193"/>
                </a:lnTo>
                <a:lnTo>
                  <a:pt x="738300" y="140679"/>
                </a:lnTo>
                <a:lnTo>
                  <a:pt x="750653" y="126450"/>
                </a:lnTo>
                <a:lnTo>
                  <a:pt x="779166" y="100787"/>
                </a:lnTo>
                <a:lnTo>
                  <a:pt x="812123" y="79004"/>
                </a:lnTo>
                <a:lnTo>
                  <a:pt x="848769" y="61284"/>
                </a:lnTo>
                <a:lnTo>
                  <a:pt x="888346" y="47812"/>
                </a:lnTo>
                <a:lnTo>
                  <a:pt x="930097" y="38773"/>
                </a:lnTo>
                <a:lnTo>
                  <a:pt x="973266" y="34352"/>
                </a:lnTo>
                <a:lnTo>
                  <a:pt x="995145" y="33931"/>
                </a:lnTo>
                <a:lnTo>
                  <a:pt x="1017095" y="34734"/>
                </a:lnTo>
                <a:lnTo>
                  <a:pt x="1060828" y="40102"/>
                </a:lnTo>
                <a:lnTo>
                  <a:pt x="1103707" y="50641"/>
                </a:lnTo>
                <a:lnTo>
                  <a:pt x="1148578" y="68276"/>
                </a:lnTo>
                <a:lnTo>
                  <a:pt x="1181560" y="86895"/>
                </a:lnTo>
                <a:lnTo>
                  <a:pt x="1191934" y="75711"/>
                </a:lnTo>
                <a:lnTo>
                  <a:pt x="1228902" y="46276"/>
                </a:lnTo>
                <a:lnTo>
                  <a:pt x="1273103" y="23518"/>
                </a:lnTo>
                <a:lnTo>
                  <a:pt x="1322561" y="8080"/>
                </a:lnTo>
                <a:lnTo>
                  <a:pt x="1375298" y="608"/>
                </a:lnTo>
                <a:lnTo>
                  <a:pt x="1393264" y="0"/>
                </a:lnTo>
                <a:lnTo>
                  <a:pt x="1411302" y="371"/>
                </a:lnTo>
                <a:lnTo>
                  <a:pt x="1465112" y="7609"/>
                </a:lnTo>
                <a:lnTo>
                  <a:pt x="1512608" y="22691"/>
                </a:lnTo>
                <a:lnTo>
                  <a:pt x="1547428" y="40594"/>
                </a:lnTo>
                <a:lnTo>
                  <a:pt x="1577077" y="62838"/>
                </a:lnTo>
                <a:lnTo>
                  <a:pt x="1591853" y="52075"/>
                </a:lnTo>
                <a:lnTo>
                  <a:pt x="1641299" y="25748"/>
                </a:lnTo>
                <a:lnTo>
                  <a:pt x="1677621" y="13246"/>
                </a:lnTo>
                <a:lnTo>
                  <a:pt x="1715784" y="4857"/>
                </a:lnTo>
                <a:lnTo>
                  <a:pt x="1755064" y="644"/>
                </a:lnTo>
                <a:lnTo>
                  <a:pt x="1774896" y="123"/>
                </a:lnTo>
                <a:lnTo>
                  <a:pt x="1794736" y="671"/>
                </a:lnTo>
                <a:lnTo>
                  <a:pt x="1834075" y="5001"/>
                </a:lnTo>
                <a:lnTo>
                  <a:pt x="1872357" y="13698"/>
                </a:lnTo>
                <a:lnTo>
                  <a:pt x="1908857" y="26825"/>
                </a:lnTo>
                <a:lnTo>
                  <a:pt x="1942851" y="44446"/>
                </a:lnTo>
                <a:lnTo>
                  <a:pt x="1976788" y="69567"/>
                </a:lnTo>
                <a:lnTo>
                  <a:pt x="2003418" y="98662"/>
                </a:lnTo>
                <a:lnTo>
                  <a:pt x="2026393" y="142201"/>
                </a:lnTo>
                <a:lnTo>
                  <a:pt x="2048934" y="148832"/>
                </a:lnTo>
                <a:lnTo>
                  <a:pt x="2090905" y="165100"/>
                </a:lnTo>
                <a:lnTo>
                  <a:pt x="2128404" y="185002"/>
                </a:lnTo>
                <a:lnTo>
                  <a:pt x="2161040" y="208086"/>
                </a:lnTo>
                <a:lnTo>
                  <a:pt x="2200023" y="247689"/>
                </a:lnTo>
                <a:lnTo>
                  <a:pt x="2225872" y="291910"/>
                </a:lnTo>
                <a:lnTo>
                  <a:pt x="2237269" y="339226"/>
                </a:lnTo>
                <a:lnTo>
                  <a:pt x="2237630" y="355421"/>
                </a:lnTo>
                <a:lnTo>
                  <a:pt x="2236190" y="371735"/>
                </a:lnTo>
                <a:lnTo>
                  <a:pt x="2232900" y="388110"/>
                </a:lnTo>
                <a:lnTo>
                  <a:pt x="2227712" y="404491"/>
                </a:lnTo>
                <a:lnTo>
                  <a:pt x="2222858" y="416072"/>
                </a:lnTo>
                <a:lnTo>
                  <a:pt x="2217039" y="427458"/>
                </a:lnTo>
                <a:lnTo>
                  <a:pt x="2233689" y="445426"/>
                </a:lnTo>
                <a:lnTo>
                  <a:pt x="2260395" y="483039"/>
                </a:lnTo>
                <a:lnTo>
                  <a:pt x="2278413" y="522283"/>
                </a:lnTo>
                <a:lnTo>
                  <a:pt x="2287864" y="562433"/>
                </a:lnTo>
                <a:lnTo>
                  <a:pt x="2289415" y="582621"/>
                </a:lnTo>
                <a:lnTo>
                  <a:pt x="2288869" y="602763"/>
                </a:lnTo>
                <a:lnTo>
                  <a:pt x="2281550" y="642549"/>
                </a:lnTo>
                <a:lnTo>
                  <a:pt x="2266027" y="681065"/>
                </a:lnTo>
                <a:lnTo>
                  <a:pt x="2242422" y="717585"/>
                </a:lnTo>
                <a:lnTo>
                  <a:pt x="2210856" y="751385"/>
                </a:lnTo>
                <a:lnTo>
                  <a:pt x="2171450" y="781739"/>
                </a:lnTo>
                <a:lnTo>
                  <a:pt x="2138079" y="801153"/>
                </a:lnTo>
                <a:lnTo>
                  <a:pt x="2092495" y="821067"/>
                </a:lnTo>
                <a:lnTo>
                  <a:pt x="2056004" y="832638"/>
                </a:lnTo>
                <a:lnTo>
                  <a:pt x="2017906" y="841221"/>
                </a:lnTo>
                <a:lnTo>
                  <a:pt x="1991775" y="845236"/>
                </a:lnTo>
                <a:lnTo>
                  <a:pt x="1989047" y="863566"/>
                </a:lnTo>
                <a:lnTo>
                  <a:pt x="1970225" y="915740"/>
                </a:lnTo>
                <a:lnTo>
                  <a:pt x="1936946" y="962519"/>
                </a:lnTo>
                <a:lnTo>
                  <a:pt x="1907679" y="989965"/>
                </a:lnTo>
                <a:lnTo>
                  <a:pt x="1873410" y="1013897"/>
                </a:lnTo>
                <a:lnTo>
                  <a:pt x="1834711" y="1033871"/>
                </a:lnTo>
                <a:lnTo>
                  <a:pt x="1792150" y="1049439"/>
                </a:lnTo>
                <a:lnTo>
                  <a:pt x="1746298" y="1060157"/>
                </a:lnTo>
                <a:lnTo>
                  <a:pt x="1697724" y="1065577"/>
                </a:lnTo>
                <a:lnTo>
                  <a:pt x="1672595" y="1066161"/>
                </a:lnTo>
                <a:lnTo>
                  <a:pt x="1659450" y="1065869"/>
                </a:lnTo>
                <a:lnTo>
                  <a:pt x="1620438" y="1062585"/>
                </a:lnTo>
                <a:lnTo>
                  <a:pt x="1582421" y="1055747"/>
                </a:lnTo>
                <a:lnTo>
                  <a:pt x="1534085" y="1041237"/>
                </a:lnTo>
                <a:lnTo>
                  <a:pt x="1522536" y="1036665"/>
                </a:lnTo>
                <a:lnTo>
                  <a:pt x="1511550" y="1056191"/>
                </a:lnTo>
                <a:lnTo>
                  <a:pt x="1484036" y="1092553"/>
                </a:lnTo>
                <a:lnTo>
                  <a:pt x="1449850" y="1125012"/>
                </a:lnTo>
                <a:lnTo>
                  <a:pt x="1409851" y="1153187"/>
                </a:lnTo>
                <a:lnTo>
                  <a:pt x="1364897" y="1176698"/>
                </a:lnTo>
                <a:lnTo>
                  <a:pt x="1315847" y="1195163"/>
                </a:lnTo>
                <a:lnTo>
                  <a:pt x="1263558" y="1208201"/>
                </a:lnTo>
                <a:lnTo>
                  <a:pt x="1208889" y="1215433"/>
                </a:lnTo>
                <a:lnTo>
                  <a:pt x="1180931" y="1216752"/>
                </a:lnTo>
                <a:lnTo>
                  <a:pt x="1152699" y="1216477"/>
                </a:lnTo>
                <a:lnTo>
                  <a:pt x="1095847" y="1210952"/>
                </a:lnTo>
                <a:lnTo>
                  <a:pt x="1053824" y="1202396"/>
                </a:lnTo>
                <a:lnTo>
                  <a:pt x="1014410" y="1190510"/>
                </a:lnTo>
                <a:lnTo>
                  <a:pt x="977429" y="1175392"/>
                </a:lnTo>
                <a:lnTo>
                  <a:pt x="943241" y="1157234"/>
                </a:lnTo>
                <a:lnTo>
                  <a:pt x="902630" y="1128624"/>
                </a:lnTo>
                <a:lnTo>
                  <a:pt x="876371" y="1104115"/>
                </a:lnTo>
                <a:lnTo>
                  <a:pt x="846615" y="1115453"/>
                </a:lnTo>
                <a:lnTo>
                  <a:pt x="785189" y="1132495"/>
                </a:lnTo>
                <a:lnTo>
                  <a:pt x="722163" y="1142184"/>
                </a:lnTo>
                <a:lnTo>
                  <a:pt x="658674" y="1144715"/>
                </a:lnTo>
                <a:lnTo>
                  <a:pt x="627113" y="1143357"/>
                </a:lnTo>
                <a:lnTo>
                  <a:pt x="565068" y="1135516"/>
                </a:lnTo>
                <a:lnTo>
                  <a:pt x="505410" y="1121003"/>
                </a:lnTo>
                <a:lnTo>
                  <a:pt x="449279" y="1100013"/>
                </a:lnTo>
                <a:lnTo>
                  <a:pt x="397814" y="1072739"/>
                </a:lnTo>
                <a:lnTo>
                  <a:pt x="352155" y="1039377"/>
                </a:lnTo>
                <a:lnTo>
                  <a:pt x="313441" y="1000121"/>
                </a:lnTo>
                <a:lnTo>
                  <a:pt x="310520" y="996565"/>
                </a:lnTo>
                <a:lnTo>
                  <a:pt x="309123" y="994787"/>
                </a:lnTo>
                <a:lnTo>
                  <a:pt x="290232" y="995823"/>
                </a:lnTo>
                <a:lnTo>
                  <a:pt x="271587" y="995755"/>
                </a:lnTo>
                <a:lnTo>
                  <a:pt x="253255" y="994622"/>
                </a:lnTo>
                <a:lnTo>
                  <a:pt x="200790" y="985203"/>
                </a:lnTo>
                <a:lnTo>
                  <a:pt x="153502" y="967545"/>
                </a:lnTo>
                <a:lnTo>
                  <a:pt x="113167" y="942666"/>
                </a:lnTo>
                <a:lnTo>
                  <a:pt x="81559" y="911580"/>
                </a:lnTo>
                <a:lnTo>
                  <a:pt x="60452" y="875303"/>
                </a:lnTo>
                <a:lnTo>
                  <a:pt x="51724" y="836666"/>
                </a:lnTo>
                <a:lnTo>
                  <a:pt x="51573" y="824639"/>
                </a:lnTo>
                <a:lnTo>
                  <a:pt x="52618" y="812700"/>
                </a:lnTo>
                <a:lnTo>
                  <a:pt x="68350" y="766691"/>
                </a:lnTo>
                <a:lnTo>
                  <a:pt x="91716" y="735245"/>
                </a:lnTo>
                <a:lnTo>
                  <a:pt x="112499" y="716395"/>
                </a:lnTo>
                <a:lnTo>
                  <a:pt x="96794" y="708832"/>
                </a:lnTo>
                <a:lnTo>
                  <a:pt x="56330" y="681799"/>
                </a:lnTo>
                <a:lnTo>
                  <a:pt x="26312" y="649467"/>
                </a:lnTo>
                <a:lnTo>
                  <a:pt x="7336" y="613405"/>
                </a:lnTo>
                <a:lnTo>
                  <a:pt x="0" y="575182"/>
                </a:lnTo>
                <a:lnTo>
                  <a:pt x="244" y="562232"/>
                </a:lnTo>
                <a:lnTo>
                  <a:pt x="9356" y="523569"/>
                </a:lnTo>
                <a:lnTo>
                  <a:pt x="31501" y="486406"/>
                </a:lnTo>
                <a:lnTo>
                  <a:pt x="66180" y="453514"/>
                </a:lnTo>
                <a:lnTo>
                  <a:pt x="110243" y="428096"/>
                </a:lnTo>
                <a:lnTo>
                  <a:pt x="148147" y="414563"/>
                </a:lnTo>
                <a:lnTo>
                  <a:pt x="189199" y="406257"/>
                </a:lnTo>
                <a:lnTo>
                  <a:pt x="203425" y="404726"/>
                </a:lnTo>
                <a:lnTo>
                  <a:pt x="208285" y="400681"/>
                </a:lnTo>
                <a:close/>
              </a:path>
            </a:pathLst>
          </a:custGeom>
          <a:ln w="9153">
            <a:solidFill>
              <a:srgbClr val="497DBA"/>
            </a:solidFill>
          </a:ln>
        </p:spPr>
        <p:txBody>
          <a:bodyPr wrap="square" lIns="0" tIns="0" rIns="0" bIns="0" rtlCol="0"/>
          <a:lstStyle/>
          <a:p>
            <a:endParaRPr/>
          </a:p>
        </p:txBody>
      </p:sp>
      <p:sp>
        <p:nvSpPr>
          <p:cNvPr id="25" name="object 25"/>
          <p:cNvSpPr/>
          <p:nvPr/>
        </p:nvSpPr>
        <p:spPr>
          <a:xfrm>
            <a:off x="5382415" y="4681988"/>
            <a:ext cx="125730" cy="19685"/>
          </a:xfrm>
          <a:custGeom>
            <a:avLst/>
            <a:gdLst/>
            <a:ahLst/>
            <a:cxnLst/>
            <a:rect l="l" t="t" r="r" b="b"/>
            <a:pathLst>
              <a:path w="125729" h="19685">
                <a:moveTo>
                  <a:pt x="125193" y="18917"/>
                </a:moveTo>
                <a:lnTo>
                  <a:pt x="112180" y="19359"/>
                </a:lnTo>
                <a:lnTo>
                  <a:pt x="99198" y="19272"/>
                </a:lnTo>
                <a:lnTo>
                  <a:pt x="86275" y="18661"/>
                </a:lnTo>
                <a:lnTo>
                  <a:pt x="48164" y="13717"/>
                </a:lnTo>
                <a:lnTo>
                  <a:pt x="11667" y="4181"/>
                </a:lnTo>
                <a:lnTo>
                  <a:pt x="0" y="0"/>
                </a:lnTo>
              </a:path>
            </a:pathLst>
          </a:custGeom>
          <a:ln w="9153">
            <a:solidFill>
              <a:srgbClr val="497DBA"/>
            </a:solidFill>
          </a:ln>
        </p:spPr>
        <p:txBody>
          <a:bodyPr wrap="square" lIns="0" tIns="0" rIns="0" bIns="0" rtlCol="0"/>
          <a:lstStyle/>
          <a:p>
            <a:endParaRPr/>
          </a:p>
        </p:txBody>
      </p:sp>
      <p:sp>
        <p:nvSpPr>
          <p:cNvPr id="26" name="object 26"/>
          <p:cNvSpPr/>
          <p:nvPr/>
        </p:nvSpPr>
        <p:spPr>
          <a:xfrm>
            <a:off x="5576200" y="4946396"/>
            <a:ext cx="50165" cy="10160"/>
          </a:xfrm>
          <a:custGeom>
            <a:avLst/>
            <a:gdLst/>
            <a:ahLst/>
            <a:cxnLst/>
            <a:rect l="l" t="t" r="r" b="b"/>
            <a:pathLst>
              <a:path w="50164" h="10160">
                <a:moveTo>
                  <a:pt x="49773" y="0"/>
                </a:moveTo>
                <a:lnTo>
                  <a:pt x="37634" y="3229"/>
                </a:lnTo>
                <a:lnTo>
                  <a:pt x="25263" y="5941"/>
                </a:lnTo>
                <a:lnTo>
                  <a:pt x="12703" y="8134"/>
                </a:lnTo>
                <a:lnTo>
                  <a:pt x="0" y="9808"/>
                </a:lnTo>
              </a:path>
            </a:pathLst>
          </a:custGeom>
          <a:ln w="9153">
            <a:solidFill>
              <a:srgbClr val="497DBA"/>
            </a:solidFill>
          </a:ln>
        </p:spPr>
        <p:txBody>
          <a:bodyPr wrap="square" lIns="0" tIns="0" rIns="0" bIns="0" rtlCol="0"/>
          <a:lstStyle/>
          <a:p>
            <a:endParaRPr/>
          </a:p>
        </p:txBody>
      </p:sp>
      <p:sp>
        <p:nvSpPr>
          <p:cNvPr id="27" name="object 27"/>
          <p:cNvSpPr/>
          <p:nvPr/>
        </p:nvSpPr>
        <p:spPr>
          <a:xfrm>
            <a:off x="6100618" y="5023534"/>
            <a:ext cx="31115" cy="41275"/>
          </a:xfrm>
          <a:custGeom>
            <a:avLst/>
            <a:gdLst/>
            <a:ahLst/>
            <a:cxnLst/>
            <a:rect l="l" t="t" r="r" b="b"/>
            <a:pathLst>
              <a:path w="31114" h="41275">
                <a:moveTo>
                  <a:pt x="30688" y="40845"/>
                </a:moveTo>
                <a:lnTo>
                  <a:pt x="22038" y="31020"/>
                </a:lnTo>
                <a:lnTo>
                  <a:pt x="14036" y="20933"/>
                </a:lnTo>
                <a:lnTo>
                  <a:pt x="6687" y="10590"/>
                </a:lnTo>
                <a:lnTo>
                  <a:pt x="0" y="0"/>
                </a:lnTo>
              </a:path>
            </a:pathLst>
          </a:custGeom>
          <a:ln w="9153">
            <a:solidFill>
              <a:srgbClr val="497DBA"/>
            </a:solidFill>
          </a:ln>
        </p:spPr>
        <p:txBody>
          <a:bodyPr wrap="square" lIns="0" tIns="0" rIns="0" bIns="0" rtlCol="0"/>
          <a:lstStyle/>
          <a:p>
            <a:endParaRPr/>
          </a:p>
        </p:txBody>
      </p:sp>
      <p:sp>
        <p:nvSpPr>
          <p:cNvPr id="28" name="object 28"/>
          <p:cNvSpPr/>
          <p:nvPr/>
        </p:nvSpPr>
        <p:spPr>
          <a:xfrm>
            <a:off x="6772451" y="4942204"/>
            <a:ext cx="12700" cy="49530"/>
          </a:xfrm>
          <a:custGeom>
            <a:avLst/>
            <a:gdLst/>
            <a:ahLst/>
            <a:cxnLst/>
            <a:rect l="l" t="t" r="r" b="b"/>
            <a:pathLst>
              <a:path w="12700" h="49529">
                <a:moveTo>
                  <a:pt x="12269" y="0"/>
                </a:moveTo>
                <a:lnTo>
                  <a:pt x="10457" y="12501"/>
                </a:lnTo>
                <a:lnTo>
                  <a:pt x="7808" y="24895"/>
                </a:lnTo>
                <a:lnTo>
                  <a:pt x="4322" y="37154"/>
                </a:lnTo>
                <a:lnTo>
                  <a:pt x="0" y="49252"/>
                </a:lnTo>
              </a:path>
            </a:pathLst>
          </a:custGeom>
          <a:ln w="9153">
            <a:solidFill>
              <a:srgbClr val="497DBA"/>
            </a:solidFill>
          </a:ln>
        </p:spPr>
        <p:txBody>
          <a:bodyPr wrap="square" lIns="0" tIns="0" rIns="0" bIns="0" rtlCol="0"/>
          <a:lstStyle/>
          <a:p>
            <a:endParaRPr/>
          </a:p>
        </p:txBody>
      </p:sp>
      <p:sp>
        <p:nvSpPr>
          <p:cNvPr id="29" name="object 29"/>
          <p:cNvSpPr/>
          <p:nvPr/>
        </p:nvSpPr>
        <p:spPr>
          <a:xfrm>
            <a:off x="7065265" y="4610101"/>
            <a:ext cx="172085" cy="201295"/>
          </a:xfrm>
          <a:custGeom>
            <a:avLst/>
            <a:gdLst/>
            <a:ahLst/>
            <a:cxnLst/>
            <a:rect l="l" t="t" r="r" b="b"/>
            <a:pathLst>
              <a:path w="172085" h="201295">
                <a:moveTo>
                  <a:pt x="0" y="0"/>
                </a:moveTo>
                <a:lnTo>
                  <a:pt x="45031" y="19448"/>
                </a:lnTo>
                <a:lnTo>
                  <a:pt x="84184" y="43733"/>
                </a:lnTo>
                <a:lnTo>
                  <a:pt x="116876" y="72171"/>
                </a:lnTo>
                <a:lnTo>
                  <a:pt x="142527" y="104077"/>
                </a:lnTo>
                <a:lnTo>
                  <a:pt x="160555" y="138767"/>
                </a:lnTo>
                <a:lnTo>
                  <a:pt x="171731" y="188169"/>
                </a:lnTo>
                <a:lnTo>
                  <a:pt x="172085" y="200913"/>
                </a:lnTo>
              </a:path>
            </a:pathLst>
          </a:custGeom>
          <a:ln w="9153">
            <a:solidFill>
              <a:srgbClr val="497DBA"/>
            </a:solidFill>
          </a:ln>
        </p:spPr>
        <p:txBody>
          <a:bodyPr wrap="square" lIns="0" tIns="0" rIns="0" bIns="0" rtlCol="0"/>
          <a:lstStyle/>
          <a:p>
            <a:endParaRPr/>
          </a:p>
        </p:txBody>
      </p:sp>
      <p:sp>
        <p:nvSpPr>
          <p:cNvPr id="30" name="object 30"/>
          <p:cNvSpPr/>
          <p:nvPr/>
        </p:nvSpPr>
        <p:spPr>
          <a:xfrm>
            <a:off x="7399968" y="4396104"/>
            <a:ext cx="71755" cy="72390"/>
          </a:xfrm>
          <a:custGeom>
            <a:avLst/>
            <a:gdLst/>
            <a:ahLst/>
            <a:cxnLst/>
            <a:rect l="l" t="t" r="r" b="b"/>
            <a:pathLst>
              <a:path w="71754" h="72389">
                <a:moveTo>
                  <a:pt x="71188" y="0"/>
                </a:moveTo>
                <a:lnTo>
                  <a:pt x="40996" y="38818"/>
                </a:lnTo>
                <a:lnTo>
                  <a:pt x="11182" y="64302"/>
                </a:lnTo>
                <a:lnTo>
                  <a:pt x="0" y="72005"/>
                </a:lnTo>
              </a:path>
            </a:pathLst>
          </a:custGeom>
          <a:ln w="9153">
            <a:solidFill>
              <a:srgbClr val="497DBA"/>
            </a:solidFill>
          </a:ln>
        </p:spPr>
        <p:txBody>
          <a:bodyPr wrap="square" lIns="0" tIns="0" rIns="0" bIns="0" rtlCol="0"/>
          <a:lstStyle/>
          <a:p>
            <a:endParaRPr/>
          </a:p>
        </p:txBody>
      </p:sp>
      <p:sp>
        <p:nvSpPr>
          <p:cNvPr id="31" name="object 31"/>
          <p:cNvSpPr/>
          <p:nvPr/>
        </p:nvSpPr>
        <p:spPr>
          <a:xfrm>
            <a:off x="7287260" y="4116704"/>
            <a:ext cx="4445" cy="25400"/>
          </a:xfrm>
          <a:custGeom>
            <a:avLst/>
            <a:gdLst/>
            <a:ahLst/>
            <a:cxnLst/>
            <a:rect l="l" t="t" r="r" b="b"/>
            <a:pathLst>
              <a:path w="4445" h="25400">
                <a:moveTo>
                  <a:pt x="0" y="0"/>
                </a:moveTo>
                <a:lnTo>
                  <a:pt x="2524" y="12500"/>
                </a:lnTo>
                <a:lnTo>
                  <a:pt x="3868" y="25124"/>
                </a:lnTo>
              </a:path>
            </a:pathLst>
          </a:custGeom>
          <a:ln w="9153">
            <a:solidFill>
              <a:srgbClr val="497DBA"/>
            </a:solidFill>
          </a:ln>
        </p:spPr>
        <p:txBody>
          <a:bodyPr wrap="square" lIns="0" tIns="0" rIns="0" bIns="0" rtlCol="0"/>
          <a:lstStyle/>
          <a:p>
            <a:endParaRPr/>
          </a:p>
        </p:txBody>
      </p:sp>
      <p:sp>
        <p:nvSpPr>
          <p:cNvPr id="32" name="object 32"/>
          <p:cNvSpPr/>
          <p:nvPr/>
        </p:nvSpPr>
        <p:spPr>
          <a:xfrm>
            <a:off x="6798055" y="4036188"/>
            <a:ext cx="32384" cy="39370"/>
          </a:xfrm>
          <a:custGeom>
            <a:avLst/>
            <a:gdLst/>
            <a:ahLst/>
            <a:cxnLst/>
            <a:rect l="l" t="t" r="r" b="b"/>
            <a:pathLst>
              <a:path w="32385" h="39370">
                <a:moveTo>
                  <a:pt x="0" y="38987"/>
                </a:moveTo>
                <a:lnTo>
                  <a:pt x="6748" y="28721"/>
                </a:lnTo>
                <a:lnTo>
                  <a:pt x="14376" y="18772"/>
                </a:lnTo>
                <a:lnTo>
                  <a:pt x="22839" y="9184"/>
                </a:lnTo>
                <a:lnTo>
                  <a:pt x="32096" y="0"/>
                </a:lnTo>
              </a:path>
            </a:pathLst>
          </a:custGeom>
          <a:ln w="9153">
            <a:solidFill>
              <a:srgbClr val="497DBA"/>
            </a:solidFill>
          </a:ln>
        </p:spPr>
        <p:txBody>
          <a:bodyPr wrap="square" lIns="0" tIns="0" rIns="0" bIns="0" rtlCol="0"/>
          <a:lstStyle/>
          <a:p>
            <a:endParaRPr/>
          </a:p>
        </p:txBody>
      </p:sp>
      <p:sp>
        <p:nvSpPr>
          <p:cNvPr id="33" name="object 33"/>
          <p:cNvSpPr/>
          <p:nvPr/>
        </p:nvSpPr>
        <p:spPr>
          <a:xfrm>
            <a:off x="6430898" y="4062321"/>
            <a:ext cx="16510" cy="34925"/>
          </a:xfrm>
          <a:custGeom>
            <a:avLst/>
            <a:gdLst/>
            <a:ahLst/>
            <a:cxnLst/>
            <a:rect l="l" t="t" r="r" b="b"/>
            <a:pathLst>
              <a:path w="16510" h="34925">
                <a:moveTo>
                  <a:pt x="0" y="34445"/>
                </a:moveTo>
                <a:lnTo>
                  <a:pt x="4166" y="22678"/>
                </a:lnTo>
                <a:lnTo>
                  <a:pt x="9509" y="11190"/>
                </a:lnTo>
                <a:lnTo>
                  <a:pt x="15971" y="0"/>
                </a:lnTo>
              </a:path>
            </a:pathLst>
          </a:custGeom>
          <a:ln w="9153">
            <a:solidFill>
              <a:srgbClr val="497DBA"/>
            </a:solidFill>
          </a:ln>
        </p:spPr>
        <p:txBody>
          <a:bodyPr wrap="square" lIns="0" tIns="0" rIns="0" bIns="0" rtlCol="0"/>
          <a:lstStyle/>
          <a:p>
            <a:endParaRPr/>
          </a:p>
        </p:txBody>
      </p:sp>
      <p:sp>
        <p:nvSpPr>
          <p:cNvPr id="34" name="object 34"/>
          <p:cNvSpPr/>
          <p:nvPr/>
        </p:nvSpPr>
        <p:spPr>
          <a:xfrm>
            <a:off x="6000115" y="4110101"/>
            <a:ext cx="67310" cy="36830"/>
          </a:xfrm>
          <a:custGeom>
            <a:avLst/>
            <a:gdLst/>
            <a:ahLst/>
            <a:cxnLst/>
            <a:rect l="l" t="t" r="r" b="b"/>
            <a:pathLst>
              <a:path w="67310" h="36829">
                <a:moveTo>
                  <a:pt x="0" y="0"/>
                </a:moveTo>
                <a:lnTo>
                  <a:pt x="34976" y="16879"/>
                </a:lnTo>
                <a:lnTo>
                  <a:pt x="56630" y="29750"/>
                </a:lnTo>
                <a:lnTo>
                  <a:pt x="66920" y="36632"/>
                </a:lnTo>
              </a:path>
            </a:pathLst>
          </a:custGeom>
          <a:ln w="9153">
            <a:solidFill>
              <a:srgbClr val="497DBA"/>
            </a:solidFill>
          </a:ln>
        </p:spPr>
        <p:txBody>
          <a:bodyPr wrap="square" lIns="0" tIns="0" rIns="0" bIns="0" rtlCol="0"/>
          <a:lstStyle/>
          <a:p>
            <a:endParaRPr/>
          </a:p>
        </p:txBody>
      </p:sp>
      <p:sp>
        <p:nvSpPr>
          <p:cNvPr id="35" name="object 35"/>
          <p:cNvSpPr/>
          <p:nvPr/>
        </p:nvSpPr>
        <p:spPr>
          <a:xfrm>
            <a:off x="5466406" y="4372007"/>
            <a:ext cx="11430" cy="36830"/>
          </a:xfrm>
          <a:custGeom>
            <a:avLst/>
            <a:gdLst/>
            <a:ahLst/>
            <a:cxnLst/>
            <a:rect l="l" t="t" r="r" b="b"/>
            <a:pathLst>
              <a:path w="11429" h="36829">
                <a:moveTo>
                  <a:pt x="11357" y="36415"/>
                </a:moveTo>
                <a:lnTo>
                  <a:pt x="6768" y="24418"/>
                </a:lnTo>
                <a:lnTo>
                  <a:pt x="2975" y="12279"/>
                </a:lnTo>
                <a:lnTo>
                  <a:pt x="0" y="0"/>
                </a:lnTo>
              </a:path>
            </a:pathLst>
          </a:custGeom>
          <a:ln w="9153">
            <a:solidFill>
              <a:srgbClr val="497DBA"/>
            </a:solidFill>
          </a:ln>
        </p:spPr>
        <p:txBody>
          <a:bodyPr wrap="square" lIns="0" tIns="0" rIns="0" bIns="0" rtlCol="0"/>
          <a:lstStyle/>
          <a:p>
            <a:endParaRPr/>
          </a:p>
        </p:txBody>
      </p:sp>
      <p:sp>
        <p:nvSpPr>
          <p:cNvPr id="36" name="object 36"/>
          <p:cNvSpPr txBox="1"/>
          <p:nvPr/>
        </p:nvSpPr>
        <p:spPr>
          <a:xfrm>
            <a:off x="5691633" y="4292592"/>
            <a:ext cx="1251585" cy="553998"/>
          </a:xfrm>
          <a:prstGeom prst="rect">
            <a:avLst/>
          </a:prstGeom>
        </p:spPr>
        <p:txBody>
          <a:bodyPr vert="horz" wrap="square" lIns="0" tIns="0" rIns="0" bIns="0" rtlCol="0">
            <a:spAutoFit/>
          </a:bodyPr>
          <a:lstStyle/>
          <a:p>
            <a:pPr marL="12700" marR="5080" indent="200660"/>
            <a:r>
              <a:rPr spc="50" dirty="0">
                <a:latin typeface="Franklin Gothic Book"/>
                <a:cs typeface="Franklin Gothic Book"/>
              </a:rPr>
              <a:t>LIMI</a:t>
            </a:r>
            <a:r>
              <a:rPr spc="-10" dirty="0">
                <a:latin typeface="Franklin Gothic Book"/>
                <a:cs typeface="Franklin Gothic Book"/>
              </a:rPr>
              <a:t>T</a:t>
            </a:r>
            <a:r>
              <a:rPr spc="20" dirty="0">
                <a:latin typeface="Franklin Gothic Book"/>
                <a:cs typeface="Franklin Gothic Book"/>
              </a:rPr>
              <a:t>E</a:t>
            </a:r>
            <a:r>
              <a:rPr dirty="0">
                <a:latin typeface="Franklin Gothic Book"/>
                <a:cs typeface="Franklin Gothic Book"/>
              </a:rPr>
              <a:t>D </a:t>
            </a:r>
            <a:r>
              <a:rPr spc="45" dirty="0">
                <a:latin typeface="Franklin Gothic Book"/>
                <a:cs typeface="Franklin Gothic Book"/>
              </a:rPr>
              <a:t>R</a:t>
            </a:r>
            <a:r>
              <a:rPr spc="90" dirty="0">
                <a:latin typeface="Franklin Gothic Book"/>
                <a:cs typeface="Franklin Gothic Book"/>
              </a:rPr>
              <a:t>E</a:t>
            </a:r>
            <a:r>
              <a:rPr spc="50" dirty="0">
                <a:latin typeface="Franklin Gothic Book"/>
                <a:cs typeface="Franklin Gothic Book"/>
              </a:rPr>
              <a:t>S</a:t>
            </a:r>
            <a:r>
              <a:rPr spc="10" dirty="0">
                <a:latin typeface="Franklin Gothic Book"/>
                <a:cs typeface="Franklin Gothic Book"/>
              </a:rPr>
              <a:t>O</a:t>
            </a:r>
            <a:r>
              <a:rPr spc="-15" dirty="0">
                <a:latin typeface="Franklin Gothic Book"/>
                <a:cs typeface="Franklin Gothic Book"/>
              </a:rPr>
              <a:t>U</a:t>
            </a:r>
            <a:r>
              <a:rPr spc="-25" dirty="0">
                <a:latin typeface="Franklin Gothic Book"/>
                <a:cs typeface="Franklin Gothic Book"/>
              </a:rPr>
              <a:t>R</a:t>
            </a:r>
            <a:r>
              <a:rPr spc="-40" dirty="0">
                <a:latin typeface="Franklin Gothic Book"/>
                <a:cs typeface="Franklin Gothic Book"/>
              </a:rPr>
              <a:t>C</a:t>
            </a:r>
            <a:r>
              <a:rPr spc="15" dirty="0">
                <a:latin typeface="Franklin Gothic Book"/>
                <a:cs typeface="Franklin Gothic Book"/>
              </a:rPr>
              <a:t>E</a:t>
            </a:r>
            <a:r>
              <a:rPr dirty="0">
                <a:latin typeface="Franklin Gothic Book"/>
                <a:cs typeface="Franklin Gothic Book"/>
              </a:rPr>
              <a:t>S</a:t>
            </a:r>
            <a:endParaRPr>
              <a:latin typeface="Franklin Gothic Book"/>
              <a:cs typeface="Franklin Gothic Book"/>
            </a:endParaRPr>
          </a:p>
        </p:txBody>
      </p:sp>
      <p:sp>
        <p:nvSpPr>
          <p:cNvPr id="37" name="object 37"/>
          <p:cNvSpPr/>
          <p:nvPr/>
        </p:nvSpPr>
        <p:spPr>
          <a:xfrm>
            <a:off x="5199888" y="3630167"/>
            <a:ext cx="498348" cy="470916"/>
          </a:xfrm>
          <a:prstGeom prst="rect">
            <a:avLst/>
          </a:prstGeom>
          <a:blipFill>
            <a:blip r:embed="rId11" cstate="print"/>
            <a:stretch>
              <a:fillRect/>
            </a:stretch>
          </a:blipFill>
        </p:spPr>
        <p:txBody>
          <a:bodyPr wrap="square" lIns="0" tIns="0" rIns="0" bIns="0" rtlCol="0"/>
          <a:lstStyle/>
          <a:p>
            <a:endParaRPr/>
          </a:p>
        </p:txBody>
      </p:sp>
      <p:sp>
        <p:nvSpPr>
          <p:cNvPr id="38" name="object 38"/>
          <p:cNvSpPr/>
          <p:nvPr/>
        </p:nvSpPr>
        <p:spPr>
          <a:xfrm>
            <a:off x="5259324" y="3662171"/>
            <a:ext cx="384175" cy="356870"/>
          </a:xfrm>
          <a:custGeom>
            <a:avLst/>
            <a:gdLst/>
            <a:ahLst/>
            <a:cxnLst/>
            <a:rect l="l" t="t" r="r" b="b"/>
            <a:pathLst>
              <a:path w="384175" h="356870">
                <a:moveTo>
                  <a:pt x="150622" y="0"/>
                </a:moveTo>
                <a:lnTo>
                  <a:pt x="0" y="64261"/>
                </a:lnTo>
                <a:lnTo>
                  <a:pt x="135127" y="138429"/>
                </a:lnTo>
                <a:lnTo>
                  <a:pt x="89280" y="160273"/>
                </a:lnTo>
                <a:lnTo>
                  <a:pt x="217297" y="230885"/>
                </a:lnTo>
                <a:lnTo>
                  <a:pt x="178053" y="246252"/>
                </a:lnTo>
                <a:lnTo>
                  <a:pt x="384048" y="356615"/>
                </a:lnTo>
                <a:lnTo>
                  <a:pt x="262509" y="212597"/>
                </a:lnTo>
                <a:lnTo>
                  <a:pt x="294766" y="198246"/>
                </a:lnTo>
                <a:lnTo>
                  <a:pt x="196468" y="112267"/>
                </a:lnTo>
                <a:lnTo>
                  <a:pt x="228600" y="100329"/>
                </a:lnTo>
                <a:lnTo>
                  <a:pt x="150622" y="0"/>
                </a:lnTo>
                <a:close/>
              </a:path>
            </a:pathLst>
          </a:custGeom>
          <a:solidFill>
            <a:srgbClr val="FFFF00"/>
          </a:solidFill>
        </p:spPr>
        <p:txBody>
          <a:bodyPr wrap="square" lIns="0" tIns="0" rIns="0" bIns="0" rtlCol="0"/>
          <a:lstStyle/>
          <a:p>
            <a:endParaRPr/>
          </a:p>
        </p:txBody>
      </p:sp>
      <p:sp>
        <p:nvSpPr>
          <p:cNvPr id="39" name="object 39"/>
          <p:cNvSpPr/>
          <p:nvPr/>
        </p:nvSpPr>
        <p:spPr>
          <a:xfrm>
            <a:off x="5259324" y="3662171"/>
            <a:ext cx="384175" cy="356870"/>
          </a:xfrm>
          <a:custGeom>
            <a:avLst/>
            <a:gdLst/>
            <a:ahLst/>
            <a:cxnLst/>
            <a:rect l="l" t="t" r="r" b="b"/>
            <a:pathLst>
              <a:path w="384175" h="356870">
                <a:moveTo>
                  <a:pt x="150622" y="0"/>
                </a:moveTo>
                <a:lnTo>
                  <a:pt x="228600" y="100329"/>
                </a:lnTo>
                <a:lnTo>
                  <a:pt x="196468" y="112267"/>
                </a:lnTo>
                <a:lnTo>
                  <a:pt x="294766" y="198246"/>
                </a:lnTo>
                <a:lnTo>
                  <a:pt x="262509" y="212597"/>
                </a:lnTo>
                <a:lnTo>
                  <a:pt x="384048" y="356615"/>
                </a:lnTo>
                <a:lnTo>
                  <a:pt x="178053" y="246252"/>
                </a:lnTo>
                <a:lnTo>
                  <a:pt x="217297" y="230885"/>
                </a:lnTo>
                <a:lnTo>
                  <a:pt x="89280" y="160273"/>
                </a:lnTo>
                <a:lnTo>
                  <a:pt x="135127" y="138429"/>
                </a:lnTo>
                <a:lnTo>
                  <a:pt x="0" y="64261"/>
                </a:lnTo>
                <a:lnTo>
                  <a:pt x="150622" y="0"/>
                </a:lnTo>
                <a:close/>
              </a:path>
            </a:pathLst>
          </a:custGeom>
          <a:ln w="9153">
            <a:solidFill>
              <a:srgbClr val="497DBA"/>
            </a:solidFill>
          </a:ln>
        </p:spPr>
        <p:txBody>
          <a:bodyPr wrap="square" lIns="0" tIns="0" rIns="0" bIns="0" rtlCol="0"/>
          <a:lstStyle/>
          <a:p>
            <a:endParaRPr/>
          </a:p>
        </p:txBody>
      </p:sp>
      <p:sp>
        <p:nvSpPr>
          <p:cNvPr id="40" name="object 40"/>
          <p:cNvSpPr/>
          <p:nvPr/>
        </p:nvSpPr>
        <p:spPr>
          <a:xfrm>
            <a:off x="5428488" y="3557015"/>
            <a:ext cx="498348" cy="470916"/>
          </a:xfrm>
          <a:prstGeom prst="rect">
            <a:avLst/>
          </a:prstGeom>
          <a:blipFill>
            <a:blip r:embed="rId11" cstate="print"/>
            <a:stretch>
              <a:fillRect/>
            </a:stretch>
          </a:blipFill>
        </p:spPr>
        <p:txBody>
          <a:bodyPr wrap="square" lIns="0" tIns="0" rIns="0" bIns="0" rtlCol="0"/>
          <a:lstStyle/>
          <a:p>
            <a:endParaRPr/>
          </a:p>
        </p:txBody>
      </p:sp>
      <p:sp>
        <p:nvSpPr>
          <p:cNvPr id="41" name="object 41"/>
          <p:cNvSpPr/>
          <p:nvPr/>
        </p:nvSpPr>
        <p:spPr>
          <a:xfrm>
            <a:off x="5487924" y="3589020"/>
            <a:ext cx="384175" cy="356870"/>
          </a:xfrm>
          <a:custGeom>
            <a:avLst/>
            <a:gdLst/>
            <a:ahLst/>
            <a:cxnLst/>
            <a:rect l="l" t="t" r="r" b="b"/>
            <a:pathLst>
              <a:path w="384175" h="356870">
                <a:moveTo>
                  <a:pt x="150622" y="0"/>
                </a:moveTo>
                <a:lnTo>
                  <a:pt x="0" y="64261"/>
                </a:lnTo>
                <a:lnTo>
                  <a:pt x="135127" y="138429"/>
                </a:lnTo>
                <a:lnTo>
                  <a:pt x="89280" y="160273"/>
                </a:lnTo>
                <a:lnTo>
                  <a:pt x="217297" y="230885"/>
                </a:lnTo>
                <a:lnTo>
                  <a:pt x="178053" y="246252"/>
                </a:lnTo>
                <a:lnTo>
                  <a:pt x="384048" y="356615"/>
                </a:lnTo>
                <a:lnTo>
                  <a:pt x="262509" y="212597"/>
                </a:lnTo>
                <a:lnTo>
                  <a:pt x="294766" y="198246"/>
                </a:lnTo>
                <a:lnTo>
                  <a:pt x="196468" y="112267"/>
                </a:lnTo>
                <a:lnTo>
                  <a:pt x="228600" y="100329"/>
                </a:lnTo>
                <a:lnTo>
                  <a:pt x="150622" y="0"/>
                </a:lnTo>
                <a:close/>
              </a:path>
            </a:pathLst>
          </a:custGeom>
          <a:solidFill>
            <a:srgbClr val="FFFF00"/>
          </a:solidFill>
        </p:spPr>
        <p:txBody>
          <a:bodyPr wrap="square" lIns="0" tIns="0" rIns="0" bIns="0" rtlCol="0"/>
          <a:lstStyle/>
          <a:p>
            <a:endParaRPr/>
          </a:p>
        </p:txBody>
      </p:sp>
      <p:sp>
        <p:nvSpPr>
          <p:cNvPr id="42" name="object 42"/>
          <p:cNvSpPr/>
          <p:nvPr/>
        </p:nvSpPr>
        <p:spPr>
          <a:xfrm>
            <a:off x="5487924" y="3589020"/>
            <a:ext cx="384175" cy="356870"/>
          </a:xfrm>
          <a:custGeom>
            <a:avLst/>
            <a:gdLst/>
            <a:ahLst/>
            <a:cxnLst/>
            <a:rect l="l" t="t" r="r" b="b"/>
            <a:pathLst>
              <a:path w="384175" h="356870">
                <a:moveTo>
                  <a:pt x="150622" y="0"/>
                </a:moveTo>
                <a:lnTo>
                  <a:pt x="228600" y="100329"/>
                </a:lnTo>
                <a:lnTo>
                  <a:pt x="196468" y="112267"/>
                </a:lnTo>
                <a:lnTo>
                  <a:pt x="294766" y="198246"/>
                </a:lnTo>
                <a:lnTo>
                  <a:pt x="262509" y="212597"/>
                </a:lnTo>
                <a:lnTo>
                  <a:pt x="384048" y="356615"/>
                </a:lnTo>
                <a:lnTo>
                  <a:pt x="178053" y="246252"/>
                </a:lnTo>
                <a:lnTo>
                  <a:pt x="217297" y="230885"/>
                </a:lnTo>
                <a:lnTo>
                  <a:pt x="89280" y="160273"/>
                </a:lnTo>
                <a:lnTo>
                  <a:pt x="135127" y="138429"/>
                </a:lnTo>
                <a:lnTo>
                  <a:pt x="0" y="64261"/>
                </a:lnTo>
                <a:lnTo>
                  <a:pt x="150622" y="0"/>
                </a:lnTo>
                <a:close/>
              </a:path>
            </a:pathLst>
          </a:custGeom>
          <a:ln w="9153">
            <a:solidFill>
              <a:srgbClr val="497DBA"/>
            </a:solidFill>
          </a:ln>
        </p:spPr>
        <p:txBody>
          <a:bodyPr wrap="square" lIns="0" tIns="0" rIns="0" bIns="0" rtlCol="0"/>
          <a:lstStyle/>
          <a:p>
            <a:endParaRPr/>
          </a:p>
        </p:txBody>
      </p:sp>
      <p:sp>
        <p:nvSpPr>
          <p:cNvPr id="43" name="object 43"/>
          <p:cNvSpPr/>
          <p:nvPr/>
        </p:nvSpPr>
        <p:spPr>
          <a:xfrm>
            <a:off x="6882385" y="3474721"/>
            <a:ext cx="489203" cy="470915"/>
          </a:xfrm>
          <a:prstGeom prst="rect">
            <a:avLst/>
          </a:prstGeom>
          <a:blipFill>
            <a:blip r:embed="rId12" cstate="print"/>
            <a:stretch>
              <a:fillRect/>
            </a:stretch>
          </a:blipFill>
        </p:spPr>
        <p:txBody>
          <a:bodyPr wrap="square" lIns="0" tIns="0" rIns="0" bIns="0" rtlCol="0"/>
          <a:lstStyle/>
          <a:p>
            <a:endParaRPr/>
          </a:p>
        </p:txBody>
      </p:sp>
      <p:sp>
        <p:nvSpPr>
          <p:cNvPr id="44" name="object 44"/>
          <p:cNvSpPr/>
          <p:nvPr/>
        </p:nvSpPr>
        <p:spPr>
          <a:xfrm>
            <a:off x="6941821" y="3506723"/>
            <a:ext cx="375285" cy="356870"/>
          </a:xfrm>
          <a:custGeom>
            <a:avLst/>
            <a:gdLst/>
            <a:ahLst/>
            <a:cxnLst/>
            <a:rect l="l" t="t" r="r" b="b"/>
            <a:pathLst>
              <a:path w="375285" h="356870">
                <a:moveTo>
                  <a:pt x="147065" y="0"/>
                </a:moveTo>
                <a:lnTo>
                  <a:pt x="0" y="64262"/>
                </a:lnTo>
                <a:lnTo>
                  <a:pt x="131952" y="138430"/>
                </a:lnTo>
                <a:lnTo>
                  <a:pt x="87121" y="160274"/>
                </a:lnTo>
                <a:lnTo>
                  <a:pt x="212089" y="230886"/>
                </a:lnTo>
                <a:lnTo>
                  <a:pt x="173735" y="246252"/>
                </a:lnTo>
                <a:lnTo>
                  <a:pt x="374903" y="356615"/>
                </a:lnTo>
                <a:lnTo>
                  <a:pt x="256285" y="212598"/>
                </a:lnTo>
                <a:lnTo>
                  <a:pt x="287781" y="198246"/>
                </a:lnTo>
                <a:lnTo>
                  <a:pt x="191769" y="112268"/>
                </a:lnTo>
                <a:lnTo>
                  <a:pt x="223265" y="100330"/>
                </a:lnTo>
                <a:lnTo>
                  <a:pt x="147065" y="0"/>
                </a:lnTo>
                <a:close/>
              </a:path>
            </a:pathLst>
          </a:custGeom>
          <a:solidFill>
            <a:srgbClr val="FFFF00"/>
          </a:solidFill>
        </p:spPr>
        <p:txBody>
          <a:bodyPr wrap="square" lIns="0" tIns="0" rIns="0" bIns="0" rtlCol="0"/>
          <a:lstStyle/>
          <a:p>
            <a:endParaRPr/>
          </a:p>
        </p:txBody>
      </p:sp>
      <p:sp>
        <p:nvSpPr>
          <p:cNvPr id="45" name="object 45"/>
          <p:cNvSpPr/>
          <p:nvPr/>
        </p:nvSpPr>
        <p:spPr>
          <a:xfrm>
            <a:off x="6941821" y="3506723"/>
            <a:ext cx="375285" cy="356870"/>
          </a:xfrm>
          <a:custGeom>
            <a:avLst/>
            <a:gdLst/>
            <a:ahLst/>
            <a:cxnLst/>
            <a:rect l="l" t="t" r="r" b="b"/>
            <a:pathLst>
              <a:path w="375285" h="356870">
                <a:moveTo>
                  <a:pt x="147065" y="0"/>
                </a:moveTo>
                <a:lnTo>
                  <a:pt x="223265" y="100330"/>
                </a:lnTo>
                <a:lnTo>
                  <a:pt x="191769" y="112268"/>
                </a:lnTo>
                <a:lnTo>
                  <a:pt x="287781" y="198246"/>
                </a:lnTo>
                <a:lnTo>
                  <a:pt x="256285" y="212598"/>
                </a:lnTo>
                <a:lnTo>
                  <a:pt x="374903" y="356615"/>
                </a:lnTo>
                <a:lnTo>
                  <a:pt x="173735" y="246252"/>
                </a:lnTo>
                <a:lnTo>
                  <a:pt x="212089" y="230886"/>
                </a:lnTo>
                <a:lnTo>
                  <a:pt x="87121" y="160274"/>
                </a:lnTo>
                <a:lnTo>
                  <a:pt x="131952" y="138430"/>
                </a:lnTo>
                <a:lnTo>
                  <a:pt x="0" y="64262"/>
                </a:lnTo>
                <a:lnTo>
                  <a:pt x="147065" y="0"/>
                </a:lnTo>
                <a:close/>
              </a:path>
            </a:pathLst>
          </a:custGeom>
          <a:ln w="9153">
            <a:solidFill>
              <a:srgbClr val="497DBA"/>
            </a:solidFill>
          </a:ln>
        </p:spPr>
        <p:txBody>
          <a:bodyPr wrap="square" lIns="0" tIns="0" rIns="0" bIns="0" rtlCol="0"/>
          <a:lstStyle/>
          <a:p>
            <a:endParaRPr/>
          </a:p>
        </p:txBody>
      </p:sp>
      <p:sp>
        <p:nvSpPr>
          <p:cNvPr id="46" name="object 46"/>
          <p:cNvSpPr/>
          <p:nvPr/>
        </p:nvSpPr>
        <p:spPr>
          <a:xfrm>
            <a:off x="7110985" y="3474721"/>
            <a:ext cx="489203" cy="470915"/>
          </a:xfrm>
          <a:prstGeom prst="rect">
            <a:avLst/>
          </a:prstGeom>
          <a:blipFill>
            <a:blip r:embed="rId12" cstate="print"/>
            <a:stretch>
              <a:fillRect/>
            </a:stretch>
          </a:blipFill>
        </p:spPr>
        <p:txBody>
          <a:bodyPr wrap="square" lIns="0" tIns="0" rIns="0" bIns="0" rtlCol="0"/>
          <a:lstStyle/>
          <a:p>
            <a:endParaRPr/>
          </a:p>
        </p:txBody>
      </p:sp>
      <p:sp>
        <p:nvSpPr>
          <p:cNvPr id="47" name="object 47"/>
          <p:cNvSpPr/>
          <p:nvPr/>
        </p:nvSpPr>
        <p:spPr>
          <a:xfrm>
            <a:off x="7170421" y="3506723"/>
            <a:ext cx="375285" cy="356870"/>
          </a:xfrm>
          <a:custGeom>
            <a:avLst/>
            <a:gdLst/>
            <a:ahLst/>
            <a:cxnLst/>
            <a:rect l="l" t="t" r="r" b="b"/>
            <a:pathLst>
              <a:path w="375285" h="356870">
                <a:moveTo>
                  <a:pt x="147065" y="0"/>
                </a:moveTo>
                <a:lnTo>
                  <a:pt x="0" y="64262"/>
                </a:lnTo>
                <a:lnTo>
                  <a:pt x="131952" y="138430"/>
                </a:lnTo>
                <a:lnTo>
                  <a:pt x="87121" y="160274"/>
                </a:lnTo>
                <a:lnTo>
                  <a:pt x="212089" y="230886"/>
                </a:lnTo>
                <a:lnTo>
                  <a:pt x="173735" y="246252"/>
                </a:lnTo>
                <a:lnTo>
                  <a:pt x="374903" y="356615"/>
                </a:lnTo>
                <a:lnTo>
                  <a:pt x="256285" y="212598"/>
                </a:lnTo>
                <a:lnTo>
                  <a:pt x="287781" y="198246"/>
                </a:lnTo>
                <a:lnTo>
                  <a:pt x="191769" y="112268"/>
                </a:lnTo>
                <a:lnTo>
                  <a:pt x="223265" y="100330"/>
                </a:lnTo>
                <a:lnTo>
                  <a:pt x="147065" y="0"/>
                </a:lnTo>
                <a:close/>
              </a:path>
            </a:pathLst>
          </a:custGeom>
          <a:solidFill>
            <a:srgbClr val="FFFF00"/>
          </a:solidFill>
        </p:spPr>
        <p:txBody>
          <a:bodyPr wrap="square" lIns="0" tIns="0" rIns="0" bIns="0" rtlCol="0"/>
          <a:lstStyle/>
          <a:p>
            <a:endParaRPr/>
          </a:p>
        </p:txBody>
      </p:sp>
      <p:sp>
        <p:nvSpPr>
          <p:cNvPr id="48" name="object 48"/>
          <p:cNvSpPr/>
          <p:nvPr/>
        </p:nvSpPr>
        <p:spPr>
          <a:xfrm>
            <a:off x="7170421" y="3506723"/>
            <a:ext cx="375285" cy="356870"/>
          </a:xfrm>
          <a:custGeom>
            <a:avLst/>
            <a:gdLst/>
            <a:ahLst/>
            <a:cxnLst/>
            <a:rect l="l" t="t" r="r" b="b"/>
            <a:pathLst>
              <a:path w="375285" h="356870">
                <a:moveTo>
                  <a:pt x="147065" y="0"/>
                </a:moveTo>
                <a:lnTo>
                  <a:pt x="223265" y="100330"/>
                </a:lnTo>
                <a:lnTo>
                  <a:pt x="191769" y="112268"/>
                </a:lnTo>
                <a:lnTo>
                  <a:pt x="287781" y="198246"/>
                </a:lnTo>
                <a:lnTo>
                  <a:pt x="256285" y="212598"/>
                </a:lnTo>
                <a:lnTo>
                  <a:pt x="374903" y="356615"/>
                </a:lnTo>
                <a:lnTo>
                  <a:pt x="173735" y="246252"/>
                </a:lnTo>
                <a:lnTo>
                  <a:pt x="212089" y="230886"/>
                </a:lnTo>
                <a:lnTo>
                  <a:pt x="87121" y="160274"/>
                </a:lnTo>
                <a:lnTo>
                  <a:pt x="131952" y="138430"/>
                </a:lnTo>
                <a:lnTo>
                  <a:pt x="0" y="64262"/>
                </a:lnTo>
                <a:lnTo>
                  <a:pt x="147065" y="0"/>
                </a:lnTo>
                <a:close/>
              </a:path>
            </a:pathLst>
          </a:custGeom>
          <a:ln w="9153">
            <a:solidFill>
              <a:srgbClr val="497DBA"/>
            </a:solidFill>
          </a:ln>
        </p:spPr>
        <p:txBody>
          <a:bodyPr wrap="square" lIns="0" tIns="0" rIns="0" bIns="0" rtlCol="0"/>
          <a:lstStyle/>
          <a:p>
            <a:endParaRPr/>
          </a:p>
        </p:txBody>
      </p:sp>
      <p:sp>
        <p:nvSpPr>
          <p:cNvPr id="49" name="object 49"/>
          <p:cNvSpPr/>
          <p:nvPr/>
        </p:nvSpPr>
        <p:spPr>
          <a:xfrm>
            <a:off x="5812535" y="2258567"/>
            <a:ext cx="342900" cy="342900"/>
          </a:xfrm>
          <a:prstGeom prst="rect">
            <a:avLst/>
          </a:prstGeom>
          <a:blipFill>
            <a:blip r:embed="rId13" cstate="print"/>
            <a:stretch>
              <a:fillRect/>
            </a:stretch>
          </a:blipFill>
        </p:spPr>
        <p:txBody>
          <a:bodyPr wrap="square" lIns="0" tIns="0" rIns="0" bIns="0" rtlCol="0"/>
          <a:lstStyle/>
          <a:p>
            <a:endParaRPr/>
          </a:p>
        </p:txBody>
      </p:sp>
      <p:sp>
        <p:nvSpPr>
          <p:cNvPr id="50" name="object 50"/>
          <p:cNvSpPr/>
          <p:nvPr/>
        </p:nvSpPr>
        <p:spPr>
          <a:xfrm>
            <a:off x="5871971" y="2291066"/>
            <a:ext cx="228600" cy="228600"/>
          </a:xfrm>
          <a:custGeom>
            <a:avLst/>
            <a:gdLst/>
            <a:ahLst/>
            <a:cxnLst/>
            <a:rect l="l" t="t" r="r" b="b"/>
            <a:pathLst>
              <a:path w="228600" h="228600">
                <a:moveTo>
                  <a:pt x="103594" y="0"/>
                </a:moveTo>
                <a:lnTo>
                  <a:pt x="62897" y="11691"/>
                </a:lnTo>
                <a:lnTo>
                  <a:pt x="30009" y="36611"/>
                </a:lnTo>
                <a:lnTo>
                  <a:pt x="8016" y="71676"/>
                </a:lnTo>
                <a:lnTo>
                  <a:pt x="0" y="113805"/>
                </a:lnTo>
                <a:lnTo>
                  <a:pt x="518" y="124760"/>
                </a:lnTo>
                <a:lnTo>
                  <a:pt x="12275" y="165368"/>
                </a:lnTo>
                <a:lnTo>
                  <a:pt x="37242" y="198175"/>
                </a:lnTo>
                <a:lnTo>
                  <a:pt x="72374" y="220110"/>
                </a:lnTo>
                <a:lnTo>
                  <a:pt x="114627" y="228104"/>
                </a:lnTo>
                <a:lnTo>
                  <a:pt x="128928" y="227174"/>
                </a:lnTo>
                <a:lnTo>
                  <a:pt x="168213" y="214460"/>
                </a:lnTo>
                <a:lnTo>
                  <a:pt x="199826" y="188804"/>
                </a:lnTo>
                <a:lnTo>
                  <a:pt x="220879" y="152710"/>
                </a:lnTo>
                <a:lnTo>
                  <a:pt x="228486" y="108680"/>
                </a:lnTo>
                <a:lnTo>
                  <a:pt x="227031" y="94898"/>
                </a:lnTo>
                <a:lnTo>
                  <a:pt x="213222" y="57176"/>
                </a:lnTo>
                <a:lnTo>
                  <a:pt x="186755" y="26987"/>
                </a:lnTo>
                <a:lnTo>
                  <a:pt x="149567" y="7029"/>
                </a:lnTo>
                <a:lnTo>
                  <a:pt x="103594" y="0"/>
                </a:lnTo>
                <a:close/>
              </a:path>
            </a:pathLst>
          </a:custGeom>
          <a:solidFill>
            <a:srgbClr val="000000"/>
          </a:solidFill>
        </p:spPr>
        <p:txBody>
          <a:bodyPr wrap="square" lIns="0" tIns="0" rIns="0" bIns="0" rtlCol="0"/>
          <a:lstStyle/>
          <a:p>
            <a:endParaRPr/>
          </a:p>
        </p:txBody>
      </p:sp>
      <p:sp>
        <p:nvSpPr>
          <p:cNvPr id="51" name="object 51"/>
          <p:cNvSpPr/>
          <p:nvPr/>
        </p:nvSpPr>
        <p:spPr>
          <a:xfrm>
            <a:off x="5871971" y="2291066"/>
            <a:ext cx="228600" cy="228600"/>
          </a:xfrm>
          <a:custGeom>
            <a:avLst/>
            <a:gdLst/>
            <a:ahLst/>
            <a:cxnLst/>
            <a:rect l="l" t="t" r="r" b="b"/>
            <a:pathLst>
              <a:path w="228600" h="228600">
                <a:moveTo>
                  <a:pt x="0" y="113805"/>
                </a:moveTo>
                <a:lnTo>
                  <a:pt x="8016" y="71676"/>
                </a:lnTo>
                <a:lnTo>
                  <a:pt x="30009" y="36611"/>
                </a:lnTo>
                <a:lnTo>
                  <a:pt x="62897" y="11691"/>
                </a:lnTo>
                <a:lnTo>
                  <a:pt x="103594" y="0"/>
                </a:lnTo>
                <a:lnTo>
                  <a:pt x="119775" y="740"/>
                </a:lnTo>
                <a:lnTo>
                  <a:pt x="163034" y="12379"/>
                </a:lnTo>
                <a:lnTo>
                  <a:pt x="196864" y="36047"/>
                </a:lnTo>
                <a:lnTo>
                  <a:pt x="219327" y="69046"/>
                </a:lnTo>
                <a:lnTo>
                  <a:pt x="228486" y="108680"/>
                </a:lnTo>
                <a:lnTo>
                  <a:pt x="227623" y="124084"/>
                </a:lnTo>
                <a:lnTo>
                  <a:pt x="215213" y="165747"/>
                </a:lnTo>
                <a:lnTo>
                  <a:pt x="190319" y="198640"/>
                </a:lnTo>
                <a:lnTo>
                  <a:pt x="155828" y="220260"/>
                </a:lnTo>
                <a:lnTo>
                  <a:pt x="114627" y="228104"/>
                </a:lnTo>
                <a:lnTo>
                  <a:pt x="99939" y="227178"/>
                </a:lnTo>
                <a:lnTo>
                  <a:pt x="59721" y="214196"/>
                </a:lnTo>
                <a:lnTo>
                  <a:pt x="27639" y="188296"/>
                </a:lnTo>
                <a:lnTo>
                  <a:pt x="6738" y="152547"/>
                </a:lnTo>
                <a:lnTo>
                  <a:pt x="0" y="113805"/>
                </a:lnTo>
                <a:close/>
              </a:path>
            </a:pathLst>
          </a:custGeom>
          <a:ln w="9153">
            <a:solidFill>
              <a:srgbClr val="497DBA"/>
            </a:solidFill>
          </a:ln>
        </p:spPr>
        <p:txBody>
          <a:bodyPr wrap="square" lIns="0" tIns="0" rIns="0" bIns="0" rtlCol="0"/>
          <a:lstStyle/>
          <a:p>
            <a:endParaRPr/>
          </a:p>
        </p:txBody>
      </p:sp>
      <p:sp>
        <p:nvSpPr>
          <p:cNvPr id="52" name="object 52"/>
          <p:cNvSpPr/>
          <p:nvPr/>
        </p:nvSpPr>
        <p:spPr>
          <a:xfrm>
            <a:off x="6342888" y="2414016"/>
            <a:ext cx="342900" cy="342900"/>
          </a:xfrm>
          <a:prstGeom prst="rect">
            <a:avLst/>
          </a:prstGeom>
          <a:blipFill>
            <a:blip r:embed="rId13" cstate="print"/>
            <a:stretch>
              <a:fillRect/>
            </a:stretch>
          </a:blipFill>
        </p:spPr>
        <p:txBody>
          <a:bodyPr wrap="square" lIns="0" tIns="0" rIns="0" bIns="0" rtlCol="0"/>
          <a:lstStyle/>
          <a:p>
            <a:endParaRPr/>
          </a:p>
        </p:txBody>
      </p:sp>
      <p:sp>
        <p:nvSpPr>
          <p:cNvPr id="53" name="object 53"/>
          <p:cNvSpPr/>
          <p:nvPr/>
        </p:nvSpPr>
        <p:spPr>
          <a:xfrm>
            <a:off x="6402323" y="2446514"/>
            <a:ext cx="228600" cy="228600"/>
          </a:xfrm>
          <a:custGeom>
            <a:avLst/>
            <a:gdLst/>
            <a:ahLst/>
            <a:cxnLst/>
            <a:rect l="l" t="t" r="r" b="b"/>
            <a:pathLst>
              <a:path w="228600" h="228600">
                <a:moveTo>
                  <a:pt x="103594" y="0"/>
                </a:moveTo>
                <a:lnTo>
                  <a:pt x="62897" y="11691"/>
                </a:lnTo>
                <a:lnTo>
                  <a:pt x="30009" y="36611"/>
                </a:lnTo>
                <a:lnTo>
                  <a:pt x="8016" y="71676"/>
                </a:lnTo>
                <a:lnTo>
                  <a:pt x="0" y="113805"/>
                </a:lnTo>
                <a:lnTo>
                  <a:pt x="518" y="124760"/>
                </a:lnTo>
                <a:lnTo>
                  <a:pt x="12275" y="165368"/>
                </a:lnTo>
                <a:lnTo>
                  <a:pt x="37242" y="198175"/>
                </a:lnTo>
                <a:lnTo>
                  <a:pt x="72374" y="220110"/>
                </a:lnTo>
                <a:lnTo>
                  <a:pt x="114627" y="228104"/>
                </a:lnTo>
                <a:lnTo>
                  <a:pt x="128928" y="227174"/>
                </a:lnTo>
                <a:lnTo>
                  <a:pt x="168213" y="214460"/>
                </a:lnTo>
                <a:lnTo>
                  <a:pt x="199826" y="188804"/>
                </a:lnTo>
                <a:lnTo>
                  <a:pt x="220879" y="152710"/>
                </a:lnTo>
                <a:lnTo>
                  <a:pt x="228486" y="108680"/>
                </a:lnTo>
                <a:lnTo>
                  <a:pt x="227031" y="94898"/>
                </a:lnTo>
                <a:lnTo>
                  <a:pt x="213222" y="57176"/>
                </a:lnTo>
                <a:lnTo>
                  <a:pt x="186755" y="26987"/>
                </a:lnTo>
                <a:lnTo>
                  <a:pt x="149567" y="7029"/>
                </a:lnTo>
                <a:lnTo>
                  <a:pt x="103594" y="0"/>
                </a:lnTo>
                <a:close/>
              </a:path>
            </a:pathLst>
          </a:custGeom>
          <a:solidFill>
            <a:srgbClr val="000000"/>
          </a:solidFill>
        </p:spPr>
        <p:txBody>
          <a:bodyPr wrap="square" lIns="0" tIns="0" rIns="0" bIns="0" rtlCol="0"/>
          <a:lstStyle/>
          <a:p>
            <a:endParaRPr/>
          </a:p>
        </p:txBody>
      </p:sp>
      <p:sp>
        <p:nvSpPr>
          <p:cNvPr id="54" name="object 54"/>
          <p:cNvSpPr/>
          <p:nvPr/>
        </p:nvSpPr>
        <p:spPr>
          <a:xfrm>
            <a:off x="6402323" y="2446514"/>
            <a:ext cx="228600" cy="228600"/>
          </a:xfrm>
          <a:custGeom>
            <a:avLst/>
            <a:gdLst/>
            <a:ahLst/>
            <a:cxnLst/>
            <a:rect l="l" t="t" r="r" b="b"/>
            <a:pathLst>
              <a:path w="228600" h="228600">
                <a:moveTo>
                  <a:pt x="0" y="113805"/>
                </a:moveTo>
                <a:lnTo>
                  <a:pt x="8016" y="71676"/>
                </a:lnTo>
                <a:lnTo>
                  <a:pt x="30009" y="36611"/>
                </a:lnTo>
                <a:lnTo>
                  <a:pt x="62897" y="11691"/>
                </a:lnTo>
                <a:lnTo>
                  <a:pt x="103594" y="0"/>
                </a:lnTo>
                <a:lnTo>
                  <a:pt x="119775" y="740"/>
                </a:lnTo>
                <a:lnTo>
                  <a:pt x="163034" y="12379"/>
                </a:lnTo>
                <a:lnTo>
                  <a:pt x="196864" y="36047"/>
                </a:lnTo>
                <a:lnTo>
                  <a:pt x="219327" y="69046"/>
                </a:lnTo>
                <a:lnTo>
                  <a:pt x="228486" y="108680"/>
                </a:lnTo>
                <a:lnTo>
                  <a:pt x="227623" y="124084"/>
                </a:lnTo>
                <a:lnTo>
                  <a:pt x="215213" y="165747"/>
                </a:lnTo>
                <a:lnTo>
                  <a:pt x="190319" y="198640"/>
                </a:lnTo>
                <a:lnTo>
                  <a:pt x="155828" y="220260"/>
                </a:lnTo>
                <a:lnTo>
                  <a:pt x="114627" y="228104"/>
                </a:lnTo>
                <a:lnTo>
                  <a:pt x="99939" y="227178"/>
                </a:lnTo>
                <a:lnTo>
                  <a:pt x="59721" y="214196"/>
                </a:lnTo>
                <a:lnTo>
                  <a:pt x="27639" y="188296"/>
                </a:lnTo>
                <a:lnTo>
                  <a:pt x="6738" y="152547"/>
                </a:lnTo>
                <a:lnTo>
                  <a:pt x="0" y="113805"/>
                </a:lnTo>
                <a:close/>
              </a:path>
            </a:pathLst>
          </a:custGeom>
          <a:ln w="9153">
            <a:solidFill>
              <a:srgbClr val="497DBA"/>
            </a:solidFill>
          </a:ln>
        </p:spPr>
        <p:txBody>
          <a:bodyPr wrap="square" lIns="0" tIns="0" rIns="0" bIns="0" rtlCol="0"/>
          <a:lstStyle/>
          <a:p>
            <a:endParaRPr/>
          </a:p>
        </p:txBody>
      </p:sp>
      <p:sp>
        <p:nvSpPr>
          <p:cNvPr id="55" name="object 55"/>
          <p:cNvSpPr/>
          <p:nvPr/>
        </p:nvSpPr>
        <p:spPr>
          <a:xfrm>
            <a:off x="6498335" y="1956816"/>
            <a:ext cx="342900" cy="342900"/>
          </a:xfrm>
          <a:prstGeom prst="rect">
            <a:avLst/>
          </a:prstGeom>
          <a:blipFill>
            <a:blip r:embed="rId13" cstate="print"/>
            <a:stretch>
              <a:fillRect/>
            </a:stretch>
          </a:blipFill>
        </p:spPr>
        <p:txBody>
          <a:bodyPr wrap="square" lIns="0" tIns="0" rIns="0" bIns="0" rtlCol="0"/>
          <a:lstStyle/>
          <a:p>
            <a:endParaRPr/>
          </a:p>
        </p:txBody>
      </p:sp>
      <p:sp>
        <p:nvSpPr>
          <p:cNvPr id="56" name="object 56"/>
          <p:cNvSpPr/>
          <p:nvPr/>
        </p:nvSpPr>
        <p:spPr>
          <a:xfrm>
            <a:off x="6557771" y="1989314"/>
            <a:ext cx="228600" cy="228600"/>
          </a:xfrm>
          <a:custGeom>
            <a:avLst/>
            <a:gdLst/>
            <a:ahLst/>
            <a:cxnLst/>
            <a:rect l="l" t="t" r="r" b="b"/>
            <a:pathLst>
              <a:path w="228600" h="228600">
                <a:moveTo>
                  <a:pt x="103594" y="0"/>
                </a:moveTo>
                <a:lnTo>
                  <a:pt x="62897" y="11691"/>
                </a:lnTo>
                <a:lnTo>
                  <a:pt x="30009" y="36611"/>
                </a:lnTo>
                <a:lnTo>
                  <a:pt x="8016" y="71676"/>
                </a:lnTo>
                <a:lnTo>
                  <a:pt x="0" y="113805"/>
                </a:lnTo>
                <a:lnTo>
                  <a:pt x="518" y="124760"/>
                </a:lnTo>
                <a:lnTo>
                  <a:pt x="12275" y="165368"/>
                </a:lnTo>
                <a:lnTo>
                  <a:pt x="37242" y="198175"/>
                </a:lnTo>
                <a:lnTo>
                  <a:pt x="72374" y="220110"/>
                </a:lnTo>
                <a:lnTo>
                  <a:pt x="114627" y="228104"/>
                </a:lnTo>
                <a:lnTo>
                  <a:pt x="128928" y="227174"/>
                </a:lnTo>
                <a:lnTo>
                  <a:pt x="168213" y="214460"/>
                </a:lnTo>
                <a:lnTo>
                  <a:pt x="199826" y="188804"/>
                </a:lnTo>
                <a:lnTo>
                  <a:pt x="220879" y="152710"/>
                </a:lnTo>
                <a:lnTo>
                  <a:pt x="228486" y="108680"/>
                </a:lnTo>
                <a:lnTo>
                  <a:pt x="227031" y="94898"/>
                </a:lnTo>
                <a:lnTo>
                  <a:pt x="213222" y="57176"/>
                </a:lnTo>
                <a:lnTo>
                  <a:pt x="186755" y="26987"/>
                </a:lnTo>
                <a:lnTo>
                  <a:pt x="149567" y="7029"/>
                </a:lnTo>
                <a:lnTo>
                  <a:pt x="103594" y="0"/>
                </a:lnTo>
                <a:close/>
              </a:path>
            </a:pathLst>
          </a:custGeom>
          <a:solidFill>
            <a:srgbClr val="000000"/>
          </a:solidFill>
        </p:spPr>
        <p:txBody>
          <a:bodyPr wrap="square" lIns="0" tIns="0" rIns="0" bIns="0" rtlCol="0"/>
          <a:lstStyle/>
          <a:p>
            <a:endParaRPr/>
          </a:p>
        </p:txBody>
      </p:sp>
      <p:sp>
        <p:nvSpPr>
          <p:cNvPr id="57" name="object 57"/>
          <p:cNvSpPr/>
          <p:nvPr/>
        </p:nvSpPr>
        <p:spPr>
          <a:xfrm>
            <a:off x="6557771" y="1989314"/>
            <a:ext cx="228600" cy="228600"/>
          </a:xfrm>
          <a:custGeom>
            <a:avLst/>
            <a:gdLst/>
            <a:ahLst/>
            <a:cxnLst/>
            <a:rect l="l" t="t" r="r" b="b"/>
            <a:pathLst>
              <a:path w="228600" h="228600">
                <a:moveTo>
                  <a:pt x="0" y="113805"/>
                </a:moveTo>
                <a:lnTo>
                  <a:pt x="8016" y="71676"/>
                </a:lnTo>
                <a:lnTo>
                  <a:pt x="30009" y="36611"/>
                </a:lnTo>
                <a:lnTo>
                  <a:pt x="62897" y="11691"/>
                </a:lnTo>
                <a:lnTo>
                  <a:pt x="103594" y="0"/>
                </a:lnTo>
                <a:lnTo>
                  <a:pt x="119775" y="740"/>
                </a:lnTo>
                <a:lnTo>
                  <a:pt x="163034" y="12379"/>
                </a:lnTo>
                <a:lnTo>
                  <a:pt x="196864" y="36047"/>
                </a:lnTo>
                <a:lnTo>
                  <a:pt x="219327" y="69046"/>
                </a:lnTo>
                <a:lnTo>
                  <a:pt x="228486" y="108680"/>
                </a:lnTo>
                <a:lnTo>
                  <a:pt x="227623" y="124084"/>
                </a:lnTo>
                <a:lnTo>
                  <a:pt x="215213" y="165747"/>
                </a:lnTo>
                <a:lnTo>
                  <a:pt x="190319" y="198640"/>
                </a:lnTo>
                <a:lnTo>
                  <a:pt x="155828" y="220260"/>
                </a:lnTo>
                <a:lnTo>
                  <a:pt x="114627" y="228104"/>
                </a:lnTo>
                <a:lnTo>
                  <a:pt x="99939" y="227178"/>
                </a:lnTo>
                <a:lnTo>
                  <a:pt x="59721" y="214196"/>
                </a:lnTo>
                <a:lnTo>
                  <a:pt x="27639" y="188296"/>
                </a:lnTo>
                <a:lnTo>
                  <a:pt x="6738" y="152547"/>
                </a:lnTo>
                <a:lnTo>
                  <a:pt x="0" y="113805"/>
                </a:lnTo>
                <a:close/>
              </a:path>
            </a:pathLst>
          </a:custGeom>
          <a:ln w="9153">
            <a:solidFill>
              <a:srgbClr val="497DBA"/>
            </a:solidFill>
          </a:ln>
        </p:spPr>
        <p:txBody>
          <a:bodyPr wrap="square" lIns="0" tIns="0" rIns="0" bIns="0" rtlCol="0"/>
          <a:lstStyle/>
          <a:p>
            <a:endParaRPr/>
          </a:p>
        </p:txBody>
      </p:sp>
      <p:sp>
        <p:nvSpPr>
          <p:cNvPr id="58" name="object 58"/>
          <p:cNvSpPr/>
          <p:nvPr/>
        </p:nvSpPr>
        <p:spPr>
          <a:xfrm>
            <a:off x="6882384" y="2331720"/>
            <a:ext cx="342900" cy="342900"/>
          </a:xfrm>
          <a:prstGeom prst="rect">
            <a:avLst/>
          </a:prstGeom>
          <a:blipFill>
            <a:blip r:embed="rId13" cstate="print"/>
            <a:stretch>
              <a:fillRect/>
            </a:stretch>
          </a:blipFill>
        </p:spPr>
        <p:txBody>
          <a:bodyPr wrap="square" lIns="0" tIns="0" rIns="0" bIns="0" rtlCol="0"/>
          <a:lstStyle/>
          <a:p>
            <a:endParaRPr/>
          </a:p>
        </p:txBody>
      </p:sp>
      <p:sp>
        <p:nvSpPr>
          <p:cNvPr id="59" name="object 59"/>
          <p:cNvSpPr/>
          <p:nvPr/>
        </p:nvSpPr>
        <p:spPr>
          <a:xfrm>
            <a:off x="6941820" y="2364218"/>
            <a:ext cx="228600" cy="228600"/>
          </a:xfrm>
          <a:custGeom>
            <a:avLst/>
            <a:gdLst/>
            <a:ahLst/>
            <a:cxnLst/>
            <a:rect l="l" t="t" r="r" b="b"/>
            <a:pathLst>
              <a:path w="228600" h="228600">
                <a:moveTo>
                  <a:pt x="103594" y="0"/>
                </a:moveTo>
                <a:lnTo>
                  <a:pt x="62897" y="11691"/>
                </a:lnTo>
                <a:lnTo>
                  <a:pt x="30009" y="36611"/>
                </a:lnTo>
                <a:lnTo>
                  <a:pt x="8016" y="71676"/>
                </a:lnTo>
                <a:lnTo>
                  <a:pt x="0" y="113805"/>
                </a:lnTo>
                <a:lnTo>
                  <a:pt x="518" y="124760"/>
                </a:lnTo>
                <a:lnTo>
                  <a:pt x="12275" y="165368"/>
                </a:lnTo>
                <a:lnTo>
                  <a:pt x="37242" y="198175"/>
                </a:lnTo>
                <a:lnTo>
                  <a:pt x="72374" y="220110"/>
                </a:lnTo>
                <a:lnTo>
                  <a:pt x="114627" y="228104"/>
                </a:lnTo>
                <a:lnTo>
                  <a:pt x="128928" y="227174"/>
                </a:lnTo>
                <a:lnTo>
                  <a:pt x="168213" y="214460"/>
                </a:lnTo>
                <a:lnTo>
                  <a:pt x="199826" y="188804"/>
                </a:lnTo>
                <a:lnTo>
                  <a:pt x="220879" y="152710"/>
                </a:lnTo>
                <a:lnTo>
                  <a:pt x="228486" y="108680"/>
                </a:lnTo>
                <a:lnTo>
                  <a:pt x="227031" y="94898"/>
                </a:lnTo>
                <a:lnTo>
                  <a:pt x="213222" y="57176"/>
                </a:lnTo>
                <a:lnTo>
                  <a:pt x="186755" y="26987"/>
                </a:lnTo>
                <a:lnTo>
                  <a:pt x="149567" y="7029"/>
                </a:lnTo>
                <a:lnTo>
                  <a:pt x="103594" y="0"/>
                </a:lnTo>
                <a:close/>
              </a:path>
            </a:pathLst>
          </a:custGeom>
          <a:solidFill>
            <a:srgbClr val="000000"/>
          </a:solidFill>
        </p:spPr>
        <p:txBody>
          <a:bodyPr wrap="square" lIns="0" tIns="0" rIns="0" bIns="0" rtlCol="0"/>
          <a:lstStyle/>
          <a:p>
            <a:endParaRPr/>
          </a:p>
        </p:txBody>
      </p:sp>
      <p:sp>
        <p:nvSpPr>
          <p:cNvPr id="60" name="object 60"/>
          <p:cNvSpPr/>
          <p:nvPr/>
        </p:nvSpPr>
        <p:spPr>
          <a:xfrm>
            <a:off x="6941820" y="2364218"/>
            <a:ext cx="228600" cy="228600"/>
          </a:xfrm>
          <a:custGeom>
            <a:avLst/>
            <a:gdLst/>
            <a:ahLst/>
            <a:cxnLst/>
            <a:rect l="l" t="t" r="r" b="b"/>
            <a:pathLst>
              <a:path w="228600" h="228600">
                <a:moveTo>
                  <a:pt x="0" y="113805"/>
                </a:moveTo>
                <a:lnTo>
                  <a:pt x="8016" y="71676"/>
                </a:lnTo>
                <a:lnTo>
                  <a:pt x="30009" y="36611"/>
                </a:lnTo>
                <a:lnTo>
                  <a:pt x="62897" y="11691"/>
                </a:lnTo>
                <a:lnTo>
                  <a:pt x="103594" y="0"/>
                </a:lnTo>
                <a:lnTo>
                  <a:pt x="119775" y="740"/>
                </a:lnTo>
                <a:lnTo>
                  <a:pt x="163034" y="12379"/>
                </a:lnTo>
                <a:lnTo>
                  <a:pt x="196864" y="36047"/>
                </a:lnTo>
                <a:lnTo>
                  <a:pt x="219327" y="69046"/>
                </a:lnTo>
                <a:lnTo>
                  <a:pt x="228486" y="108680"/>
                </a:lnTo>
                <a:lnTo>
                  <a:pt x="227623" y="124084"/>
                </a:lnTo>
                <a:lnTo>
                  <a:pt x="215213" y="165747"/>
                </a:lnTo>
                <a:lnTo>
                  <a:pt x="190319" y="198640"/>
                </a:lnTo>
                <a:lnTo>
                  <a:pt x="155828" y="220260"/>
                </a:lnTo>
                <a:lnTo>
                  <a:pt x="114627" y="228104"/>
                </a:lnTo>
                <a:lnTo>
                  <a:pt x="99939" y="227178"/>
                </a:lnTo>
                <a:lnTo>
                  <a:pt x="59721" y="214196"/>
                </a:lnTo>
                <a:lnTo>
                  <a:pt x="27639" y="188296"/>
                </a:lnTo>
                <a:lnTo>
                  <a:pt x="6738" y="152547"/>
                </a:lnTo>
                <a:lnTo>
                  <a:pt x="0" y="113805"/>
                </a:lnTo>
                <a:close/>
              </a:path>
            </a:pathLst>
          </a:custGeom>
          <a:ln w="9153">
            <a:solidFill>
              <a:srgbClr val="497DBA"/>
            </a:solidFill>
          </a:ln>
        </p:spPr>
        <p:txBody>
          <a:bodyPr wrap="square" lIns="0" tIns="0" rIns="0" bIns="0" rtlCol="0"/>
          <a:lstStyle/>
          <a:p>
            <a:endParaRPr/>
          </a:p>
        </p:txBody>
      </p:sp>
      <p:sp>
        <p:nvSpPr>
          <p:cNvPr id="61" name="object 61"/>
          <p:cNvSpPr/>
          <p:nvPr/>
        </p:nvSpPr>
        <p:spPr>
          <a:xfrm>
            <a:off x="7257288" y="2029967"/>
            <a:ext cx="342900" cy="342900"/>
          </a:xfrm>
          <a:prstGeom prst="rect">
            <a:avLst/>
          </a:prstGeom>
          <a:blipFill>
            <a:blip r:embed="rId13" cstate="print"/>
            <a:stretch>
              <a:fillRect/>
            </a:stretch>
          </a:blipFill>
        </p:spPr>
        <p:txBody>
          <a:bodyPr wrap="square" lIns="0" tIns="0" rIns="0" bIns="0" rtlCol="0"/>
          <a:lstStyle/>
          <a:p>
            <a:endParaRPr/>
          </a:p>
        </p:txBody>
      </p:sp>
      <p:sp>
        <p:nvSpPr>
          <p:cNvPr id="62" name="object 62"/>
          <p:cNvSpPr/>
          <p:nvPr/>
        </p:nvSpPr>
        <p:spPr>
          <a:xfrm>
            <a:off x="7316723" y="2062466"/>
            <a:ext cx="228600" cy="228600"/>
          </a:xfrm>
          <a:custGeom>
            <a:avLst/>
            <a:gdLst/>
            <a:ahLst/>
            <a:cxnLst/>
            <a:rect l="l" t="t" r="r" b="b"/>
            <a:pathLst>
              <a:path w="228600" h="228600">
                <a:moveTo>
                  <a:pt x="103594" y="0"/>
                </a:moveTo>
                <a:lnTo>
                  <a:pt x="62897" y="11691"/>
                </a:lnTo>
                <a:lnTo>
                  <a:pt x="30009" y="36611"/>
                </a:lnTo>
                <a:lnTo>
                  <a:pt x="8016" y="71676"/>
                </a:lnTo>
                <a:lnTo>
                  <a:pt x="0" y="113805"/>
                </a:lnTo>
                <a:lnTo>
                  <a:pt x="518" y="124760"/>
                </a:lnTo>
                <a:lnTo>
                  <a:pt x="12275" y="165368"/>
                </a:lnTo>
                <a:lnTo>
                  <a:pt x="37242" y="198175"/>
                </a:lnTo>
                <a:lnTo>
                  <a:pt x="72374" y="220110"/>
                </a:lnTo>
                <a:lnTo>
                  <a:pt x="114627" y="228104"/>
                </a:lnTo>
                <a:lnTo>
                  <a:pt x="128928" y="227174"/>
                </a:lnTo>
                <a:lnTo>
                  <a:pt x="168213" y="214460"/>
                </a:lnTo>
                <a:lnTo>
                  <a:pt x="199826" y="188804"/>
                </a:lnTo>
                <a:lnTo>
                  <a:pt x="220879" y="152710"/>
                </a:lnTo>
                <a:lnTo>
                  <a:pt x="228486" y="108680"/>
                </a:lnTo>
                <a:lnTo>
                  <a:pt x="227031" y="94898"/>
                </a:lnTo>
                <a:lnTo>
                  <a:pt x="213222" y="57176"/>
                </a:lnTo>
                <a:lnTo>
                  <a:pt x="186755" y="26987"/>
                </a:lnTo>
                <a:lnTo>
                  <a:pt x="149567" y="7029"/>
                </a:lnTo>
                <a:lnTo>
                  <a:pt x="103594" y="0"/>
                </a:lnTo>
                <a:close/>
              </a:path>
            </a:pathLst>
          </a:custGeom>
          <a:solidFill>
            <a:srgbClr val="000000"/>
          </a:solidFill>
        </p:spPr>
        <p:txBody>
          <a:bodyPr wrap="square" lIns="0" tIns="0" rIns="0" bIns="0" rtlCol="0"/>
          <a:lstStyle/>
          <a:p>
            <a:endParaRPr/>
          </a:p>
        </p:txBody>
      </p:sp>
      <p:sp>
        <p:nvSpPr>
          <p:cNvPr id="63" name="object 63"/>
          <p:cNvSpPr/>
          <p:nvPr/>
        </p:nvSpPr>
        <p:spPr>
          <a:xfrm>
            <a:off x="7316723" y="2062466"/>
            <a:ext cx="228600" cy="228600"/>
          </a:xfrm>
          <a:custGeom>
            <a:avLst/>
            <a:gdLst/>
            <a:ahLst/>
            <a:cxnLst/>
            <a:rect l="l" t="t" r="r" b="b"/>
            <a:pathLst>
              <a:path w="228600" h="228600">
                <a:moveTo>
                  <a:pt x="0" y="113805"/>
                </a:moveTo>
                <a:lnTo>
                  <a:pt x="8016" y="71676"/>
                </a:lnTo>
                <a:lnTo>
                  <a:pt x="30009" y="36611"/>
                </a:lnTo>
                <a:lnTo>
                  <a:pt x="62897" y="11691"/>
                </a:lnTo>
                <a:lnTo>
                  <a:pt x="103594" y="0"/>
                </a:lnTo>
                <a:lnTo>
                  <a:pt x="119775" y="740"/>
                </a:lnTo>
                <a:lnTo>
                  <a:pt x="163034" y="12379"/>
                </a:lnTo>
                <a:lnTo>
                  <a:pt x="196864" y="36047"/>
                </a:lnTo>
                <a:lnTo>
                  <a:pt x="219327" y="69046"/>
                </a:lnTo>
                <a:lnTo>
                  <a:pt x="228486" y="108680"/>
                </a:lnTo>
                <a:lnTo>
                  <a:pt x="227623" y="124084"/>
                </a:lnTo>
                <a:lnTo>
                  <a:pt x="215213" y="165747"/>
                </a:lnTo>
                <a:lnTo>
                  <a:pt x="190319" y="198640"/>
                </a:lnTo>
                <a:lnTo>
                  <a:pt x="155828" y="220260"/>
                </a:lnTo>
                <a:lnTo>
                  <a:pt x="114627" y="228104"/>
                </a:lnTo>
                <a:lnTo>
                  <a:pt x="99939" y="227178"/>
                </a:lnTo>
                <a:lnTo>
                  <a:pt x="59721" y="214196"/>
                </a:lnTo>
                <a:lnTo>
                  <a:pt x="27639" y="188296"/>
                </a:lnTo>
                <a:lnTo>
                  <a:pt x="6738" y="152547"/>
                </a:lnTo>
                <a:lnTo>
                  <a:pt x="0" y="113805"/>
                </a:lnTo>
                <a:close/>
              </a:path>
            </a:pathLst>
          </a:custGeom>
          <a:ln w="9153">
            <a:solidFill>
              <a:srgbClr val="497DBA"/>
            </a:solidFill>
          </a:ln>
        </p:spPr>
        <p:txBody>
          <a:bodyPr wrap="square" lIns="0" tIns="0" rIns="0" bIns="0" rtlCol="0"/>
          <a:lstStyle/>
          <a:p>
            <a:endParaRPr/>
          </a:p>
        </p:txBody>
      </p:sp>
      <p:sp>
        <p:nvSpPr>
          <p:cNvPr id="64" name="object 64"/>
          <p:cNvSpPr/>
          <p:nvPr/>
        </p:nvSpPr>
        <p:spPr>
          <a:xfrm>
            <a:off x="7568184" y="2487167"/>
            <a:ext cx="342900" cy="342900"/>
          </a:xfrm>
          <a:prstGeom prst="rect">
            <a:avLst/>
          </a:prstGeom>
          <a:blipFill>
            <a:blip r:embed="rId13" cstate="print"/>
            <a:stretch>
              <a:fillRect/>
            </a:stretch>
          </a:blipFill>
        </p:spPr>
        <p:txBody>
          <a:bodyPr wrap="square" lIns="0" tIns="0" rIns="0" bIns="0" rtlCol="0"/>
          <a:lstStyle/>
          <a:p>
            <a:endParaRPr/>
          </a:p>
        </p:txBody>
      </p:sp>
      <p:sp>
        <p:nvSpPr>
          <p:cNvPr id="65" name="object 65"/>
          <p:cNvSpPr/>
          <p:nvPr/>
        </p:nvSpPr>
        <p:spPr>
          <a:xfrm>
            <a:off x="7627620" y="2519666"/>
            <a:ext cx="228600" cy="228600"/>
          </a:xfrm>
          <a:custGeom>
            <a:avLst/>
            <a:gdLst/>
            <a:ahLst/>
            <a:cxnLst/>
            <a:rect l="l" t="t" r="r" b="b"/>
            <a:pathLst>
              <a:path w="228600" h="228600">
                <a:moveTo>
                  <a:pt x="103594" y="0"/>
                </a:moveTo>
                <a:lnTo>
                  <a:pt x="62897" y="11691"/>
                </a:lnTo>
                <a:lnTo>
                  <a:pt x="30009" y="36611"/>
                </a:lnTo>
                <a:lnTo>
                  <a:pt x="8016" y="71676"/>
                </a:lnTo>
                <a:lnTo>
                  <a:pt x="0" y="113805"/>
                </a:lnTo>
                <a:lnTo>
                  <a:pt x="518" y="124760"/>
                </a:lnTo>
                <a:lnTo>
                  <a:pt x="12275" y="165368"/>
                </a:lnTo>
                <a:lnTo>
                  <a:pt x="37242" y="198175"/>
                </a:lnTo>
                <a:lnTo>
                  <a:pt x="72374" y="220110"/>
                </a:lnTo>
                <a:lnTo>
                  <a:pt x="114627" y="228104"/>
                </a:lnTo>
                <a:lnTo>
                  <a:pt x="128928" y="227174"/>
                </a:lnTo>
                <a:lnTo>
                  <a:pt x="168213" y="214460"/>
                </a:lnTo>
                <a:lnTo>
                  <a:pt x="199826" y="188804"/>
                </a:lnTo>
                <a:lnTo>
                  <a:pt x="220879" y="152710"/>
                </a:lnTo>
                <a:lnTo>
                  <a:pt x="228486" y="108680"/>
                </a:lnTo>
                <a:lnTo>
                  <a:pt x="227031" y="94898"/>
                </a:lnTo>
                <a:lnTo>
                  <a:pt x="213222" y="57176"/>
                </a:lnTo>
                <a:lnTo>
                  <a:pt x="186755" y="26987"/>
                </a:lnTo>
                <a:lnTo>
                  <a:pt x="149567" y="7029"/>
                </a:lnTo>
                <a:lnTo>
                  <a:pt x="103594" y="0"/>
                </a:lnTo>
                <a:close/>
              </a:path>
            </a:pathLst>
          </a:custGeom>
          <a:solidFill>
            <a:srgbClr val="000000"/>
          </a:solidFill>
        </p:spPr>
        <p:txBody>
          <a:bodyPr wrap="square" lIns="0" tIns="0" rIns="0" bIns="0" rtlCol="0"/>
          <a:lstStyle/>
          <a:p>
            <a:endParaRPr/>
          </a:p>
        </p:txBody>
      </p:sp>
      <p:sp>
        <p:nvSpPr>
          <p:cNvPr id="66" name="object 66"/>
          <p:cNvSpPr/>
          <p:nvPr/>
        </p:nvSpPr>
        <p:spPr>
          <a:xfrm>
            <a:off x="7627620" y="2519666"/>
            <a:ext cx="228600" cy="228600"/>
          </a:xfrm>
          <a:custGeom>
            <a:avLst/>
            <a:gdLst/>
            <a:ahLst/>
            <a:cxnLst/>
            <a:rect l="l" t="t" r="r" b="b"/>
            <a:pathLst>
              <a:path w="228600" h="228600">
                <a:moveTo>
                  <a:pt x="0" y="113805"/>
                </a:moveTo>
                <a:lnTo>
                  <a:pt x="8016" y="71676"/>
                </a:lnTo>
                <a:lnTo>
                  <a:pt x="30009" y="36611"/>
                </a:lnTo>
                <a:lnTo>
                  <a:pt x="62897" y="11691"/>
                </a:lnTo>
                <a:lnTo>
                  <a:pt x="103594" y="0"/>
                </a:lnTo>
                <a:lnTo>
                  <a:pt x="119775" y="740"/>
                </a:lnTo>
                <a:lnTo>
                  <a:pt x="163034" y="12379"/>
                </a:lnTo>
                <a:lnTo>
                  <a:pt x="196864" y="36047"/>
                </a:lnTo>
                <a:lnTo>
                  <a:pt x="219327" y="69046"/>
                </a:lnTo>
                <a:lnTo>
                  <a:pt x="228486" y="108680"/>
                </a:lnTo>
                <a:lnTo>
                  <a:pt x="227623" y="124084"/>
                </a:lnTo>
                <a:lnTo>
                  <a:pt x="215213" y="165747"/>
                </a:lnTo>
                <a:lnTo>
                  <a:pt x="190319" y="198640"/>
                </a:lnTo>
                <a:lnTo>
                  <a:pt x="155828" y="220260"/>
                </a:lnTo>
                <a:lnTo>
                  <a:pt x="114627" y="228104"/>
                </a:lnTo>
                <a:lnTo>
                  <a:pt x="99939" y="227178"/>
                </a:lnTo>
                <a:lnTo>
                  <a:pt x="59721" y="214196"/>
                </a:lnTo>
                <a:lnTo>
                  <a:pt x="27639" y="188296"/>
                </a:lnTo>
                <a:lnTo>
                  <a:pt x="6738" y="152547"/>
                </a:lnTo>
                <a:lnTo>
                  <a:pt x="0" y="113805"/>
                </a:lnTo>
                <a:close/>
              </a:path>
            </a:pathLst>
          </a:custGeom>
          <a:ln w="9153">
            <a:solidFill>
              <a:srgbClr val="497DBA"/>
            </a:solidFill>
          </a:ln>
        </p:spPr>
        <p:txBody>
          <a:bodyPr wrap="square" lIns="0" tIns="0" rIns="0" bIns="0" rtlCol="0"/>
          <a:lstStyle/>
          <a:p>
            <a:endParaRPr/>
          </a:p>
        </p:txBody>
      </p:sp>
      <p:sp>
        <p:nvSpPr>
          <p:cNvPr id="67" name="object 67"/>
          <p:cNvSpPr/>
          <p:nvPr/>
        </p:nvSpPr>
        <p:spPr>
          <a:xfrm>
            <a:off x="7714488" y="2029967"/>
            <a:ext cx="342900" cy="342900"/>
          </a:xfrm>
          <a:prstGeom prst="rect">
            <a:avLst/>
          </a:prstGeom>
          <a:blipFill>
            <a:blip r:embed="rId13" cstate="print"/>
            <a:stretch>
              <a:fillRect/>
            </a:stretch>
          </a:blipFill>
        </p:spPr>
        <p:txBody>
          <a:bodyPr wrap="square" lIns="0" tIns="0" rIns="0" bIns="0" rtlCol="0"/>
          <a:lstStyle/>
          <a:p>
            <a:endParaRPr/>
          </a:p>
        </p:txBody>
      </p:sp>
      <p:sp>
        <p:nvSpPr>
          <p:cNvPr id="68" name="object 68"/>
          <p:cNvSpPr/>
          <p:nvPr/>
        </p:nvSpPr>
        <p:spPr>
          <a:xfrm>
            <a:off x="7773923" y="2062466"/>
            <a:ext cx="228600" cy="228600"/>
          </a:xfrm>
          <a:custGeom>
            <a:avLst/>
            <a:gdLst/>
            <a:ahLst/>
            <a:cxnLst/>
            <a:rect l="l" t="t" r="r" b="b"/>
            <a:pathLst>
              <a:path w="228600" h="228600">
                <a:moveTo>
                  <a:pt x="103594" y="0"/>
                </a:moveTo>
                <a:lnTo>
                  <a:pt x="62897" y="11691"/>
                </a:lnTo>
                <a:lnTo>
                  <a:pt x="30009" y="36611"/>
                </a:lnTo>
                <a:lnTo>
                  <a:pt x="8016" y="71676"/>
                </a:lnTo>
                <a:lnTo>
                  <a:pt x="0" y="113805"/>
                </a:lnTo>
                <a:lnTo>
                  <a:pt x="518" y="124760"/>
                </a:lnTo>
                <a:lnTo>
                  <a:pt x="12275" y="165368"/>
                </a:lnTo>
                <a:lnTo>
                  <a:pt x="37242" y="198175"/>
                </a:lnTo>
                <a:lnTo>
                  <a:pt x="72374" y="220110"/>
                </a:lnTo>
                <a:lnTo>
                  <a:pt x="114627" y="228104"/>
                </a:lnTo>
                <a:lnTo>
                  <a:pt x="128928" y="227174"/>
                </a:lnTo>
                <a:lnTo>
                  <a:pt x="168213" y="214460"/>
                </a:lnTo>
                <a:lnTo>
                  <a:pt x="199826" y="188804"/>
                </a:lnTo>
                <a:lnTo>
                  <a:pt x="220879" y="152710"/>
                </a:lnTo>
                <a:lnTo>
                  <a:pt x="228486" y="108680"/>
                </a:lnTo>
                <a:lnTo>
                  <a:pt x="227031" y="94898"/>
                </a:lnTo>
                <a:lnTo>
                  <a:pt x="213222" y="57176"/>
                </a:lnTo>
                <a:lnTo>
                  <a:pt x="186755" y="26987"/>
                </a:lnTo>
                <a:lnTo>
                  <a:pt x="149567" y="7029"/>
                </a:lnTo>
                <a:lnTo>
                  <a:pt x="103594" y="0"/>
                </a:lnTo>
                <a:close/>
              </a:path>
            </a:pathLst>
          </a:custGeom>
          <a:solidFill>
            <a:srgbClr val="000000"/>
          </a:solidFill>
        </p:spPr>
        <p:txBody>
          <a:bodyPr wrap="square" lIns="0" tIns="0" rIns="0" bIns="0" rtlCol="0"/>
          <a:lstStyle/>
          <a:p>
            <a:endParaRPr/>
          </a:p>
        </p:txBody>
      </p:sp>
      <p:sp>
        <p:nvSpPr>
          <p:cNvPr id="69" name="object 69"/>
          <p:cNvSpPr/>
          <p:nvPr/>
        </p:nvSpPr>
        <p:spPr>
          <a:xfrm>
            <a:off x="7773923" y="2062466"/>
            <a:ext cx="228600" cy="228600"/>
          </a:xfrm>
          <a:custGeom>
            <a:avLst/>
            <a:gdLst/>
            <a:ahLst/>
            <a:cxnLst/>
            <a:rect l="l" t="t" r="r" b="b"/>
            <a:pathLst>
              <a:path w="228600" h="228600">
                <a:moveTo>
                  <a:pt x="0" y="113805"/>
                </a:moveTo>
                <a:lnTo>
                  <a:pt x="8016" y="71676"/>
                </a:lnTo>
                <a:lnTo>
                  <a:pt x="30009" y="36611"/>
                </a:lnTo>
                <a:lnTo>
                  <a:pt x="62897" y="11691"/>
                </a:lnTo>
                <a:lnTo>
                  <a:pt x="103594" y="0"/>
                </a:lnTo>
                <a:lnTo>
                  <a:pt x="119775" y="740"/>
                </a:lnTo>
                <a:lnTo>
                  <a:pt x="163034" y="12379"/>
                </a:lnTo>
                <a:lnTo>
                  <a:pt x="196864" y="36047"/>
                </a:lnTo>
                <a:lnTo>
                  <a:pt x="219327" y="69046"/>
                </a:lnTo>
                <a:lnTo>
                  <a:pt x="228486" y="108680"/>
                </a:lnTo>
                <a:lnTo>
                  <a:pt x="227623" y="124084"/>
                </a:lnTo>
                <a:lnTo>
                  <a:pt x="215213" y="165747"/>
                </a:lnTo>
                <a:lnTo>
                  <a:pt x="190319" y="198640"/>
                </a:lnTo>
                <a:lnTo>
                  <a:pt x="155828" y="220260"/>
                </a:lnTo>
                <a:lnTo>
                  <a:pt x="114627" y="228104"/>
                </a:lnTo>
                <a:lnTo>
                  <a:pt x="99939" y="227178"/>
                </a:lnTo>
                <a:lnTo>
                  <a:pt x="59721" y="214196"/>
                </a:lnTo>
                <a:lnTo>
                  <a:pt x="27639" y="188296"/>
                </a:lnTo>
                <a:lnTo>
                  <a:pt x="6738" y="152547"/>
                </a:lnTo>
                <a:lnTo>
                  <a:pt x="0" y="113805"/>
                </a:lnTo>
                <a:close/>
              </a:path>
            </a:pathLst>
          </a:custGeom>
          <a:ln w="9153">
            <a:solidFill>
              <a:srgbClr val="497DBA"/>
            </a:solidFill>
          </a:ln>
        </p:spPr>
        <p:txBody>
          <a:bodyPr wrap="square" lIns="0" tIns="0" rIns="0" bIns="0" rtlCol="0"/>
          <a:lstStyle/>
          <a:p>
            <a:endParaRPr/>
          </a:p>
        </p:txBody>
      </p:sp>
      <p:sp>
        <p:nvSpPr>
          <p:cNvPr id="70" name="object 70"/>
          <p:cNvSpPr/>
          <p:nvPr/>
        </p:nvSpPr>
        <p:spPr>
          <a:xfrm>
            <a:off x="5199888" y="2185416"/>
            <a:ext cx="342900" cy="342900"/>
          </a:xfrm>
          <a:prstGeom prst="rect">
            <a:avLst/>
          </a:prstGeom>
          <a:blipFill>
            <a:blip r:embed="rId13" cstate="print"/>
            <a:stretch>
              <a:fillRect/>
            </a:stretch>
          </a:blipFill>
        </p:spPr>
        <p:txBody>
          <a:bodyPr wrap="square" lIns="0" tIns="0" rIns="0" bIns="0" rtlCol="0"/>
          <a:lstStyle/>
          <a:p>
            <a:endParaRPr/>
          </a:p>
        </p:txBody>
      </p:sp>
      <p:sp>
        <p:nvSpPr>
          <p:cNvPr id="71" name="object 71"/>
          <p:cNvSpPr/>
          <p:nvPr/>
        </p:nvSpPr>
        <p:spPr>
          <a:xfrm>
            <a:off x="5259323" y="2217914"/>
            <a:ext cx="228600" cy="228600"/>
          </a:xfrm>
          <a:custGeom>
            <a:avLst/>
            <a:gdLst/>
            <a:ahLst/>
            <a:cxnLst/>
            <a:rect l="l" t="t" r="r" b="b"/>
            <a:pathLst>
              <a:path w="228600" h="228600">
                <a:moveTo>
                  <a:pt x="103594" y="0"/>
                </a:moveTo>
                <a:lnTo>
                  <a:pt x="62897" y="11691"/>
                </a:lnTo>
                <a:lnTo>
                  <a:pt x="30009" y="36611"/>
                </a:lnTo>
                <a:lnTo>
                  <a:pt x="8016" y="71676"/>
                </a:lnTo>
                <a:lnTo>
                  <a:pt x="0" y="113805"/>
                </a:lnTo>
                <a:lnTo>
                  <a:pt x="518" y="124760"/>
                </a:lnTo>
                <a:lnTo>
                  <a:pt x="12275" y="165368"/>
                </a:lnTo>
                <a:lnTo>
                  <a:pt x="37242" y="198175"/>
                </a:lnTo>
                <a:lnTo>
                  <a:pt x="72374" y="220110"/>
                </a:lnTo>
                <a:lnTo>
                  <a:pt x="114627" y="228104"/>
                </a:lnTo>
                <a:lnTo>
                  <a:pt x="128928" y="227174"/>
                </a:lnTo>
                <a:lnTo>
                  <a:pt x="168213" y="214460"/>
                </a:lnTo>
                <a:lnTo>
                  <a:pt x="199826" y="188804"/>
                </a:lnTo>
                <a:lnTo>
                  <a:pt x="220879" y="152710"/>
                </a:lnTo>
                <a:lnTo>
                  <a:pt x="228486" y="108680"/>
                </a:lnTo>
                <a:lnTo>
                  <a:pt x="227031" y="94898"/>
                </a:lnTo>
                <a:lnTo>
                  <a:pt x="213222" y="57176"/>
                </a:lnTo>
                <a:lnTo>
                  <a:pt x="186755" y="26987"/>
                </a:lnTo>
                <a:lnTo>
                  <a:pt x="149567" y="7029"/>
                </a:lnTo>
                <a:lnTo>
                  <a:pt x="103594" y="0"/>
                </a:lnTo>
                <a:close/>
              </a:path>
            </a:pathLst>
          </a:custGeom>
          <a:solidFill>
            <a:srgbClr val="000000"/>
          </a:solidFill>
        </p:spPr>
        <p:txBody>
          <a:bodyPr wrap="square" lIns="0" tIns="0" rIns="0" bIns="0" rtlCol="0"/>
          <a:lstStyle/>
          <a:p>
            <a:endParaRPr/>
          </a:p>
        </p:txBody>
      </p:sp>
      <p:sp>
        <p:nvSpPr>
          <p:cNvPr id="72" name="object 72"/>
          <p:cNvSpPr/>
          <p:nvPr/>
        </p:nvSpPr>
        <p:spPr>
          <a:xfrm>
            <a:off x="5259323" y="2217914"/>
            <a:ext cx="228600" cy="228600"/>
          </a:xfrm>
          <a:custGeom>
            <a:avLst/>
            <a:gdLst/>
            <a:ahLst/>
            <a:cxnLst/>
            <a:rect l="l" t="t" r="r" b="b"/>
            <a:pathLst>
              <a:path w="228600" h="228600">
                <a:moveTo>
                  <a:pt x="0" y="113805"/>
                </a:moveTo>
                <a:lnTo>
                  <a:pt x="8016" y="71676"/>
                </a:lnTo>
                <a:lnTo>
                  <a:pt x="30009" y="36611"/>
                </a:lnTo>
                <a:lnTo>
                  <a:pt x="62897" y="11691"/>
                </a:lnTo>
                <a:lnTo>
                  <a:pt x="103594" y="0"/>
                </a:lnTo>
                <a:lnTo>
                  <a:pt x="119775" y="740"/>
                </a:lnTo>
                <a:lnTo>
                  <a:pt x="163034" y="12379"/>
                </a:lnTo>
                <a:lnTo>
                  <a:pt x="196864" y="36047"/>
                </a:lnTo>
                <a:lnTo>
                  <a:pt x="219327" y="69046"/>
                </a:lnTo>
                <a:lnTo>
                  <a:pt x="228486" y="108680"/>
                </a:lnTo>
                <a:lnTo>
                  <a:pt x="227623" y="124084"/>
                </a:lnTo>
                <a:lnTo>
                  <a:pt x="215213" y="165747"/>
                </a:lnTo>
                <a:lnTo>
                  <a:pt x="190319" y="198640"/>
                </a:lnTo>
                <a:lnTo>
                  <a:pt x="155828" y="220260"/>
                </a:lnTo>
                <a:lnTo>
                  <a:pt x="114627" y="228104"/>
                </a:lnTo>
                <a:lnTo>
                  <a:pt x="99939" y="227178"/>
                </a:lnTo>
                <a:lnTo>
                  <a:pt x="59721" y="214196"/>
                </a:lnTo>
                <a:lnTo>
                  <a:pt x="27639" y="188296"/>
                </a:lnTo>
                <a:lnTo>
                  <a:pt x="6738" y="152547"/>
                </a:lnTo>
                <a:lnTo>
                  <a:pt x="0" y="113805"/>
                </a:lnTo>
                <a:close/>
              </a:path>
            </a:pathLst>
          </a:custGeom>
          <a:ln w="9153">
            <a:solidFill>
              <a:srgbClr val="497DBA"/>
            </a:solidFill>
          </a:ln>
        </p:spPr>
        <p:txBody>
          <a:bodyPr wrap="square" lIns="0" tIns="0" rIns="0" bIns="0" rtlCol="0"/>
          <a:lstStyle/>
          <a:p>
            <a:endParaRPr/>
          </a:p>
        </p:txBody>
      </p:sp>
      <p:sp>
        <p:nvSpPr>
          <p:cNvPr id="73" name="object 73"/>
          <p:cNvSpPr/>
          <p:nvPr/>
        </p:nvSpPr>
        <p:spPr>
          <a:xfrm>
            <a:off x="5428488" y="1801367"/>
            <a:ext cx="342900" cy="342900"/>
          </a:xfrm>
          <a:prstGeom prst="rect">
            <a:avLst/>
          </a:prstGeom>
          <a:blipFill>
            <a:blip r:embed="rId13" cstate="print"/>
            <a:stretch>
              <a:fillRect/>
            </a:stretch>
          </a:blipFill>
        </p:spPr>
        <p:txBody>
          <a:bodyPr wrap="square" lIns="0" tIns="0" rIns="0" bIns="0" rtlCol="0"/>
          <a:lstStyle/>
          <a:p>
            <a:endParaRPr/>
          </a:p>
        </p:txBody>
      </p:sp>
      <p:sp>
        <p:nvSpPr>
          <p:cNvPr id="74" name="object 74"/>
          <p:cNvSpPr/>
          <p:nvPr/>
        </p:nvSpPr>
        <p:spPr>
          <a:xfrm>
            <a:off x="5487923" y="1833866"/>
            <a:ext cx="228600" cy="228600"/>
          </a:xfrm>
          <a:custGeom>
            <a:avLst/>
            <a:gdLst/>
            <a:ahLst/>
            <a:cxnLst/>
            <a:rect l="l" t="t" r="r" b="b"/>
            <a:pathLst>
              <a:path w="228600" h="228600">
                <a:moveTo>
                  <a:pt x="103594" y="0"/>
                </a:moveTo>
                <a:lnTo>
                  <a:pt x="62897" y="11691"/>
                </a:lnTo>
                <a:lnTo>
                  <a:pt x="30009" y="36611"/>
                </a:lnTo>
                <a:lnTo>
                  <a:pt x="8016" y="71676"/>
                </a:lnTo>
                <a:lnTo>
                  <a:pt x="0" y="113805"/>
                </a:lnTo>
                <a:lnTo>
                  <a:pt x="518" y="124760"/>
                </a:lnTo>
                <a:lnTo>
                  <a:pt x="12275" y="165368"/>
                </a:lnTo>
                <a:lnTo>
                  <a:pt x="37242" y="198175"/>
                </a:lnTo>
                <a:lnTo>
                  <a:pt x="72374" y="220110"/>
                </a:lnTo>
                <a:lnTo>
                  <a:pt x="114627" y="228104"/>
                </a:lnTo>
                <a:lnTo>
                  <a:pt x="128928" y="227174"/>
                </a:lnTo>
                <a:lnTo>
                  <a:pt x="168213" y="214460"/>
                </a:lnTo>
                <a:lnTo>
                  <a:pt x="199826" y="188804"/>
                </a:lnTo>
                <a:lnTo>
                  <a:pt x="220879" y="152710"/>
                </a:lnTo>
                <a:lnTo>
                  <a:pt x="228486" y="108680"/>
                </a:lnTo>
                <a:lnTo>
                  <a:pt x="227031" y="94898"/>
                </a:lnTo>
                <a:lnTo>
                  <a:pt x="213222" y="57176"/>
                </a:lnTo>
                <a:lnTo>
                  <a:pt x="186755" y="26987"/>
                </a:lnTo>
                <a:lnTo>
                  <a:pt x="149567" y="7029"/>
                </a:lnTo>
                <a:lnTo>
                  <a:pt x="103594" y="0"/>
                </a:lnTo>
                <a:close/>
              </a:path>
            </a:pathLst>
          </a:custGeom>
          <a:solidFill>
            <a:srgbClr val="000000"/>
          </a:solidFill>
        </p:spPr>
        <p:txBody>
          <a:bodyPr wrap="square" lIns="0" tIns="0" rIns="0" bIns="0" rtlCol="0"/>
          <a:lstStyle/>
          <a:p>
            <a:endParaRPr/>
          </a:p>
        </p:txBody>
      </p:sp>
      <p:sp>
        <p:nvSpPr>
          <p:cNvPr id="75" name="object 75"/>
          <p:cNvSpPr/>
          <p:nvPr/>
        </p:nvSpPr>
        <p:spPr>
          <a:xfrm>
            <a:off x="5487923" y="1833866"/>
            <a:ext cx="228600" cy="228600"/>
          </a:xfrm>
          <a:custGeom>
            <a:avLst/>
            <a:gdLst/>
            <a:ahLst/>
            <a:cxnLst/>
            <a:rect l="l" t="t" r="r" b="b"/>
            <a:pathLst>
              <a:path w="228600" h="228600">
                <a:moveTo>
                  <a:pt x="0" y="113805"/>
                </a:moveTo>
                <a:lnTo>
                  <a:pt x="8016" y="71676"/>
                </a:lnTo>
                <a:lnTo>
                  <a:pt x="30009" y="36611"/>
                </a:lnTo>
                <a:lnTo>
                  <a:pt x="62897" y="11691"/>
                </a:lnTo>
                <a:lnTo>
                  <a:pt x="103594" y="0"/>
                </a:lnTo>
                <a:lnTo>
                  <a:pt x="119775" y="740"/>
                </a:lnTo>
                <a:lnTo>
                  <a:pt x="163034" y="12379"/>
                </a:lnTo>
                <a:lnTo>
                  <a:pt x="196864" y="36047"/>
                </a:lnTo>
                <a:lnTo>
                  <a:pt x="219327" y="69046"/>
                </a:lnTo>
                <a:lnTo>
                  <a:pt x="228486" y="108680"/>
                </a:lnTo>
                <a:lnTo>
                  <a:pt x="227623" y="124084"/>
                </a:lnTo>
                <a:lnTo>
                  <a:pt x="215213" y="165747"/>
                </a:lnTo>
                <a:lnTo>
                  <a:pt x="190319" y="198640"/>
                </a:lnTo>
                <a:lnTo>
                  <a:pt x="155828" y="220260"/>
                </a:lnTo>
                <a:lnTo>
                  <a:pt x="114627" y="228104"/>
                </a:lnTo>
                <a:lnTo>
                  <a:pt x="99939" y="227178"/>
                </a:lnTo>
                <a:lnTo>
                  <a:pt x="59721" y="214196"/>
                </a:lnTo>
                <a:lnTo>
                  <a:pt x="27639" y="188296"/>
                </a:lnTo>
                <a:lnTo>
                  <a:pt x="6738" y="152547"/>
                </a:lnTo>
                <a:lnTo>
                  <a:pt x="0" y="113805"/>
                </a:lnTo>
                <a:close/>
              </a:path>
            </a:pathLst>
          </a:custGeom>
          <a:ln w="9153">
            <a:solidFill>
              <a:srgbClr val="497DBA"/>
            </a:solidFill>
          </a:ln>
        </p:spPr>
        <p:txBody>
          <a:bodyPr wrap="square" lIns="0" tIns="0" rIns="0" bIns="0" rtlCol="0"/>
          <a:lstStyle/>
          <a:p>
            <a:endParaRPr/>
          </a:p>
        </p:txBody>
      </p:sp>
      <p:sp>
        <p:nvSpPr>
          <p:cNvPr id="76" name="object 76"/>
          <p:cNvSpPr/>
          <p:nvPr/>
        </p:nvSpPr>
        <p:spPr>
          <a:xfrm>
            <a:off x="6041135" y="1801367"/>
            <a:ext cx="342900" cy="342900"/>
          </a:xfrm>
          <a:prstGeom prst="rect">
            <a:avLst/>
          </a:prstGeom>
          <a:blipFill>
            <a:blip r:embed="rId13" cstate="print"/>
            <a:stretch>
              <a:fillRect/>
            </a:stretch>
          </a:blipFill>
        </p:spPr>
        <p:txBody>
          <a:bodyPr wrap="square" lIns="0" tIns="0" rIns="0" bIns="0" rtlCol="0"/>
          <a:lstStyle/>
          <a:p>
            <a:endParaRPr/>
          </a:p>
        </p:txBody>
      </p:sp>
      <p:sp>
        <p:nvSpPr>
          <p:cNvPr id="77" name="object 77"/>
          <p:cNvSpPr/>
          <p:nvPr/>
        </p:nvSpPr>
        <p:spPr>
          <a:xfrm>
            <a:off x="6100571" y="1833866"/>
            <a:ext cx="228600" cy="228600"/>
          </a:xfrm>
          <a:custGeom>
            <a:avLst/>
            <a:gdLst/>
            <a:ahLst/>
            <a:cxnLst/>
            <a:rect l="l" t="t" r="r" b="b"/>
            <a:pathLst>
              <a:path w="228600" h="228600">
                <a:moveTo>
                  <a:pt x="103594" y="0"/>
                </a:moveTo>
                <a:lnTo>
                  <a:pt x="62897" y="11691"/>
                </a:lnTo>
                <a:lnTo>
                  <a:pt x="30009" y="36611"/>
                </a:lnTo>
                <a:lnTo>
                  <a:pt x="8016" y="71676"/>
                </a:lnTo>
                <a:lnTo>
                  <a:pt x="0" y="113805"/>
                </a:lnTo>
                <a:lnTo>
                  <a:pt x="518" y="124760"/>
                </a:lnTo>
                <a:lnTo>
                  <a:pt x="12275" y="165368"/>
                </a:lnTo>
                <a:lnTo>
                  <a:pt x="37242" y="198175"/>
                </a:lnTo>
                <a:lnTo>
                  <a:pt x="72374" y="220110"/>
                </a:lnTo>
                <a:lnTo>
                  <a:pt x="114627" y="228104"/>
                </a:lnTo>
                <a:lnTo>
                  <a:pt x="128928" y="227174"/>
                </a:lnTo>
                <a:lnTo>
                  <a:pt x="168213" y="214460"/>
                </a:lnTo>
                <a:lnTo>
                  <a:pt x="199826" y="188804"/>
                </a:lnTo>
                <a:lnTo>
                  <a:pt x="220879" y="152710"/>
                </a:lnTo>
                <a:lnTo>
                  <a:pt x="228486" y="108680"/>
                </a:lnTo>
                <a:lnTo>
                  <a:pt x="227031" y="94898"/>
                </a:lnTo>
                <a:lnTo>
                  <a:pt x="213222" y="57176"/>
                </a:lnTo>
                <a:lnTo>
                  <a:pt x="186755" y="26987"/>
                </a:lnTo>
                <a:lnTo>
                  <a:pt x="149567" y="7029"/>
                </a:lnTo>
                <a:lnTo>
                  <a:pt x="103594" y="0"/>
                </a:lnTo>
                <a:close/>
              </a:path>
            </a:pathLst>
          </a:custGeom>
          <a:solidFill>
            <a:srgbClr val="000000"/>
          </a:solidFill>
        </p:spPr>
        <p:txBody>
          <a:bodyPr wrap="square" lIns="0" tIns="0" rIns="0" bIns="0" rtlCol="0"/>
          <a:lstStyle/>
          <a:p>
            <a:endParaRPr/>
          </a:p>
        </p:txBody>
      </p:sp>
      <p:sp>
        <p:nvSpPr>
          <p:cNvPr id="78" name="object 78"/>
          <p:cNvSpPr/>
          <p:nvPr/>
        </p:nvSpPr>
        <p:spPr>
          <a:xfrm>
            <a:off x="6100571" y="1833866"/>
            <a:ext cx="228600" cy="228600"/>
          </a:xfrm>
          <a:custGeom>
            <a:avLst/>
            <a:gdLst/>
            <a:ahLst/>
            <a:cxnLst/>
            <a:rect l="l" t="t" r="r" b="b"/>
            <a:pathLst>
              <a:path w="228600" h="228600">
                <a:moveTo>
                  <a:pt x="0" y="113805"/>
                </a:moveTo>
                <a:lnTo>
                  <a:pt x="8016" y="71676"/>
                </a:lnTo>
                <a:lnTo>
                  <a:pt x="30009" y="36611"/>
                </a:lnTo>
                <a:lnTo>
                  <a:pt x="62897" y="11691"/>
                </a:lnTo>
                <a:lnTo>
                  <a:pt x="103594" y="0"/>
                </a:lnTo>
                <a:lnTo>
                  <a:pt x="119775" y="740"/>
                </a:lnTo>
                <a:lnTo>
                  <a:pt x="163034" y="12379"/>
                </a:lnTo>
                <a:lnTo>
                  <a:pt x="196864" y="36047"/>
                </a:lnTo>
                <a:lnTo>
                  <a:pt x="219327" y="69046"/>
                </a:lnTo>
                <a:lnTo>
                  <a:pt x="228486" y="108680"/>
                </a:lnTo>
                <a:lnTo>
                  <a:pt x="227623" y="124084"/>
                </a:lnTo>
                <a:lnTo>
                  <a:pt x="215213" y="165747"/>
                </a:lnTo>
                <a:lnTo>
                  <a:pt x="190319" y="198640"/>
                </a:lnTo>
                <a:lnTo>
                  <a:pt x="155828" y="220260"/>
                </a:lnTo>
                <a:lnTo>
                  <a:pt x="114627" y="228104"/>
                </a:lnTo>
                <a:lnTo>
                  <a:pt x="99939" y="227178"/>
                </a:lnTo>
                <a:lnTo>
                  <a:pt x="59721" y="214196"/>
                </a:lnTo>
                <a:lnTo>
                  <a:pt x="27639" y="188296"/>
                </a:lnTo>
                <a:lnTo>
                  <a:pt x="6738" y="152547"/>
                </a:lnTo>
                <a:lnTo>
                  <a:pt x="0" y="113805"/>
                </a:lnTo>
                <a:close/>
              </a:path>
            </a:pathLst>
          </a:custGeom>
          <a:ln w="9153">
            <a:solidFill>
              <a:srgbClr val="497DBA"/>
            </a:solidFill>
          </a:ln>
        </p:spPr>
        <p:txBody>
          <a:bodyPr wrap="square" lIns="0" tIns="0" rIns="0" bIns="0" rtlCol="0"/>
          <a:lstStyle/>
          <a:p>
            <a:endParaRPr/>
          </a:p>
        </p:txBody>
      </p:sp>
      <p:sp>
        <p:nvSpPr>
          <p:cNvPr id="79" name="object 79"/>
          <p:cNvSpPr/>
          <p:nvPr/>
        </p:nvSpPr>
        <p:spPr>
          <a:xfrm>
            <a:off x="6882384" y="1645920"/>
            <a:ext cx="342900" cy="342900"/>
          </a:xfrm>
          <a:prstGeom prst="rect">
            <a:avLst/>
          </a:prstGeom>
          <a:blipFill>
            <a:blip r:embed="rId13" cstate="print"/>
            <a:stretch>
              <a:fillRect/>
            </a:stretch>
          </a:blipFill>
        </p:spPr>
        <p:txBody>
          <a:bodyPr wrap="square" lIns="0" tIns="0" rIns="0" bIns="0" rtlCol="0"/>
          <a:lstStyle/>
          <a:p>
            <a:endParaRPr/>
          </a:p>
        </p:txBody>
      </p:sp>
      <p:sp>
        <p:nvSpPr>
          <p:cNvPr id="80" name="object 80"/>
          <p:cNvSpPr/>
          <p:nvPr/>
        </p:nvSpPr>
        <p:spPr>
          <a:xfrm>
            <a:off x="6941820" y="1678418"/>
            <a:ext cx="228600" cy="228600"/>
          </a:xfrm>
          <a:custGeom>
            <a:avLst/>
            <a:gdLst/>
            <a:ahLst/>
            <a:cxnLst/>
            <a:rect l="l" t="t" r="r" b="b"/>
            <a:pathLst>
              <a:path w="228600" h="228600">
                <a:moveTo>
                  <a:pt x="103594" y="0"/>
                </a:moveTo>
                <a:lnTo>
                  <a:pt x="62897" y="11691"/>
                </a:lnTo>
                <a:lnTo>
                  <a:pt x="30009" y="36611"/>
                </a:lnTo>
                <a:lnTo>
                  <a:pt x="8016" y="71676"/>
                </a:lnTo>
                <a:lnTo>
                  <a:pt x="0" y="113805"/>
                </a:lnTo>
                <a:lnTo>
                  <a:pt x="518" y="124760"/>
                </a:lnTo>
                <a:lnTo>
                  <a:pt x="12275" y="165368"/>
                </a:lnTo>
                <a:lnTo>
                  <a:pt x="37242" y="198175"/>
                </a:lnTo>
                <a:lnTo>
                  <a:pt x="72374" y="220110"/>
                </a:lnTo>
                <a:lnTo>
                  <a:pt x="114627" y="228104"/>
                </a:lnTo>
                <a:lnTo>
                  <a:pt x="128928" y="227174"/>
                </a:lnTo>
                <a:lnTo>
                  <a:pt x="168213" y="214460"/>
                </a:lnTo>
                <a:lnTo>
                  <a:pt x="199826" y="188804"/>
                </a:lnTo>
                <a:lnTo>
                  <a:pt x="220879" y="152710"/>
                </a:lnTo>
                <a:lnTo>
                  <a:pt x="228486" y="108680"/>
                </a:lnTo>
                <a:lnTo>
                  <a:pt x="227031" y="94898"/>
                </a:lnTo>
                <a:lnTo>
                  <a:pt x="213222" y="57176"/>
                </a:lnTo>
                <a:lnTo>
                  <a:pt x="186755" y="26987"/>
                </a:lnTo>
                <a:lnTo>
                  <a:pt x="149567" y="7029"/>
                </a:lnTo>
                <a:lnTo>
                  <a:pt x="103594" y="0"/>
                </a:lnTo>
                <a:close/>
              </a:path>
            </a:pathLst>
          </a:custGeom>
          <a:solidFill>
            <a:srgbClr val="000000"/>
          </a:solidFill>
        </p:spPr>
        <p:txBody>
          <a:bodyPr wrap="square" lIns="0" tIns="0" rIns="0" bIns="0" rtlCol="0"/>
          <a:lstStyle/>
          <a:p>
            <a:endParaRPr/>
          </a:p>
        </p:txBody>
      </p:sp>
      <p:sp>
        <p:nvSpPr>
          <p:cNvPr id="81" name="object 81"/>
          <p:cNvSpPr/>
          <p:nvPr/>
        </p:nvSpPr>
        <p:spPr>
          <a:xfrm>
            <a:off x="6941820" y="1678418"/>
            <a:ext cx="228600" cy="228600"/>
          </a:xfrm>
          <a:custGeom>
            <a:avLst/>
            <a:gdLst/>
            <a:ahLst/>
            <a:cxnLst/>
            <a:rect l="l" t="t" r="r" b="b"/>
            <a:pathLst>
              <a:path w="228600" h="228600">
                <a:moveTo>
                  <a:pt x="0" y="113805"/>
                </a:moveTo>
                <a:lnTo>
                  <a:pt x="8016" y="71676"/>
                </a:lnTo>
                <a:lnTo>
                  <a:pt x="30009" y="36611"/>
                </a:lnTo>
                <a:lnTo>
                  <a:pt x="62897" y="11691"/>
                </a:lnTo>
                <a:lnTo>
                  <a:pt x="103594" y="0"/>
                </a:lnTo>
                <a:lnTo>
                  <a:pt x="119775" y="740"/>
                </a:lnTo>
                <a:lnTo>
                  <a:pt x="163034" y="12379"/>
                </a:lnTo>
                <a:lnTo>
                  <a:pt x="196864" y="36047"/>
                </a:lnTo>
                <a:lnTo>
                  <a:pt x="219327" y="69046"/>
                </a:lnTo>
                <a:lnTo>
                  <a:pt x="228486" y="108680"/>
                </a:lnTo>
                <a:lnTo>
                  <a:pt x="227623" y="124084"/>
                </a:lnTo>
                <a:lnTo>
                  <a:pt x="215213" y="165747"/>
                </a:lnTo>
                <a:lnTo>
                  <a:pt x="190319" y="198640"/>
                </a:lnTo>
                <a:lnTo>
                  <a:pt x="155828" y="220260"/>
                </a:lnTo>
                <a:lnTo>
                  <a:pt x="114627" y="228104"/>
                </a:lnTo>
                <a:lnTo>
                  <a:pt x="99939" y="227178"/>
                </a:lnTo>
                <a:lnTo>
                  <a:pt x="59721" y="214196"/>
                </a:lnTo>
                <a:lnTo>
                  <a:pt x="27639" y="188296"/>
                </a:lnTo>
                <a:lnTo>
                  <a:pt x="6738" y="152547"/>
                </a:lnTo>
                <a:lnTo>
                  <a:pt x="0" y="113805"/>
                </a:lnTo>
                <a:close/>
              </a:path>
            </a:pathLst>
          </a:custGeom>
          <a:ln w="9153">
            <a:solidFill>
              <a:srgbClr val="497DBA"/>
            </a:solidFill>
          </a:ln>
        </p:spPr>
        <p:txBody>
          <a:bodyPr wrap="square" lIns="0" tIns="0" rIns="0" bIns="0" rtlCol="0"/>
          <a:lstStyle/>
          <a:p>
            <a:endParaRPr/>
          </a:p>
        </p:txBody>
      </p:sp>
      <p:sp>
        <p:nvSpPr>
          <p:cNvPr id="82" name="object 82"/>
          <p:cNvSpPr/>
          <p:nvPr/>
        </p:nvSpPr>
        <p:spPr>
          <a:xfrm>
            <a:off x="6150864" y="1783079"/>
            <a:ext cx="882396" cy="178308"/>
          </a:xfrm>
          <a:prstGeom prst="rect">
            <a:avLst/>
          </a:prstGeom>
          <a:blipFill>
            <a:blip r:embed="rId14" cstate="print"/>
            <a:stretch>
              <a:fillRect/>
            </a:stretch>
          </a:blipFill>
        </p:spPr>
        <p:txBody>
          <a:bodyPr wrap="square" lIns="0" tIns="0" rIns="0" bIns="0" rtlCol="0"/>
          <a:lstStyle/>
          <a:p>
            <a:endParaRPr/>
          </a:p>
        </p:txBody>
      </p:sp>
      <p:sp>
        <p:nvSpPr>
          <p:cNvPr id="83" name="object 83"/>
          <p:cNvSpPr/>
          <p:nvPr/>
        </p:nvSpPr>
        <p:spPr>
          <a:xfrm>
            <a:off x="6210301" y="1833372"/>
            <a:ext cx="757555" cy="43180"/>
          </a:xfrm>
          <a:custGeom>
            <a:avLst/>
            <a:gdLst/>
            <a:ahLst/>
            <a:cxnLst/>
            <a:rect l="l" t="t" r="r" b="b"/>
            <a:pathLst>
              <a:path w="757554" h="43180">
                <a:moveTo>
                  <a:pt x="0" y="0"/>
                </a:moveTo>
                <a:lnTo>
                  <a:pt x="757047" y="42672"/>
                </a:lnTo>
              </a:path>
            </a:pathLst>
          </a:custGeom>
          <a:ln w="27432">
            <a:solidFill>
              <a:srgbClr val="FF0000"/>
            </a:solidFill>
          </a:ln>
        </p:spPr>
        <p:txBody>
          <a:bodyPr wrap="square" lIns="0" tIns="0" rIns="0" bIns="0" rtlCol="0"/>
          <a:lstStyle/>
          <a:p>
            <a:endParaRPr/>
          </a:p>
        </p:txBody>
      </p:sp>
      <p:sp>
        <p:nvSpPr>
          <p:cNvPr id="84" name="object 84"/>
          <p:cNvSpPr/>
          <p:nvPr/>
        </p:nvSpPr>
        <p:spPr>
          <a:xfrm>
            <a:off x="5428488" y="1975105"/>
            <a:ext cx="763524" cy="434339"/>
          </a:xfrm>
          <a:prstGeom prst="rect">
            <a:avLst/>
          </a:prstGeom>
          <a:blipFill>
            <a:blip r:embed="rId15" cstate="print"/>
            <a:stretch>
              <a:fillRect/>
            </a:stretch>
          </a:blipFill>
        </p:spPr>
        <p:txBody>
          <a:bodyPr wrap="square" lIns="0" tIns="0" rIns="0" bIns="0" rtlCol="0"/>
          <a:lstStyle/>
          <a:p>
            <a:endParaRPr/>
          </a:p>
        </p:txBody>
      </p:sp>
      <p:sp>
        <p:nvSpPr>
          <p:cNvPr id="85" name="object 85"/>
          <p:cNvSpPr/>
          <p:nvPr/>
        </p:nvSpPr>
        <p:spPr>
          <a:xfrm>
            <a:off x="5487923" y="2025396"/>
            <a:ext cx="641350" cy="300355"/>
          </a:xfrm>
          <a:custGeom>
            <a:avLst/>
            <a:gdLst/>
            <a:ahLst/>
            <a:cxnLst/>
            <a:rect l="l" t="t" r="r" b="b"/>
            <a:pathLst>
              <a:path w="641350" h="300355">
                <a:moveTo>
                  <a:pt x="0" y="300227"/>
                </a:moveTo>
                <a:lnTo>
                  <a:pt x="641096" y="0"/>
                </a:lnTo>
              </a:path>
            </a:pathLst>
          </a:custGeom>
          <a:ln w="27432">
            <a:solidFill>
              <a:srgbClr val="FF0000"/>
            </a:solidFill>
          </a:ln>
        </p:spPr>
        <p:txBody>
          <a:bodyPr wrap="square" lIns="0" tIns="0" rIns="0" bIns="0" rtlCol="0"/>
          <a:lstStyle/>
          <a:p>
            <a:endParaRPr/>
          </a:p>
        </p:txBody>
      </p:sp>
      <p:sp>
        <p:nvSpPr>
          <p:cNvPr id="86" name="object 86"/>
          <p:cNvSpPr/>
          <p:nvPr/>
        </p:nvSpPr>
        <p:spPr>
          <a:xfrm>
            <a:off x="6608064" y="1828801"/>
            <a:ext cx="589788" cy="242315"/>
          </a:xfrm>
          <a:prstGeom prst="rect">
            <a:avLst/>
          </a:prstGeom>
          <a:blipFill>
            <a:blip r:embed="rId16" cstate="print"/>
            <a:stretch>
              <a:fillRect/>
            </a:stretch>
          </a:blipFill>
        </p:spPr>
        <p:txBody>
          <a:bodyPr wrap="square" lIns="0" tIns="0" rIns="0" bIns="0" rtlCol="0"/>
          <a:lstStyle/>
          <a:p>
            <a:endParaRPr/>
          </a:p>
        </p:txBody>
      </p:sp>
      <p:sp>
        <p:nvSpPr>
          <p:cNvPr id="87" name="object 87"/>
          <p:cNvSpPr/>
          <p:nvPr/>
        </p:nvSpPr>
        <p:spPr>
          <a:xfrm>
            <a:off x="6667500" y="1879093"/>
            <a:ext cx="462280" cy="109855"/>
          </a:xfrm>
          <a:custGeom>
            <a:avLst/>
            <a:gdLst/>
            <a:ahLst/>
            <a:cxnLst/>
            <a:rect l="l" t="t" r="r" b="b"/>
            <a:pathLst>
              <a:path w="462279" h="109855">
                <a:moveTo>
                  <a:pt x="0" y="109728"/>
                </a:moveTo>
                <a:lnTo>
                  <a:pt x="462152" y="0"/>
                </a:lnTo>
              </a:path>
            </a:pathLst>
          </a:custGeom>
          <a:ln w="27432">
            <a:solidFill>
              <a:srgbClr val="FF0000"/>
            </a:solidFill>
          </a:ln>
        </p:spPr>
        <p:txBody>
          <a:bodyPr wrap="square" lIns="0" tIns="0" rIns="0" bIns="0" rtlCol="0"/>
          <a:lstStyle/>
          <a:p>
            <a:endParaRPr/>
          </a:p>
        </p:txBody>
      </p:sp>
      <p:sp>
        <p:nvSpPr>
          <p:cNvPr id="88" name="object 88"/>
          <p:cNvSpPr/>
          <p:nvPr/>
        </p:nvSpPr>
        <p:spPr>
          <a:xfrm>
            <a:off x="6031992" y="2011680"/>
            <a:ext cx="242315" cy="470915"/>
          </a:xfrm>
          <a:prstGeom prst="rect">
            <a:avLst/>
          </a:prstGeom>
          <a:blipFill>
            <a:blip r:embed="rId17" cstate="print"/>
            <a:stretch>
              <a:fillRect/>
            </a:stretch>
          </a:blipFill>
        </p:spPr>
        <p:txBody>
          <a:bodyPr wrap="square" lIns="0" tIns="0" rIns="0" bIns="0" rtlCol="0"/>
          <a:lstStyle/>
          <a:p>
            <a:endParaRPr/>
          </a:p>
        </p:txBody>
      </p:sp>
      <p:sp>
        <p:nvSpPr>
          <p:cNvPr id="89" name="object 89"/>
          <p:cNvSpPr/>
          <p:nvPr/>
        </p:nvSpPr>
        <p:spPr>
          <a:xfrm>
            <a:off x="6100571" y="2061972"/>
            <a:ext cx="114300" cy="342900"/>
          </a:xfrm>
          <a:custGeom>
            <a:avLst/>
            <a:gdLst/>
            <a:ahLst/>
            <a:cxnLst/>
            <a:rect l="l" t="t" r="r" b="b"/>
            <a:pathLst>
              <a:path w="114300" h="342900">
                <a:moveTo>
                  <a:pt x="0" y="342900"/>
                </a:moveTo>
                <a:lnTo>
                  <a:pt x="113791" y="0"/>
                </a:lnTo>
              </a:path>
            </a:pathLst>
          </a:custGeom>
          <a:ln w="27432">
            <a:solidFill>
              <a:srgbClr val="FF0000"/>
            </a:solidFill>
          </a:ln>
        </p:spPr>
        <p:txBody>
          <a:bodyPr wrap="square" lIns="0" tIns="0" rIns="0" bIns="0" rtlCol="0"/>
          <a:lstStyle/>
          <a:p>
            <a:endParaRPr/>
          </a:p>
        </p:txBody>
      </p:sp>
      <p:sp>
        <p:nvSpPr>
          <p:cNvPr id="90" name="object 90"/>
          <p:cNvSpPr/>
          <p:nvPr/>
        </p:nvSpPr>
        <p:spPr>
          <a:xfrm>
            <a:off x="6221729" y="1869184"/>
            <a:ext cx="1604772" cy="955548"/>
          </a:xfrm>
          <a:prstGeom prst="rect">
            <a:avLst/>
          </a:prstGeom>
          <a:blipFill>
            <a:blip r:embed="rId18" cstate="print"/>
            <a:stretch>
              <a:fillRect/>
            </a:stretch>
          </a:blipFill>
        </p:spPr>
        <p:txBody>
          <a:bodyPr wrap="square" lIns="0" tIns="0" rIns="0" bIns="0" rtlCol="0"/>
          <a:lstStyle/>
          <a:p>
            <a:endParaRPr/>
          </a:p>
        </p:txBody>
      </p:sp>
      <p:sp>
        <p:nvSpPr>
          <p:cNvPr id="91" name="object 91"/>
          <p:cNvSpPr/>
          <p:nvPr/>
        </p:nvSpPr>
        <p:spPr>
          <a:xfrm>
            <a:off x="6256020" y="1924811"/>
            <a:ext cx="1482090" cy="824230"/>
          </a:xfrm>
          <a:custGeom>
            <a:avLst/>
            <a:gdLst/>
            <a:ahLst/>
            <a:cxnLst/>
            <a:rect l="l" t="t" r="r" b="b"/>
            <a:pathLst>
              <a:path w="1482089" h="824230">
                <a:moveTo>
                  <a:pt x="0" y="0"/>
                </a:moveTo>
                <a:lnTo>
                  <a:pt x="1481963" y="823976"/>
                </a:lnTo>
              </a:path>
            </a:pathLst>
          </a:custGeom>
          <a:ln w="27432">
            <a:solidFill>
              <a:srgbClr val="FF0000"/>
            </a:solidFill>
          </a:ln>
        </p:spPr>
        <p:txBody>
          <a:bodyPr wrap="square" lIns="0" tIns="0" rIns="0" bIns="0" rtlCol="0"/>
          <a:lstStyle/>
          <a:p>
            <a:endParaRPr/>
          </a:p>
        </p:txBody>
      </p:sp>
      <p:sp>
        <p:nvSpPr>
          <p:cNvPr id="92" name="object 92"/>
          <p:cNvSpPr/>
          <p:nvPr/>
        </p:nvSpPr>
        <p:spPr>
          <a:xfrm>
            <a:off x="6031992" y="2313433"/>
            <a:ext cx="1074419" cy="169163"/>
          </a:xfrm>
          <a:prstGeom prst="rect">
            <a:avLst/>
          </a:prstGeom>
          <a:blipFill>
            <a:blip r:embed="rId19" cstate="print"/>
            <a:stretch>
              <a:fillRect/>
            </a:stretch>
          </a:blipFill>
        </p:spPr>
        <p:txBody>
          <a:bodyPr wrap="square" lIns="0" tIns="0" rIns="0" bIns="0" rtlCol="0"/>
          <a:lstStyle/>
          <a:p>
            <a:endParaRPr/>
          </a:p>
        </p:txBody>
      </p:sp>
      <p:sp>
        <p:nvSpPr>
          <p:cNvPr id="93" name="object 93"/>
          <p:cNvSpPr/>
          <p:nvPr/>
        </p:nvSpPr>
        <p:spPr>
          <a:xfrm>
            <a:off x="6100571" y="2363723"/>
            <a:ext cx="952500" cy="38100"/>
          </a:xfrm>
          <a:custGeom>
            <a:avLst/>
            <a:gdLst/>
            <a:ahLst/>
            <a:cxnLst/>
            <a:rect l="l" t="t" r="r" b="b"/>
            <a:pathLst>
              <a:path w="952500" h="38100">
                <a:moveTo>
                  <a:pt x="951991" y="0"/>
                </a:moveTo>
                <a:lnTo>
                  <a:pt x="0" y="38100"/>
                </a:lnTo>
              </a:path>
            </a:pathLst>
          </a:custGeom>
          <a:ln w="27432">
            <a:solidFill>
              <a:srgbClr val="FF0000"/>
            </a:solidFill>
          </a:ln>
        </p:spPr>
        <p:txBody>
          <a:bodyPr wrap="square" lIns="0" tIns="0" rIns="0" bIns="0" rtlCol="0"/>
          <a:lstStyle/>
          <a:p>
            <a:endParaRPr/>
          </a:p>
        </p:txBody>
      </p:sp>
      <p:sp>
        <p:nvSpPr>
          <p:cNvPr id="94" name="object 94"/>
          <p:cNvSpPr/>
          <p:nvPr/>
        </p:nvSpPr>
        <p:spPr>
          <a:xfrm>
            <a:off x="6452616" y="2130551"/>
            <a:ext cx="205739" cy="388620"/>
          </a:xfrm>
          <a:prstGeom prst="rect">
            <a:avLst/>
          </a:prstGeom>
          <a:blipFill>
            <a:blip r:embed="rId20" cstate="print"/>
            <a:stretch>
              <a:fillRect/>
            </a:stretch>
          </a:blipFill>
        </p:spPr>
        <p:txBody>
          <a:bodyPr wrap="square" lIns="0" tIns="0" rIns="0" bIns="0" rtlCol="0"/>
          <a:lstStyle/>
          <a:p>
            <a:endParaRPr/>
          </a:p>
        </p:txBody>
      </p:sp>
      <p:sp>
        <p:nvSpPr>
          <p:cNvPr id="95" name="object 95"/>
          <p:cNvSpPr/>
          <p:nvPr/>
        </p:nvSpPr>
        <p:spPr>
          <a:xfrm>
            <a:off x="6521197" y="2180845"/>
            <a:ext cx="71755" cy="262255"/>
          </a:xfrm>
          <a:custGeom>
            <a:avLst/>
            <a:gdLst/>
            <a:ahLst/>
            <a:cxnLst/>
            <a:rect l="l" t="t" r="r" b="b"/>
            <a:pathLst>
              <a:path w="71754" h="262255">
                <a:moveTo>
                  <a:pt x="0" y="262127"/>
                </a:moveTo>
                <a:lnTo>
                  <a:pt x="71246" y="0"/>
                </a:lnTo>
              </a:path>
            </a:pathLst>
          </a:custGeom>
          <a:ln w="27432">
            <a:solidFill>
              <a:srgbClr val="FF0000"/>
            </a:solidFill>
          </a:ln>
        </p:spPr>
        <p:txBody>
          <a:bodyPr wrap="square" lIns="0" tIns="0" rIns="0" bIns="0" rtlCol="0"/>
          <a:lstStyle/>
          <a:p>
            <a:endParaRPr/>
          </a:p>
        </p:txBody>
      </p:sp>
      <p:sp>
        <p:nvSpPr>
          <p:cNvPr id="96" name="object 96"/>
          <p:cNvSpPr/>
          <p:nvPr/>
        </p:nvSpPr>
        <p:spPr>
          <a:xfrm>
            <a:off x="6690359" y="2130551"/>
            <a:ext cx="690372" cy="141732"/>
          </a:xfrm>
          <a:prstGeom prst="rect">
            <a:avLst/>
          </a:prstGeom>
          <a:blipFill>
            <a:blip r:embed="rId21" cstate="print"/>
            <a:stretch>
              <a:fillRect/>
            </a:stretch>
          </a:blipFill>
        </p:spPr>
        <p:txBody>
          <a:bodyPr wrap="square" lIns="0" tIns="0" rIns="0" bIns="0" rtlCol="0"/>
          <a:lstStyle/>
          <a:p>
            <a:endParaRPr/>
          </a:p>
        </p:txBody>
      </p:sp>
      <p:sp>
        <p:nvSpPr>
          <p:cNvPr id="97" name="object 97"/>
          <p:cNvSpPr/>
          <p:nvPr/>
        </p:nvSpPr>
        <p:spPr>
          <a:xfrm>
            <a:off x="6749797" y="2180844"/>
            <a:ext cx="567055" cy="5080"/>
          </a:xfrm>
          <a:custGeom>
            <a:avLst/>
            <a:gdLst/>
            <a:ahLst/>
            <a:cxnLst/>
            <a:rect l="l" t="t" r="r" b="b"/>
            <a:pathLst>
              <a:path w="567054" h="5080">
                <a:moveTo>
                  <a:pt x="0" y="4571"/>
                </a:moveTo>
                <a:lnTo>
                  <a:pt x="567054" y="0"/>
                </a:lnTo>
              </a:path>
            </a:pathLst>
          </a:custGeom>
          <a:ln w="27432">
            <a:solidFill>
              <a:srgbClr val="FF0000"/>
            </a:solidFill>
          </a:ln>
        </p:spPr>
        <p:txBody>
          <a:bodyPr wrap="square" lIns="0" tIns="0" rIns="0" bIns="0" rtlCol="0"/>
          <a:lstStyle/>
          <a:p>
            <a:endParaRPr/>
          </a:p>
        </p:txBody>
      </p:sp>
      <p:sp>
        <p:nvSpPr>
          <p:cNvPr id="98" name="object 98"/>
          <p:cNvSpPr/>
          <p:nvPr/>
        </p:nvSpPr>
        <p:spPr>
          <a:xfrm>
            <a:off x="6955535" y="1874520"/>
            <a:ext cx="160020" cy="516636"/>
          </a:xfrm>
          <a:prstGeom prst="rect">
            <a:avLst/>
          </a:prstGeom>
          <a:blipFill>
            <a:blip r:embed="rId22" cstate="print"/>
            <a:stretch>
              <a:fillRect/>
            </a:stretch>
          </a:blipFill>
        </p:spPr>
        <p:txBody>
          <a:bodyPr wrap="square" lIns="0" tIns="0" rIns="0" bIns="0" rtlCol="0"/>
          <a:lstStyle/>
          <a:p>
            <a:endParaRPr/>
          </a:p>
        </p:txBody>
      </p:sp>
      <p:sp>
        <p:nvSpPr>
          <p:cNvPr id="99" name="object 99"/>
          <p:cNvSpPr/>
          <p:nvPr/>
        </p:nvSpPr>
        <p:spPr>
          <a:xfrm>
            <a:off x="7024116" y="1906523"/>
            <a:ext cx="28575" cy="402590"/>
          </a:xfrm>
          <a:custGeom>
            <a:avLst/>
            <a:gdLst/>
            <a:ahLst/>
            <a:cxnLst/>
            <a:rect l="l" t="t" r="r" b="b"/>
            <a:pathLst>
              <a:path w="28575" h="402589">
                <a:moveTo>
                  <a:pt x="28575" y="0"/>
                </a:moveTo>
                <a:lnTo>
                  <a:pt x="0" y="402081"/>
                </a:lnTo>
              </a:path>
            </a:pathLst>
          </a:custGeom>
          <a:ln w="27432">
            <a:solidFill>
              <a:srgbClr val="FF0000"/>
            </a:solidFill>
          </a:ln>
        </p:spPr>
        <p:txBody>
          <a:bodyPr wrap="square" lIns="0" tIns="0" rIns="0" bIns="0" rtlCol="0"/>
          <a:lstStyle/>
          <a:p>
            <a:endParaRPr/>
          </a:p>
        </p:txBody>
      </p:sp>
      <p:sp>
        <p:nvSpPr>
          <p:cNvPr id="100" name="object 100"/>
          <p:cNvSpPr/>
          <p:nvPr/>
        </p:nvSpPr>
        <p:spPr>
          <a:xfrm>
            <a:off x="7074408" y="1828800"/>
            <a:ext cx="800100" cy="352044"/>
          </a:xfrm>
          <a:prstGeom prst="rect">
            <a:avLst/>
          </a:prstGeom>
          <a:blipFill>
            <a:blip r:embed="rId23" cstate="print"/>
            <a:stretch>
              <a:fillRect/>
            </a:stretch>
          </a:blipFill>
        </p:spPr>
        <p:txBody>
          <a:bodyPr wrap="square" lIns="0" tIns="0" rIns="0" bIns="0" rtlCol="0"/>
          <a:lstStyle/>
          <a:p>
            <a:endParaRPr/>
          </a:p>
        </p:txBody>
      </p:sp>
      <p:sp>
        <p:nvSpPr>
          <p:cNvPr id="101" name="object 101"/>
          <p:cNvSpPr/>
          <p:nvPr/>
        </p:nvSpPr>
        <p:spPr>
          <a:xfrm>
            <a:off x="7133845" y="1879092"/>
            <a:ext cx="676275" cy="219710"/>
          </a:xfrm>
          <a:custGeom>
            <a:avLst/>
            <a:gdLst/>
            <a:ahLst/>
            <a:cxnLst/>
            <a:rect l="l" t="t" r="r" b="b"/>
            <a:pathLst>
              <a:path w="676275" h="219710">
                <a:moveTo>
                  <a:pt x="0" y="0"/>
                </a:moveTo>
                <a:lnTo>
                  <a:pt x="675766" y="219329"/>
                </a:lnTo>
              </a:path>
            </a:pathLst>
          </a:custGeom>
          <a:ln w="27432">
            <a:solidFill>
              <a:srgbClr val="FF0000"/>
            </a:solidFill>
          </a:ln>
        </p:spPr>
        <p:txBody>
          <a:bodyPr wrap="square" lIns="0" tIns="0" rIns="0" bIns="0" rtlCol="0"/>
          <a:lstStyle/>
          <a:p>
            <a:endParaRPr/>
          </a:p>
        </p:txBody>
      </p:sp>
      <p:sp>
        <p:nvSpPr>
          <p:cNvPr id="102" name="object 102"/>
          <p:cNvSpPr/>
          <p:nvPr/>
        </p:nvSpPr>
        <p:spPr>
          <a:xfrm>
            <a:off x="7449312" y="2212848"/>
            <a:ext cx="352043" cy="388620"/>
          </a:xfrm>
          <a:prstGeom prst="rect">
            <a:avLst/>
          </a:prstGeom>
          <a:blipFill>
            <a:blip r:embed="rId24" cstate="print"/>
            <a:stretch>
              <a:fillRect/>
            </a:stretch>
          </a:blipFill>
        </p:spPr>
        <p:txBody>
          <a:bodyPr wrap="square" lIns="0" tIns="0" rIns="0" bIns="0" rtlCol="0"/>
          <a:lstStyle/>
          <a:p>
            <a:endParaRPr/>
          </a:p>
        </p:txBody>
      </p:sp>
      <p:sp>
        <p:nvSpPr>
          <p:cNvPr id="103" name="object 103"/>
          <p:cNvSpPr/>
          <p:nvPr/>
        </p:nvSpPr>
        <p:spPr>
          <a:xfrm>
            <a:off x="7517892" y="2253996"/>
            <a:ext cx="222885" cy="262255"/>
          </a:xfrm>
          <a:custGeom>
            <a:avLst/>
            <a:gdLst/>
            <a:ahLst/>
            <a:cxnLst/>
            <a:rect l="l" t="t" r="r" b="b"/>
            <a:pathLst>
              <a:path w="222885" h="262255">
                <a:moveTo>
                  <a:pt x="0" y="0"/>
                </a:moveTo>
                <a:lnTo>
                  <a:pt x="222504" y="262127"/>
                </a:lnTo>
              </a:path>
            </a:pathLst>
          </a:custGeom>
          <a:ln w="27432">
            <a:solidFill>
              <a:srgbClr val="FF0000"/>
            </a:solidFill>
          </a:ln>
        </p:spPr>
        <p:txBody>
          <a:bodyPr wrap="square" lIns="0" tIns="0" rIns="0" bIns="0" rtlCol="0"/>
          <a:lstStyle/>
          <a:p>
            <a:endParaRPr/>
          </a:p>
        </p:txBody>
      </p:sp>
      <p:sp>
        <p:nvSpPr>
          <p:cNvPr id="104" name="object 104"/>
          <p:cNvSpPr/>
          <p:nvPr/>
        </p:nvSpPr>
        <p:spPr>
          <a:xfrm>
            <a:off x="7751065" y="2212848"/>
            <a:ext cx="278891" cy="425196"/>
          </a:xfrm>
          <a:prstGeom prst="rect">
            <a:avLst/>
          </a:prstGeom>
          <a:blipFill>
            <a:blip r:embed="rId25" cstate="print"/>
            <a:stretch>
              <a:fillRect/>
            </a:stretch>
          </a:blipFill>
        </p:spPr>
        <p:txBody>
          <a:bodyPr wrap="square" lIns="0" tIns="0" rIns="0" bIns="0" rtlCol="0"/>
          <a:lstStyle/>
          <a:p>
            <a:endParaRPr/>
          </a:p>
        </p:txBody>
      </p:sp>
      <p:sp>
        <p:nvSpPr>
          <p:cNvPr id="105" name="object 105"/>
          <p:cNvSpPr/>
          <p:nvPr/>
        </p:nvSpPr>
        <p:spPr>
          <a:xfrm>
            <a:off x="7819644" y="2253995"/>
            <a:ext cx="152400" cy="295910"/>
          </a:xfrm>
          <a:custGeom>
            <a:avLst/>
            <a:gdLst/>
            <a:ahLst/>
            <a:cxnLst/>
            <a:rect l="l" t="t" r="r" b="b"/>
            <a:pathLst>
              <a:path w="152400" h="295910">
                <a:moveTo>
                  <a:pt x="152400" y="0"/>
                </a:moveTo>
                <a:lnTo>
                  <a:pt x="0" y="295528"/>
                </a:lnTo>
              </a:path>
            </a:pathLst>
          </a:custGeom>
          <a:ln w="27432">
            <a:solidFill>
              <a:srgbClr val="FF0000"/>
            </a:solidFill>
          </a:ln>
        </p:spPr>
        <p:txBody>
          <a:bodyPr wrap="square" lIns="0" tIns="0" rIns="0" bIns="0" rtlCol="0"/>
          <a:lstStyle/>
          <a:p>
            <a:endParaRPr/>
          </a:p>
        </p:txBody>
      </p:sp>
      <p:sp>
        <p:nvSpPr>
          <p:cNvPr id="106" name="object 106"/>
          <p:cNvSpPr/>
          <p:nvPr/>
        </p:nvSpPr>
        <p:spPr>
          <a:xfrm>
            <a:off x="3430523" y="1303019"/>
            <a:ext cx="1874520" cy="365760"/>
          </a:xfrm>
          <a:custGeom>
            <a:avLst/>
            <a:gdLst/>
            <a:ahLst/>
            <a:cxnLst/>
            <a:rect l="l" t="t" r="r" b="b"/>
            <a:pathLst>
              <a:path w="1874520" h="365760">
                <a:moveTo>
                  <a:pt x="0" y="365760"/>
                </a:moveTo>
                <a:lnTo>
                  <a:pt x="1874520" y="365760"/>
                </a:lnTo>
                <a:lnTo>
                  <a:pt x="1874520" y="0"/>
                </a:lnTo>
                <a:lnTo>
                  <a:pt x="0" y="0"/>
                </a:lnTo>
                <a:lnTo>
                  <a:pt x="0" y="365760"/>
                </a:lnTo>
                <a:close/>
              </a:path>
            </a:pathLst>
          </a:custGeom>
          <a:solidFill>
            <a:srgbClr val="FFFFFF"/>
          </a:solidFill>
        </p:spPr>
        <p:txBody>
          <a:bodyPr wrap="square" lIns="0" tIns="0" rIns="0" bIns="0" rtlCol="0"/>
          <a:lstStyle/>
          <a:p>
            <a:endParaRPr/>
          </a:p>
        </p:txBody>
      </p:sp>
      <p:sp>
        <p:nvSpPr>
          <p:cNvPr id="107" name="object 107"/>
          <p:cNvSpPr txBox="1"/>
          <p:nvPr/>
        </p:nvSpPr>
        <p:spPr>
          <a:xfrm>
            <a:off x="3430523" y="1303020"/>
            <a:ext cx="1874520" cy="276999"/>
          </a:xfrm>
          <a:prstGeom prst="rect">
            <a:avLst/>
          </a:prstGeom>
          <a:solidFill>
            <a:srgbClr val="FFFFFF"/>
          </a:solidFill>
          <a:ln w="9153">
            <a:solidFill>
              <a:srgbClr val="000000"/>
            </a:solidFill>
          </a:ln>
        </p:spPr>
        <p:txBody>
          <a:bodyPr vert="horz" wrap="square" lIns="0" tIns="0" rIns="0" bIns="0" rtlCol="0">
            <a:spAutoFit/>
          </a:bodyPr>
          <a:lstStyle/>
          <a:p>
            <a:pPr marL="86995"/>
            <a:r>
              <a:rPr spc="-10" dirty="0">
                <a:latin typeface="Franklin Gothic Book"/>
                <a:cs typeface="Franklin Gothic Book"/>
              </a:rPr>
              <a:t>B</a:t>
            </a:r>
            <a:r>
              <a:rPr spc="-25" dirty="0">
                <a:latin typeface="Franklin Gothic Book"/>
                <a:cs typeface="Franklin Gothic Book"/>
              </a:rPr>
              <a:t>R</a:t>
            </a:r>
            <a:r>
              <a:rPr spc="-20" dirty="0">
                <a:latin typeface="Franklin Gothic Book"/>
                <a:cs typeface="Franklin Gothic Book"/>
              </a:rPr>
              <a:t>I</a:t>
            </a:r>
            <a:r>
              <a:rPr spc="-15" dirty="0">
                <a:latin typeface="Franklin Gothic Book"/>
                <a:cs typeface="Franklin Gothic Book"/>
              </a:rPr>
              <a:t>DG</a:t>
            </a:r>
            <a:r>
              <a:rPr spc="-20" dirty="0">
                <a:latin typeface="Franklin Gothic Book"/>
                <a:cs typeface="Franklin Gothic Book"/>
              </a:rPr>
              <a:t>I</a:t>
            </a:r>
            <a:r>
              <a:rPr spc="-35" dirty="0">
                <a:latin typeface="Franklin Gothic Book"/>
                <a:cs typeface="Franklin Gothic Book"/>
              </a:rPr>
              <a:t>N</a:t>
            </a:r>
            <a:r>
              <a:rPr dirty="0">
                <a:latin typeface="Franklin Gothic Book"/>
                <a:cs typeface="Franklin Gothic Book"/>
              </a:rPr>
              <a:t>G</a:t>
            </a:r>
            <a:r>
              <a:rPr spc="110" dirty="0">
                <a:latin typeface="Franklin Gothic Book"/>
                <a:cs typeface="Franklin Gothic Book"/>
              </a:rPr>
              <a:t> </a:t>
            </a:r>
            <a:r>
              <a:rPr spc="-15" dirty="0">
                <a:latin typeface="Franklin Gothic Book"/>
                <a:cs typeface="Franklin Gothic Book"/>
              </a:rPr>
              <a:t>T</a:t>
            </a:r>
            <a:r>
              <a:rPr spc="-25" dirty="0">
                <a:latin typeface="Franklin Gothic Book"/>
                <a:cs typeface="Franklin Gothic Book"/>
              </a:rPr>
              <a:t>R</a:t>
            </a:r>
            <a:r>
              <a:rPr spc="-15" dirty="0">
                <a:latin typeface="Franklin Gothic Book"/>
                <a:cs typeface="Franklin Gothic Book"/>
              </a:rPr>
              <a:t>U</a:t>
            </a:r>
            <a:r>
              <a:rPr spc="-95" dirty="0">
                <a:latin typeface="Franklin Gothic Book"/>
                <a:cs typeface="Franklin Gothic Book"/>
              </a:rPr>
              <a:t>S</a:t>
            </a:r>
            <a:r>
              <a:rPr dirty="0">
                <a:latin typeface="Franklin Gothic Book"/>
                <a:cs typeface="Franklin Gothic Book"/>
              </a:rPr>
              <a:t>T</a:t>
            </a:r>
          </a:p>
        </p:txBody>
      </p:sp>
      <p:sp>
        <p:nvSpPr>
          <p:cNvPr id="108" name="object 108"/>
          <p:cNvSpPr/>
          <p:nvPr/>
        </p:nvSpPr>
        <p:spPr>
          <a:xfrm>
            <a:off x="3357372" y="4878324"/>
            <a:ext cx="1874520" cy="375285"/>
          </a:xfrm>
          <a:custGeom>
            <a:avLst/>
            <a:gdLst/>
            <a:ahLst/>
            <a:cxnLst/>
            <a:rect l="l" t="t" r="r" b="b"/>
            <a:pathLst>
              <a:path w="1874520" h="375285">
                <a:moveTo>
                  <a:pt x="0" y="374903"/>
                </a:moveTo>
                <a:lnTo>
                  <a:pt x="1874520" y="374903"/>
                </a:lnTo>
                <a:lnTo>
                  <a:pt x="1874520" y="0"/>
                </a:lnTo>
                <a:lnTo>
                  <a:pt x="0" y="0"/>
                </a:lnTo>
                <a:lnTo>
                  <a:pt x="0" y="374903"/>
                </a:lnTo>
                <a:close/>
              </a:path>
            </a:pathLst>
          </a:custGeom>
          <a:solidFill>
            <a:srgbClr val="FFFFFF"/>
          </a:solidFill>
        </p:spPr>
        <p:txBody>
          <a:bodyPr wrap="square" lIns="0" tIns="0" rIns="0" bIns="0" rtlCol="0"/>
          <a:lstStyle/>
          <a:p>
            <a:endParaRPr/>
          </a:p>
        </p:txBody>
      </p:sp>
      <p:sp>
        <p:nvSpPr>
          <p:cNvPr id="109" name="object 109"/>
          <p:cNvSpPr txBox="1"/>
          <p:nvPr/>
        </p:nvSpPr>
        <p:spPr>
          <a:xfrm>
            <a:off x="3357372" y="4878324"/>
            <a:ext cx="1874520" cy="276999"/>
          </a:xfrm>
          <a:prstGeom prst="rect">
            <a:avLst/>
          </a:prstGeom>
          <a:solidFill>
            <a:srgbClr val="FFFFFF"/>
          </a:solidFill>
          <a:ln w="9153">
            <a:solidFill>
              <a:srgbClr val="000000"/>
            </a:solidFill>
          </a:ln>
        </p:spPr>
        <p:txBody>
          <a:bodyPr vert="horz" wrap="square" lIns="0" tIns="0" rIns="0" bIns="0" rtlCol="0">
            <a:spAutoFit/>
          </a:bodyPr>
          <a:lstStyle/>
          <a:p>
            <a:pPr marL="83820"/>
            <a:r>
              <a:rPr spc="-10" dirty="0">
                <a:latin typeface="Franklin Gothic Book"/>
                <a:cs typeface="Franklin Gothic Book"/>
              </a:rPr>
              <a:t>B</a:t>
            </a:r>
            <a:r>
              <a:rPr spc="10" dirty="0">
                <a:latin typeface="Franklin Gothic Book"/>
                <a:cs typeface="Franklin Gothic Book"/>
              </a:rPr>
              <a:t>O</a:t>
            </a:r>
            <a:r>
              <a:rPr spc="-35" dirty="0">
                <a:latin typeface="Franklin Gothic Book"/>
                <a:cs typeface="Franklin Gothic Book"/>
              </a:rPr>
              <a:t>N</a:t>
            </a:r>
            <a:r>
              <a:rPr spc="-15" dirty="0">
                <a:latin typeface="Franklin Gothic Book"/>
                <a:cs typeface="Franklin Gothic Book"/>
              </a:rPr>
              <a:t>D</a:t>
            </a:r>
            <a:r>
              <a:rPr spc="-20" dirty="0">
                <a:latin typeface="Franklin Gothic Book"/>
                <a:cs typeface="Franklin Gothic Book"/>
              </a:rPr>
              <a:t>I</a:t>
            </a:r>
            <a:r>
              <a:rPr spc="-35" dirty="0">
                <a:latin typeface="Franklin Gothic Book"/>
                <a:cs typeface="Franklin Gothic Book"/>
              </a:rPr>
              <a:t>N</a:t>
            </a:r>
            <a:r>
              <a:rPr dirty="0">
                <a:latin typeface="Franklin Gothic Book"/>
                <a:cs typeface="Franklin Gothic Book"/>
              </a:rPr>
              <a:t>G</a:t>
            </a:r>
            <a:r>
              <a:rPr spc="110" dirty="0">
                <a:latin typeface="Franklin Gothic Book"/>
                <a:cs typeface="Franklin Gothic Book"/>
              </a:rPr>
              <a:t> </a:t>
            </a:r>
            <a:r>
              <a:rPr spc="-15" dirty="0">
                <a:latin typeface="Franklin Gothic Book"/>
                <a:cs typeface="Franklin Gothic Book"/>
              </a:rPr>
              <a:t>T</a:t>
            </a:r>
            <a:r>
              <a:rPr spc="-25" dirty="0">
                <a:latin typeface="Franklin Gothic Book"/>
                <a:cs typeface="Franklin Gothic Book"/>
              </a:rPr>
              <a:t>R</a:t>
            </a:r>
            <a:r>
              <a:rPr spc="-15" dirty="0">
                <a:latin typeface="Franklin Gothic Book"/>
                <a:cs typeface="Franklin Gothic Book"/>
              </a:rPr>
              <a:t>U</a:t>
            </a:r>
            <a:r>
              <a:rPr spc="-95" dirty="0">
                <a:latin typeface="Franklin Gothic Book"/>
                <a:cs typeface="Franklin Gothic Book"/>
              </a:rPr>
              <a:t>S</a:t>
            </a:r>
            <a:r>
              <a:rPr dirty="0">
                <a:latin typeface="Franklin Gothic Book"/>
                <a:cs typeface="Franklin Gothic Book"/>
              </a:rPr>
              <a:t>T</a:t>
            </a:r>
            <a:endParaRPr>
              <a:latin typeface="Franklin Gothic Book"/>
              <a:cs typeface="Franklin Gothic Book"/>
            </a:endParaRPr>
          </a:p>
        </p:txBody>
      </p:sp>
      <p:sp>
        <p:nvSpPr>
          <p:cNvPr id="111" name="object 111"/>
          <p:cNvSpPr txBox="1"/>
          <p:nvPr/>
        </p:nvSpPr>
        <p:spPr>
          <a:xfrm>
            <a:off x="7682484" y="5582411"/>
            <a:ext cx="996950" cy="553998"/>
          </a:xfrm>
          <a:prstGeom prst="rect">
            <a:avLst/>
          </a:prstGeom>
          <a:solidFill>
            <a:srgbClr val="9BBA58"/>
          </a:solidFill>
          <a:ln w="9153">
            <a:solidFill>
              <a:srgbClr val="000000"/>
            </a:solidFill>
          </a:ln>
        </p:spPr>
        <p:txBody>
          <a:bodyPr vert="horz" wrap="square" lIns="0" tIns="0" rIns="0" bIns="0" rtlCol="0">
            <a:spAutoFit/>
          </a:bodyPr>
          <a:lstStyle/>
          <a:p>
            <a:pPr marL="85725" marR="158750"/>
            <a:r>
              <a:rPr spc="-15" dirty="0">
                <a:latin typeface="Franklin Gothic Book"/>
                <a:cs typeface="Franklin Gothic Book"/>
              </a:rPr>
              <a:t>T</a:t>
            </a:r>
            <a:r>
              <a:rPr spc="-25" dirty="0">
                <a:latin typeface="Franklin Gothic Book"/>
                <a:cs typeface="Franklin Gothic Book"/>
              </a:rPr>
              <a:t>R</a:t>
            </a:r>
            <a:r>
              <a:rPr spc="-20" dirty="0">
                <a:latin typeface="Franklin Gothic Book"/>
                <a:cs typeface="Franklin Gothic Book"/>
              </a:rPr>
              <a:t>I</a:t>
            </a:r>
            <a:r>
              <a:rPr spc="-10" dirty="0">
                <a:latin typeface="Franklin Gothic Book"/>
                <a:cs typeface="Franklin Gothic Book"/>
              </a:rPr>
              <a:t>B</a:t>
            </a:r>
            <a:r>
              <a:rPr spc="-30" dirty="0">
                <a:latin typeface="Franklin Gothic Book"/>
                <a:cs typeface="Franklin Gothic Book"/>
              </a:rPr>
              <a:t>A</a:t>
            </a:r>
            <a:r>
              <a:rPr dirty="0">
                <a:latin typeface="Franklin Gothic Book"/>
                <a:cs typeface="Franklin Gothic Book"/>
              </a:rPr>
              <a:t>L </a:t>
            </a:r>
            <a:r>
              <a:rPr spc="-5" dirty="0">
                <a:latin typeface="Franklin Gothic Book"/>
                <a:cs typeface="Franklin Gothic Book"/>
              </a:rPr>
              <a:t>P</a:t>
            </a:r>
            <a:r>
              <a:rPr spc="-20" dirty="0">
                <a:latin typeface="Franklin Gothic Book"/>
                <a:cs typeface="Franklin Gothic Book"/>
              </a:rPr>
              <a:t>L</a:t>
            </a:r>
            <a:r>
              <a:rPr spc="-105" dirty="0">
                <a:latin typeface="Franklin Gothic Book"/>
                <a:cs typeface="Franklin Gothic Book"/>
              </a:rPr>
              <a:t>A</a:t>
            </a:r>
            <a:r>
              <a:rPr spc="-35" dirty="0">
                <a:latin typeface="Franklin Gothic Book"/>
                <a:cs typeface="Franklin Gothic Book"/>
              </a:rPr>
              <a:t>C</a:t>
            </a:r>
            <a:r>
              <a:rPr spc="20" dirty="0">
                <a:latin typeface="Franklin Gothic Book"/>
                <a:cs typeface="Franklin Gothic Book"/>
              </a:rPr>
              <a:t>E</a:t>
            </a:r>
            <a:r>
              <a:rPr dirty="0">
                <a:latin typeface="Franklin Gothic Book"/>
                <a:cs typeface="Franklin Gothic Book"/>
              </a:rPr>
              <a:t>S</a:t>
            </a:r>
            <a:endParaRPr>
              <a:latin typeface="Franklin Gothic Book"/>
              <a:cs typeface="Franklin Gothic Book"/>
            </a:endParaRPr>
          </a:p>
        </p:txBody>
      </p:sp>
      <p:sp>
        <p:nvSpPr>
          <p:cNvPr id="123" name="object 123"/>
          <p:cNvSpPr/>
          <p:nvPr/>
        </p:nvSpPr>
        <p:spPr>
          <a:xfrm>
            <a:off x="5657088" y="1901951"/>
            <a:ext cx="534924" cy="214884"/>
          </a:xfrm>
          <a:prstGeom prst="rect">
            <a:avLst/>
          </a:prstGeom>
          <a:blipFill>
            <a:blip r:embed="rId26" cstate="print"/>
            <a:stretch>
              <a:fillRect/>
            </a:stretch>
          </a:blipFill>
        </p:spPr>
        <p:txBody>
          <a:bodyPr wrap="square" lIns="0" tIns="0" rIns="0" bIns="0" rtlCol="0"/>
          <a:lstStyle/>
          <a:p>
            <a:endParaRPr/>
          </a:p>
        </p:txBody>
      </p:sp>
      <p:sp>
        <p:nvSpPr>
          <p:cNvPr id="124" name="object 124"/>
          <p:cNvSpPr/>
          <p:nvPr/>
        </p:nvSpPr>
        <p:spPr>
          <a:xfrm>
            <a:off x="5716523" y="1952244"/>
            <a:ext cx="414020" cy="81280"/>
          </a:xfrm>
          <a:custGeom>
            <a:avLst/>
            <a:gdLst/>
            <a:ahLst/>
            <a:cxnLst/>
            <a:rect l="l" t="t" r="r" b="b"/>
            <a:pathLst>
              <a:path w="414020" h="81280">
                <a:moveTo>
                  <a:pt x="0" y="0"/>
                </a:moveTo>
                <a:lnTo>
                  <a:pt x="413512" y="80771"/>
                </a:lnTo>
              </a:path>
            </a:pathLst>
          </a:custGeom>
          <a:ln w="27431">
            <a:solidFill>
              <a:srgbClr val="FF0000"/>
            </a:solidFill>
          </a:ln>
        </p:spPr>
        <p:txBody>
          <a:bodyPr wrap="square" lIns="0" tIns="0" rIns="0" bIns="0" rtlCol="0"/>
          <a:lstStyle/>
          <a:p>
            <a:endParaRPr/>
          </a:p>
        </p:txBody>
      </p:sp>
      <p:sp>
        <p:nvSpPr>
          <p:cNvPr id="125" name="object 125"/>
          <p:cNvSpPr/>
          <p:nvPr/>
        </p:nvSpPr>
        <p:spPr>
          <a:xfrm>
            <a:off x="5620512" y="1984248"/>
            <a:ext cx="434339" cy="617220"/>
          </a:xfrm>
          <a:prstGeom prst="rect">
            <a:avLst/>
          </a:prstGeom>
          <a:blipFill>
            <a:blip r:embed="rId27" cstate="print"/>
            <a:stretch>
              <a:fillRect/>
            </a:stretch>
          </a:blipFill>
        </p:spPr>
        <p:txBody>
          <a:bodyPr wrap="square" lIns="0" tIns="0" rIns="0" bIns="0" rtlCol="0"/>
          <a:lstStyle/>
          <a:p>
            <a:endParaRPr/>
          </a:p>
        </p:txBody>
      </p:sp>
      <p:sp>
        <p:nvSpPr>
          <p:cNvPr id="126" name="object 126"/>
          <p:cNvSpPr/>
          <p:nvPr/>
        </p:nvSpPr>
        <p:spPr>
          <a:xfrm>
            <a:off x="5689092" y="2025396"/>
            <a:ext cx="300355" cy="490855"/>
          </a:xfrm>
          <a:custGeom>
            <a:avLst/>
            <a:gdLst/>
            <a:ahLst/>
            <a:cxnLst/>
            <a:rect l="l" t="t" r="r" b="b"/>
            <a:pathLst>
              <a:path w="300354" h="490855">
                <a:moveTo>
                  <a:pt x="0" y="0"/>
                </a:moveTo>
                <a:lnTo>
                  <a:pt x="299847" y="490727"/>
                </a:lnTo>
              </a:path>
            </a:pathLst>
          </a:custGeom>
          <a:ln w="27432">
            <a:solidFill>
              <a:srgbClr val="FF0000"/>
            </a:solidFill>
          </a:ln>
        </p:spPr>
        <p:txBody>
          <a:bodyPr wrap="square" lIns="0" tIns="0" rIns="0" bIns="0" rtlCol="0"/>
          <a:lstStyle/>
          <a:p>
            <a:endParaRPr/>
          </a:p>
        </p:txBody>
      </p:sp>
      <p:sp>
        <p:nvSpPr>
          <p:cNvPr id="128" name="Rectangle 2"/>
          <p:cNvSpPr>
            <a:spLocks noGrp="1" noChangeArrowheads="1"/>
          </p:cNvSpPr>
          <p:nvPr>
            <p:ph type="title"/>
          </p:nvPr>
        </p:nvSpPr>
        <p:spPr>
          <a:xfrm>
            <a:off x="633704" y="0"/>
            <a:ext cx="10515600" cy="596900"/>
          </a:xfrm>
        </p:spPr>
        <p:txBody>
          <a:bodyPr>
            <a:normAutofit fontScale="90000"/>
          </a:bodyPr>
          <a:lstStyle/>
          <a:p>
            <a:r>
              <a:rPr lang="en-US" altLang="en-US" dirty="0" smtClean="0"/>
              <a:t>The importance </a:t>
            </a:r>
            <a:r>
              <a:rPr lang="en-US" altLang="en-US" dirty="0"/>
              <a:t>of r</a:t>
            </a:r>
            <a:r>
              <a:rPr lang="en-US" altLang="en-US" dirty="0" smtClean="0"/>
              <a:t>apport </a:t>
            </a:r>
            <a:endParaRPr lang="en-US" altLang="en-US" dirty="0"/>
          </a:p>
        </p:txBody>
      </p:sp>
      <p:sp>
        <p:nvSpPr>
          <p:cNvPr id="129" name="Rectangle 128"/>
          <p:cNvSpPr/>
          <p:nvPr/>
        </p:nvSpPr>
        <p:spPr>
          <a:xfrm>
            <a:off x="10528300" y="0"/>
            <a:ext cx="1663700" cy="457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a:t>
            </a:r>
            <a:endParaRPr lang="en-US" dirty="0"/>
          </a:p>
        </p:txBody>
      </p:sp>
    </p:spTree>
    <p:extLst>
      <p:ext uri="{BB962C8B-B14F-4D97-AF65-F5344CB8AC3E}">
        <p14:creationId xmlns:p14="http://schemas.microsoft.com/office/powerpoint/2010/main" val="3017179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524000" y="1408175"/>
            <a:ext cx="9144000" cy="5440680"/>
          </a:xfrm>
          <a:custGeom>
            <a:avLst/>
            <a:gdLst/>
            <a:ahLst/>
            <a:cxnLst/>
            <a:rect l="l" t="t" r="r" b="b"/>
            <a:pathLst>
              <a:path w="9144000" h="5440680">
                <a:moveTo>
                  <a:pt x="0" y="5440680"/>
                </a:moveTo>
                <a:lnTo>
                  <a:pt x="9144000" y="5440680"/>
                </a:lnTo>
                <a:lnTo>
                  <a:pt x="9144000" y="0"/>
                </a:lnTo>
                <a:lnTo>
                  <a:pt x="0" y="0"/>
                </a:lnTo>
                <a:lnTo>
                  <a:pt x="0" y="5440680"/>
                </a:lnTo>
                <a:close/>
              </a:path>
            </a:pathLst>
          </a:custGeom>
          <a:solidFill>
            <a:srgbClr val="FFFF00"/>
          </a:solidFill>
        </p:spPr>
        <p:txBody>
          <a:bodyPr wrap="square" lIns="0" tIns="0" rIns="0" bIns="0" rtlCol="0"/>
          <a:lstStyle/>
          <a:p>
            <a:endParaRPr/>
          </a:p>
        </p:txBody>
      </p:sp>
      <p:sp>
        <p:nvSpPr>
          <p:cNvPr id="5" name="object 5"/>
          <p:cNvSpPr/>
          <p:nvPr/>
        </p:nvSpPr>
        <p:spPr>
          <a:xfrm>
            <a:off x="1524000" y="1417320"/>
            <a:ext cx="9144000" cy="5440680"/>
          </a:xfrm>
          <a:prstGeom prst="rect">
            <a:avLst/>
          </a:prstGeom>
          <a:blipFill>
            <a:blip r:embed="rId3" cstate="print"/>
            <a:stretch>
              <a:fillRect/>
            </a:stretch>
          </a:blipFill>
        </p:spPr>
        <p:txBody>
          <a:bodyPr wrap="square" lIns="0" tIns="0" rIns="0" bIns="0" rtlCol="0"/>
          <a:lstStyle/>
          <a:p>
            <a:endParaRPr/>
          </a:p>
        </p:txBody>
      </p:sp>
      <p:sp>
        <p:nvSpPr>
          <p:cNvPr id="7" name="Rectangle 2"/>
          <p:cNvSpPr>
            <a:spLocks noGrp="1" noChangeArrowheads="1"/>
          </p:cNvSpPr>
          <p:nvPr>
            <p:ph type="title"/>
          </p:nvPr>
        </p:nvSpPr>
        <p:spPr>
          <a:xfrm>
            <a:off x="1524000" y="0"/>
            <a:ext cx="9004300" cy="1399030"/>
          </a:xfrm>
        </p:spPr>
        <p:txBody>
          <a:bodyPr>
            <a:normAutofit/>
          </a:bodyPr>
          <a:lstStyle/>
          <a:p>
            <a:r>
              <a:rPr lang="en-US" altLang="en-US" dirty="0" smtClean="0"/>
              <a:t>Strategic communications is looking below the water line </a:t>
            </a:r>
            <a:endParaRPr lang="en-US" altLang="en-US" dirty="0"/>
          </a:p>
        </p:txBody>
      </p:sp>
      <p:sp>
        <p:nvSpPr>
          <p:cNvPr id="8" name="Rectangle 7"/>
          <p:cNvSpPr/>
          <p:nvPr/>
        </p:nvSpPr>
        <p:spPr>
          <a:xfrm>
            <a:off x="10528300" y="0"/>
            <a:ext cx="1663700" cy="457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a:t>
            </a:r>
            <a:endParaRPr lang="en-US" dirty="0"/>
          </a:p>
        </p:txBody>
      </p:sp>
    </p:spTree>
    <p:extLst>
      <p:ext uri="{BB962C8B-B14F-4D97-AF65-F5344CB8AC3E}">
        <p14:creationId xmlns:p14="http://schemas.microsoft.com/office/powerpoint/2010/main" val="27565113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extLst/>
          </p:nvPr>
        </p:nvGraphicFramePr>
        <p:xfrm>
          <a:off x="1974850" y="1155700"/>
          <a:ext cx="8229600" cy="5148577"/>
        </p:xfrm>
        <a:graphic>
          <a:graphicData uri="http://schemas.openxmlformats.org/drawingml/2006/table">
            <a:tbl>
              <a:tblPr firstRow="1" bandRow="1">
                <a:tableStyleId>{2D5ABB26-0587-4C30-8999-92F81FD0307C}</a:tableStyleId>
              </a:tblPr>
              <a:tblGrid>
                <a:gridCol w="4114800"/>
                <a:gridCol w="4114800"/>
              </a:tblGrid>
              <a:tr h="383539">
                <a:tc>
                  <a:txBody>
                    <a:bodyPr/>
                    <a:lstStyle/>
                    <a:p>
                      <a:pPr marL="1239520">
                        <a:lnSpc>
                          <a:spcPct val="100000"/>
                        </a:lnSpc>
                      </a:pPr>
                      <a:r>
                        <a:rPr sz="1800" spc="-20" dirty="0">
                          <a:solidFill>
                            <a:srgbClr val="FFFFFF"/>
                          </a:solidFill>
                          <a:latin typeface="Franklin Gothic Book"/>
                          <a:cs typeface="Franklin Gothic Book"/>
                        </a:rPr>
                        <a:t>S</a:t>
                      </a:r>
                      <a:r>
                        <a:rPr sz="1800" spc="-85" dirty="0">
                          <a:solidFill>
                            <a:srgbClr val="FFFFFF"/>
                          </a:solidFill>
                          <a:latin typeface="Franklin Gothic Book"/>
                          <a:cs typeface="Franklin Gothic Book"/>
                        </a:rPr>
                        <a:t>T</a:t>
                      </a:r>
                      <a:r>
                        <a:rPr sz="1800" spc="-105" dirty="0">
                          <a:solidFill>
                            <a:srgbClr val="FFFFFF"/>
                          </a:solidFill>
                          <a:latin typeface="Franklin Gothic Book"/>
                          <a:cs typeface="Franklin Gothic Book"/>
                        </a:rPr>
                        <a:t>A</a:t>
                      </a:r>
                      <a:r>
                        <a:rPr sz="1800" spc="55" dirty="0">
                          <a:solidFill>
                            <a:srgbClr val="FFFFFF"/>
                          </a:solidFill>
                          <a:latin typeface="Franklin Gothic Book"/>
                          <a:cs typeface="Franklin Gothic Book"/>
                        </a:rPr>
                        <a:t>TU</a:t>
                      </a:r>
                      <a:r>
                        <a:rPr sz="1800" dirty="0">
                          <a:solidFill>
                            <a:srgbClr val="FFFFFF"/>
                          </a:solidFill>
                          <a:latin typeface="Franklin Gothic Book"/>
                          <a:cs typeface="Franklin Gothic Book"/>
                        </a:rPr>
                        <a:t>S</a:t>
                      </a:r>
                      <a:r>
                        <a:rPr sz="1800" spc="-110" dirty="0">
                          <a:solidFill>
                            <a:srgbClr val="FFFFFF"/>
                          </a:solidFill>
                          <a:latin typeface="Franklin Gothic Book"/>
                          <a:cs typeface="Franklin Gothic Book"/>
                        </a:rPr>
                        <a:t> </a:t>
                      </a:r>
                      <a:r>
                        <a:rPr sz="1800" spc="50" dirty="0">
                          <a:solidFill>
                            <a:srgbClr val="FFFFFF"/>
                          </a:solidFill>
                          <a:latin typeface="Franklin Gothic Book"/>
                          <a:cs typeface="Franklin Gothic Book"/>
                        </a:rPr>
                        <a:t>S</a:t>
                      </a:r>
                      <a:r>
                        <a:rPr sz="1800" spc="85" dirty="0">
                          <a:solidFill>
                            <a:srgbClr val="FFFFFF"/>
                          </a:solidFill>
                          <a:latin typeface="Franklin Gothic Book"/>
                          <a:cs typeface="Franklin Gothic Book"/>
                        </a:rPr>
                        <a:t>O</a:t>
                      </a:r>
                      <a:r>
                        <a:rPr sz="1800" spc="-40" dirty="0">
                          <a:solidFill>
                            <a:srgbClr val="FFFFFF"/>
                          </a:solidFill>
                          <a:latin typeface="Franklin Gothic Book"/>
                          <a:cs typeface="Franklin Gothic Book"/>
                        </a:rPr>
                        <a:t>C</a:t>
                      </a:r>
                      <a:r>
                        <a:rPr sz="1800" spc="-20" dirty="0">
                          <a:solidFill>
                            <a:srgbClr val="FFFFFF"/>
                          </a:solidFill>
                          <a:latin typeface="Franklin Gothic Book"/>
                          <a:cs typeface="Franklin Gothic Book"/>
                        </a:rPr>
                        <a:t>I</a:t>
                      </a:r>
                      <a:r>
                        <a:rPr sz="1800" spc="15" dirty="0">
                          <a:solidFill>
                            <a:srgbClr val="FFFFFF"/>
                          </a:solidFill>
                          <a:latin typeface="Franklin Gothic Book"/>
                          <a:cs typeface="Franklin Gothic Book"/>
                        </a:rPr>
                        <a:t>E</a:t>
                      </a:r>
                      <a:r>
                        <a:rPr sz="1800" spc="55" dirty="0">
                          <a:solidFill>
                            <a:srgbClr val="FFFFFF"/>
                          </a:solidFill>
                          <a:latin typeface="Franklin Gothic Book"/>
                          <a:cs typeface="Franklin Gothic Book"/>
                        </a:rPr>
                        <a:t>T</a:t>
                      </a:r>
                      <a:r>
                        <a:rPr sz="1800" dirty="0">
                          <a:solidFill>
                            <a:srgbClr val="FFFFFF"/>
                          </a:solidFill>
                          <a:latin typeface="Franklin Gothic Book"/>
                          <a:cs typeface="Franklin Gothic Book"/>
                        </a:rPr>
                        <a:t>Y</a:t>
                      </a:r>
                      <a:endParaRPr sz="1800" dirty="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078865">
                        <a:lnSpc>
                          <a:spcPct val="100000"/>
                        </a:lnSpc>
                      </a:pPr>
                      <a:r>
                        <a:rPr sz="1800" spc="30" dirty="0">
                          <a:solidFill>
                            <a:srgbClr val="FFFFFF"/>
                          </a:solidFill>
                          <a:latin typeface="Franklin Gothic Book"/>
                          <a:cs typeface="Franklin Gothic Book"/>
                        </a:rPr>
                        <a:t>C</a:t>
                      </a:r>
                      <a:r>
                        <a:rPr sz="1800" spc="85" dirty="0">
                          <a:solidFill>
                            <a:srgbClr val="FFFFFF"/>
                          </a:solidFill>
                          <a:latin typeface="Franklin Gothic Book"/>
                          <a:cs typeface="Franklin Gothic Book"/>
                        </a:rPr>
                        <a:t>O</a:t>
                      </a:r>
                      <a:r>
                        <a:rPr sz="1800" spc="35" dirty="0">
                          <a:solidFill>
                            <a:srgbClr val="FFFFFF"/>
                          </a:solidFill>
                          <a:latin typeface="Franklin Gothic Book"/>
                          <a:cs typeface="Franklin Gothic Book"/>
                        </a:rPr>
                        <a:t>N</a:t>
                      </a:r>
                      <a:r>
                        <a:rPr sz="1800" spc="55" dirty="0">
                          <a:solidFill>
                            <a:srgbClr val="FFFFFF"/>
                          </a:solidFill>
                          <a:latin typeface="Franklin Gothic Book"/>
                          <a:cs typeface="Franklin Gothic Book"/>
                        </a:rPr>
                        <a:t>T</a:t>
                      </a:r>
                      <a:r>
                        <a:rPr sz="1800" spc="-25" dirty="0">
                          <a:solidFill>
                            <a:srgbClr val="FFFFFF"/>
                          </a:solidFill>
                          <a:latin typeface="Franklin Gothic Book"/>
                          <a:cs typeface="Franklin Gothic Book"/>
                        </a:rPr>
                        <a:t>R</a:t>
                      </a:r>
                      <a:r>
                        <a:rPr sz="1800" spc="-30" dirty="0">
                          <a:solidFill>
                            <a:srgbClr val="FFFFFF"/>
                          </a:solidFill>
                          <a:latin typeface="Franklin Gothic Book"/>
                          <a:cs typeface="Franklin Gothic Book"/>
                        </a:rPr>
                        <a:t>A</a:t>
                      </a:r>
                      <a:r>
                        <a:rPr sz="1800" spc="-40" dirty="0">
                          <a:solidFill>
                            <a:srgbClr val="FFFFFF"/>
                          </a:solidFill>
                          <a:latin typeface="Franklin Gothic Book"/>
                          <a:cs typeface="Franklin Gothic Book"/>
                        </a:rPr>
                        <a:t>C</a:t>
                      </a:r>
                      <a:r>
                        <a:rPr sz="1800" dirty="0">
                          <a:solidFill>
                            <a:srgbClr val="FFFFFF"/>
                          </a:solidFill>
                          <a:latin typeface="Franklin Gothic Book"/>
                          <a:cs typeface="Franklin Gothic Book"/>
                        </a:rPr>
                        <a:t>T</a:t>
                      </a:r>
                      <a:r>
                        <a:rPr sz="1800" spc="-175" dirty="0">
                          <a:solidFill>
                            <a:srgbClr val="FFFFFF"/>
                          </a:solidFill>
                          <a:latin typeface="Franklin Gothic Book"/>
                          <a:cs typeface="Franklin Gothic Book"/>
                        </a:rPr>
                        <a:t> </a:t>
                      </a:r>
                      <a:r>
                        <a:rPr sz="1800" spc="50" dirty="0">
                          <a:solidFill>
                            <a:srgbClr val="FFFFFF"/>
                          </a:solidFill>
                          <a:latin typeface="Franklin Gothic Book"/>
                          <a:cs typeface="Franklin Gothic Book"/>
                        </a:rPr>
                        <a:t>S</a:t>
                      </a:r>
                      <a:r>
                        <a:rPr sz="1800" spc="85" dirty="0">
                          <a:solidFill>
                            <a:srgbClr val="FFFFFF"/>
                          </a:solidFill>
                          <a:latin typeface="Franklin Gothic Book"/>
                          <a:cs typeface="Franklin Gothic Book"/>
                        </a:rPr>
                        <a:t>O</a:t>
                      </a:r>
                      <a:r>
                        <a:rPr sz="1800" spc="30" dirty="0">
                          <a:solidFill>
                            <a:srgbClr val="FFFFFF"/>
                          </a:solidFill>
                          <a:latin typeface="Franklin Gothic Book"/>
                          <a:cs typeface="Franklin Gothic Book"/>
                        </a:rPr>
                        <a:t>C</a:t>
                      </a:r>
                      <a:r>
                        <a:rPr sz="1800" spc="-20" dirty="0">
                          <a:solidFill>
                            <a:srgbClr val="FFFFFF"/>
                          </a:solidFill>
                          <a:latin typeface="Franklin Gothic Book"/>
                          <a:cs typeface="Franklin Gothic Book"/>
                        </a:rPr>
                        <a:t>I</a:t>
                      </a:r>
                      <a:r>
                        <a:rPr sz="1800" spc="15" dirty="0">
                          <a:solidFill>
                            <a:srgbClr val="FFFFFF"/>
                          </a:solidFill>
                          <a:latin typeface="Franklin Gothic Book"/>
                          <a:cs typeface="Franklin Gothic Book"/>
                        </a:rPr>
                        <a:t>E</a:t>
                      </a:r>
                      <a:r>
                        <a:rPr sz="1800" spc="55" dirty="0">
                          <a:solidFill>
                            <a:srgbClr val="FFFFFF"/>
                          </a:solidFill>
                          <a:latin typeface="Franklin Gothic Book"/>
                          <a:cs typeface="Franklin Gothic Book"/>
                        </a:rPr>
                        <a:t>T</a:t>
                      </a:r>
                      <a:r>
                        <a:rPr sz="1800" dirty="0">
                          <a:solidFill>
                            <a:srgbClr val="FFFFFF"/>
                          </a:solidFill>
                          <a:latin typeface="Franklin Gothic Book"/>
                          <a:cs typeface="Franklin Gothic Book"/>
                        </a:rPr>
                        <a:t>Y</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r>
              <a:tr h="358139">
                <a:tc>
                  <a:txBody>
                    <a:bodyPr/>
                    <a:lstStyle/>
                    <a:p>
                      <a:pPr marL="85725">
                        <a:lnSpc>
                          <a:spcPct val="100000"/>
                        </a:lnSpc>
                      </a:pPr>
                      <a:r>
                        <a:rPr sz="1800" spc="-40" dirty="0">
                          <a:latin typeface="Franklin Gothic Book"/>
                          <a:cs typeface="Franklin Gothic Book"/>
                        </a:rPr>
                        <a:t>C</a:t>
                      </a:r>
                      <a:r>
                        <a:rPr sz="1800" spc="-20" dirty="0">
                          <a:latin typeface="Franklin Gothic Book"/>
                          <a:cs typeface="Franklin Gothic Book"/>
                        </a:rPr>
                        <a:t>L</a:t>
                      </a:r>
                      <a:r>
                        <a:rPr sz="1800" spc="-30" dirty="0">
                          <a:latin typeface="Franklin Gothic Book"/>
                          <a:cs typeface="Franklin Gothic Book"/>
                        </a:rPr>
                        <a:t>A</a:t>
                      </a:r>
                      <a:r>
                        <a:rPr sz="1800" dirty="0">
                          <a:latin typeface="Franklin Gothic Book"/>
                          <a:cs typeface="Franklin Gothic Book"/>
                        </a:rPr>
                        <a:t>N</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89535">
                        <a:lnSpc>
                          <a:spcPct val="100000"/>
                        </a:lnSpc>
                      </a:pPr>
                      <a:r>
                        <a:rPr sz="1800" spc="-20" dirty="0">
                          <a:latin typeface="Franklin Gothic Book"/>
                          <a:cs typeface="Franklin Gothic Book"/>
                        </a:rPr>
                        <a:t>I</a:t>
                      </a:r>
                      <a:r>
                        <a:rPr sz="1800" spc="-35" dirty="0">
                          <a:latin typeface="Franklin Gothic Book"/>
                          <a:cs typeface="Franklin Gothic Book"/>
                        </a:rPr>
                        <a:t>N</a:t>
                      </a:r>
                      <a:r>
                        <a:rPr sz="1800" spc="-15" dirty="0">
                          <a:latin typeface="Franklin Gothic Book"/>
                          <a:cs typeface="Franklin Gothic Book"/>
                        </a:rPr>
                        <a:t>D</a:t>
                      </a:r>
                      <a:r>
                        <a:rPr sz="1800" spc="-20" dirty="0">
                          <a:latin typeface="Franklin Gothic Book"/>
                          <a:cs typeface="Franklin Gothic Book"/>
                        </a:rPr>
                        <a:t>I</a:t>
                      </a:r>
                      <a:r>
                        <a:rPr sz="1800" spc="-35" dirty="0">
                          <a:latin typeface="Franklin Gothic Book"/>
                          <a:cs typeface="Franklin Gothic Book"/>
                        </a:rPr>
                        <a:t>V</a:t>
                      </a:r>
                      <a:r>
                        <a:rPr sz="1800" spc="-20" dirty="0">
                          <a:latin typeface="Franklin Gothic Book"/>
                          <a:cs typeface="Franklin Gothic Book"/>
                        </a:rPr>
                        <a:t>I</a:t>
                      </a:r>
                      <a:r>
                        <a:rPr sz="1800" spc="-15" dirty="0">
                          <a:latin typeface="Franklin Gothic Book"/>
                          <a:cs typeface="Franklin Gothic Book"/>
                        </a:rPr>
                        <a:t>DU</a:t>
                      </a:r>
                      <a:r>
                        <a:rPr sz="1800" spc="-30" dirty="0">
                          <a:latin typeface="Franklin Gothic Book"/>
                          <a:cs typeface="Franklin Gothic Book"/>
                        </a:rPr>
                        <a:t>A</a:t>
                      </a:r>
                      <a:r>
                        <a:rPr sz="1800" dirty="0">
                          <a:latin typeface="Franklin Gothic Book"/>
                          <a:cs typeface="Franklin Gothic Book"/>
                        </a:rPr>
                        <a:t>L</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r>
              <a:tr h="370840">
                <a:tc>
                  <a:txBody>
                    <a:bodyPr/>
                    <a:lstStyle/>
                    <a:p>
                      <a:pPr marL="85725">
                        <a:lnSpc>
                          <a:spcPct val="100000"/>
                        </a:lnSpc>
                      </a:pPr>
                      <a:r>
                        <a:rPr sz="1800" spc="-10" dirty="0">
                          <a:latin typeface="Franklin Gothic Book"/>
                          <a:cs typeface="Franklin Gothic Book"/>
                        </a:rPr>
                        <a:t>H</a:t>
                      </a:r>
                      <a:r>
                        <a:rPr sz="1800" spc="10" dirty="0">
                          <a:latin typeface="Franklin Gothic Book"/>
                          <a:cs typeface="Franklin Gothic Book"/>
                        </a:rPr>
                        <a:t>O</a:t>
                      </a:r>
                      <a:r>
                        <a:rPr sz="1800" spc="-20" dirty="0">
                          <a:latin typeface="Franklin Gothic Book"/>
                          <a:cs typeface="Franklin Gothic Book"/>
                        </a:rPr>
                        <a:t>S</a:t>
                      </a:r>
                      <a:r>
                        <a:rPr sz="1800" spc="-5" dirty="0">
                          <a:latin typeface="Franklin Gothic Book"/>
                          <a:cs typeface="Franklin Gothic Book"/>
                        </a:rPr>
                        <a:t>P</a:t>
                      </a:r>
                      <a:r>
                        <a:rPr sz="1800" spc="-20" dirty="0">
                          <a:latin typeface="Franklin Gothic Book"/>
                          <a:cs typeface="Franklin Gothic Book"/>
                        </a:rPr>
                        <a:t>I</a:t>
                      </a:r>
                      <a:r>
                        <a:rPr sz="1800" spc="-160" dirty="0">
                          <a:latin typeface="Franklin Gothic Book"/>
                          <a:cs typeface="Franklin Gothic Book"/>
                        </a:rPr>
                        <a:t>T</a:t>
                      </a:r>
                      <a:r>
                        <a:rPr sz="1800" spc="-30" dirty="0">
                          <a:latin typeface="Franklin Gothic Book"/>
                          <a:cs typeface="Franklin Gothic Book"/>
                        </a:rPr>
                        <a:t>A</a:t>
                      </a:r>
                      <a:r>
                        <a:rPr sz="1800" spc="-20" dirty="0">
                          <a:latin typeface="Franklin Gothic Book"/>
                          <a:cs typeface="Franklin Gothic Book"/>
                        </a:rPr>
                        <a:t>LI</a:t>
                      </a:r>
                      <a:r>
                        <a:rPr sz="1800" spc="55" dirty="0">
                          <a:latin typeface="Franklin Gothic Book"/>
                          <a:cs typeface="Franklin Gothic Book"/>
                        </a:rPr>
                        <a:t>T</a:t>
                      </a:r>
                      <a:r>
                        <a:rPr sz="1800" dirty="0">
                          <a:latin typeface="Franklin Gothic Book"/>
                          <a:cs typeface="Franklin Gothic Book"/>
                        </a:rPr>
                        <a:t>Y</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89535">
                        <a:lnSpc>
                          <a:spcPct val="100000"/>
                        </a:lnSpc>
                      </a:pPr>
                      <a:r>
                        <a:rPr sz="1800" dirty="0">
                          <a:latin typeface="Franklin Gothic Book"/>
                          <a:cs typeface="Franklin Gothic Book"/>
                        </a:rPr>
                        <a:t>“</a:t>
                      </a:r>
                      <a:r>
                        <a:rPr sz="1800" spc="-15" dirty="0">
                          <a:latin typeface="Franklin Gothic Book"/>
                          <a:cs typeface="Franklin Gothic Book"/>
                        </a:rPr>
                        <a:t>B</a:t>
                      </a:r>
                      <a:r>
                        <a:rPr sz="1800" spc="10" dirty="0">
                          <a:latin typeface="Franklin Gothic Book"/>
                          <a:cs typeface="Franklin Gothic Book"/>
                        </a:rPr>
                        <a:t>O</a:t>
                      </a:r>
                      <a:r>
                        <a:rPr sz="1800" spc="-35" dirty="0">
                          <a:latin typeface="Franklin Gothic Book"/>
                          <a:cs typeface="Franklin Gothic Book"/>
                        </a:rPr>
                        <a:t>W</a:t>
                      </a:r>
                      <a:r>
                        <a:rPr sz="1800" spc="-20" dirty="0">
                          <a:latin typeface="Franklin Gothic Book"/>
                          <a:cs typeface="Franklin Gothic Book"/>
                        </a:rPr>
                        <a:t>LI</a:t>
                      </a:r>
                      <a:r>
                        <a:rPr sz="1800" spc="-35" dirty="0">
                          <a:latin typeface="Franklin Gothic Book"/>
                          <a:cs typeface="Franklin Gothic Book"/>
                        </a:rPr>
                        <a:t>N</a:t>
                      </a:r>
                      <a:r>
                        <a:rPr sz="1800" dirty="0">
                          <a:latin typeface="Franklin Gothic Book"/>
                          <a:cs typeface="Franklin Gothic Book"/>
                        </a:rPr>
                        <a:t>G</a:t>
                      </a:r>
                      <a:r>
                        <a:rPr sz="1800" spc="120" dirty="0">
                          <a:latin typeface="Franklin Gothic Book"/>
                          <a:cs typeface="Franklin Gothic Book"/>
                        </a:rPr>
                        <a:t> </a:t>
                      </a:r>
                      <a:r>
                        <a:rPr sz="1800" spc="-35" dirty="0">
                          <a:latin typeface="Franklin Gothic Book"/>
                          <a:cs typeface="Franklin Gothic Book"/>
                        </a:rPr>
                        <a:t>A</a:t>
                      </a:r>
                      <a:r>
                        <a:rPr sz="1800" spc="-95" dirty="0">
                          <a:latin typeface="Franklin Gothic Book"/>
                          <a:cs typeface="Franklin Gothic Book"/>
                        </a:rPr>
                        <a:t>L</a:t>
                      </a:r>
                      <a:r>
                        <a:rPr sz="1800" spc="10" dirty="0">
                          <a:latin typeface="Franklin Gothic Book"/>
                          <a:cs typeface="Franklin Gothic Book"/>
                        </a:rPr>
                        <a:t>O</a:t>
                      </a:r>
                      <a:r>
                        <a:rPr sz="1800" spc="-35" dirty="0">
                          <a:latin typeface="Franklin Gothic Book"/>
                          <a:cs typeface="Franklin Gothic Book"/>
                        </a:rPr>
                        <a:t>N</a:t>
                      </a:r>
                      <a:r>
                        <a:rPr sz="1800" spc="20" dirty="0">
                          <a:latin typeface="Franklin Gothic Book"/>
                          <a:cs typeface="Franklin Gothic Book"/>
                        </a:rPr>
                        <a:t>E</a:t>
                      </a:r>
                      <a:r>
                        <a:rPr sz="1800" dirty="0">
                          <a:latin typeface="Franklin Gothic Book"/>
                          <a:cs typeface="Franklin Gothic Book"/>
                        </a:rPr>
                        <a:t>”</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r>
              <a:tr h="370839">
                <a:tc>
                  <a:txBody>
                    <a:bodyPr/>
                    <a:lstStyle/>
                    <a:p>
                      <a:pPr marL="85725">
                        <a:lnSpc>
                          <a:spcPct val="100000"/>
                        </a:lnSpc>
                      </a:pPr>
                      <a:r>
                        <a:rPr sz="1800" spc="-10" dirty="0">
                          <a:latin typeface="Franklin Gothic Book"/>
                          <a:cs typeface="Franklin Gothic Book"/>
                        </a:rPr>
                        <a:t>H</a:t>
                      </a:r>
                      <a:r>
                        <a:rPr sz="1800" spc="10" dirty="0">
                          <a:latin typeface="Franklin Gothic Book"/>
                          <a:cs typeface="Franklin Gothic Book"/>
                        </a:rPr>
                        <a:t>O</a:t>
                      </a:r>
                      <a:r>
                        <a:rPr sz="1800" spc="-35" dirty="0">
                          <a:latin typeface="Franklin Gothic Book"/>
                          <a:cs typeface="Franklin Gothic Book"/>
                        </a:rPr>
                        <a:t>N</a:t>
                      </a:r>
                      <a:r>
                        <a:rPr sz="1800" spc="10" dirty="0">
                          <a:latin typeface="Franklin Gothic Book"/>
                          <a:cs typeface="Franklin Gothic Book"/>
                        </a:rPr>
                        <a:t>O</a:t>
                      </a:r>
                      <a:r>
                        <a:rPr sz="1800" spc="-25" dirty="0">
                          <a:latin typeface="Franklin Gothic Book"/>
                          <a:cs typeface="Franklin Gothic Book"/>
                        </a:rPr>
                        <a:t>R</a:t>
                      </a:r>
                      <a:r>
                        <a:rPr sz="1800" spc="-30" dirty="0">
                          <a:latin typeface="Franklin Gothic Book"/>
                          <a:cs typeface="Franklin Gothic Book"/>
                        </a:rPr>
                        <a:t>/</a:t>
                      </a:r>
                      <a:r>
                        <a:rPr sz="1800" spc="-20" dirty="0">
                          <a:latin typeface="Franklin Gothic Book"/>
                          <a:cs typeface="Franklin Gothic Book"/>
                        </a:rPr>
                        <a:t>S</a:t>
                      </a:r>
                      <a:r>
                        <a:rPr sz="1800" spc="-10" dirty="0">
                          <a:latin typeface="Franklin Gothic Book"/>
                          <a:cs typeface="Franklin Gothic Book"/>
                        </a:rPr>
                        <a:t>H</a:t>
                      </a:r>
                      <a:r>
                        <a:rPr sz="1800" spc="-30" dirty="0">
                          <a:latin typeface="Franklin Gothic Book"/>
                          <a:cs typeface="Franklin Gothic Book"/>
                        </a:rPr>
                        <a:t>A</a:t>
                      </a:r>
                      <a:r>
                        <a:rPr sz="1800" spc="-20" dirty="0">
                          <a:latin typeface="Franklin Gothic Book"/>
                          <a:cs typeface="Franklin Gothic Book"/>
                        </a:rPr>
                        <a:t>M</a:t>
                      </a:r>
                      <a:r>
                        <a:rPr sz="1800" dirty="0">
                          <a:latin typeface="Franklin Gothic Book"/>
                          <a:cs typeface="Franklin Gothic Book"/>
                        </a:rPr>
                        <a:t>E</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89535">
                        <a:lnSpc>
                          <a:spcPct val="100000"/>
                        </a:lnSpc>
                      </a:pPr>
                      <a:r>
                        <a:rPr sz="1800" spc="-105" dirty="0">
                          <a:latin typeface="Franklin Gothic Book"/>
                          <a:cs typeface="Franklin Gothic Book"/>
                        </a:rPr>
                        <a:t>A</a:t>
                      </a:r>
                      <a:r>
                        <a:rPr sz="1800" spc="-40" dirty="0">
                          <a:latin typeface="Franklin Gothic Book"/>
                          <a:cs typeface="Franklin Gothic Book"/>
                        </a:rPr>
                        <a:t>C</a:t>
                      </a:r>
                      <a:r>
                        <a:rPr sz="1800" spc="-10" dirty="0">
                          <a:latin typeface="Franklin Gothic Book"/>
                          <a:cs typeface="Franklin Gothic Book"/>
                        </a:rPr>
                        <a:t>H</a:t>
                      </a:r>
                      <a:r>
                        <a:rPr sz="1800" spc="-20" dirty="0">
                          <a:latin typeface="Franklin Gothic Book"/>
                          <a:cs typeface="Franklin Gothic Book"/>
                        </a:rPr>
                        <a:t>I</a:t>
                      </a:r>
                      <a:r>
                        <a:rPr sz="1800" spc="15" dirty="0">
                          <a:latin typeface="Franklin Gothic Book"/>
                          <a:cs typeface="Franklin Gothic Book"/>
                        </a:rPr>
                        <a:t>E</a:t>
                      </a:r>
                      <a:r>
                        <a:rPr sz="1800" spc="-35" dirty="0">
                          <a:latin typeface="Franklin Gothic Book"/>
                          <a:cs typeface="Franklin Gothic Book"/>
                        </a:rPr>
                        <a:t>V</a:t>
                      </a:r>
                      <a:r>
                        <a:rPr sz="1800" spc="-20" dirty="0">
                          <a:latin typeface="Franklin Gothic Book"/>
                          <a:cs typeface="Franklin Gothic Book"/>
                        </a:rPr>
                        <a:t>M</a:t>
                      </a:r>
                      <a:r>
                        <a:rPr sz="1800" spc="15" dirty="0">
                          <a:latin typeface="Franklin Gothic Book"/>
                          <a:cs typeface="Franklin Gothic Book"/>
                        </a:rPr>
                        <a:t>E</a:t>
                      </a:r>
                      <a:r>
                        <a:rPr sz="1800" spc="-35" dirty="0">
                          <a:latin typeface="Franklin Gothic Book"/>
                          <a:cs typeface="Franklin Gothic Book"/>
                        </a:rPr>
                        <a:t>N</a:t>
                      </a:r>
                      <a:r>
                        <a:rPr sz="1800" spc="-15" dirty="0">
                          <a:latin typeface="Franklin Gothic Book"/>
                          <a:cs typeface="Franklin Gothic Book"/>
                        </a:rPr>
                        <a:t>T</a:t>
                      </a:r>
                      <a:r>
                        <a:rPr sz="1800" spc="-30" dirty="0">
                          <a:latin typeface="Franklin Gothic Book"/>
                          <a:cs typeface="Franklin Gothic Book"/>
                        </a:rPr>
                        <a:t>/</a:t>
                      </a:r>
                      <a:r>
                        <a:rPr sz="1800" spc="-15" dirty="0">
                          <a:latin typeface="Franklin Gothic Book"/>
                          <a:cs typeface="Franklin Gothic Book"/>
                        </a:rPr>
                        <a:t>GU</a:t>
                      </a:r>
                      <a:r>
                        <a:rPr sz="1800" spc="-20" dirty="0">
                          <a:latin typeface="Franklin Gothic Book"/>
                          <a:cs typeface="Franklin Gothic Book"/>
                        </a:rPr>
                        <a:t>I</a:t>
                      </a:r>
                      <a:r>
                        <a:rPr sz="1800" dirty="0">
                          <a:latin typeface="Franklin Gothic Book"/>
                          <a:cs typeface="Franklin Gothic Book"/>
                        </a:rPr>
                        <a:t>L</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r>
              <a:tr h="370839">
                <a:tc>
                  <a:txBody>
                    <a:bodyPr/>
                    <a:lstStyle/>
                    <a:p>
                      <a:pPr marL="85725">
                        <a:lnSpc>
                          <a:spcPct val="100000"/>
                        </a:lnSpc>
                      </a:pPr>
                      <a:r>
                        <a:rPr sz="1800" spc="-25" dirty="0">
                          <a:latin typeface="Franklin Gothic Book"/>
                          <a:cs typeface="Franklin Gothic Book"/>
                        </a:rPr>
                        <a:t>R</a:t>
                      </a:r>
                      <a:r>
                        <a:rPr sz="1800" spc="15" dirty="0">
                          <a:latin typeface="Franklin Gothic Book"/>
                          <a:cs typeface="Franklin Gothic Book"/>
                        </a:rPr>
                        <a:t>E</a:t>
                      </a:r>
                      <a:r>
                        <a:rPr sz="1800" spc="-35" dirty="0">
                          <a:latin typeface="Franklin Gothic Book"/>
                          <a:cs typeface="Franklin Gothic Book"/>
                        </a:rPr>
                        <a:t>V</a:t>
                      </a:r>
                      <a:r>
                        <a:rPr sz="1800" spc="15" dirty="0">
                          <a:latin typeface="Franklin Gothic Book"/>
                          <a:cs typeface="Franklin Gothic Book"/>
                        </a:rPr>
                        <a:t>E</a:t>
                      </a:r>
                      <a:r>
                        <a:rPr sz="1800" spc="-35" dirty="0">
                          <a:latin typeface="Franklin Gothic Book"/>
                          <a:cs typeface="Franklin Gothic Book"/>
                        </a:rPr>
                        <a:t>N</a:t>
                      </a:r>
                      <a:r>
                        <a:rPr sz="1800" spc="-15" dirty="0">
                          <a:latin typeface="Franklin Gothic Book"/>
                          <a:cs typeface="Franklin Gothic Book"/>
                        </a:rPr>
                        <a:t>G</a:t>
                      </a:r>
                      <a:r>
                        <a:rPr sz="1800" dirty="0">
                          <a:latin typeface="Franklin Gothic Book"/>
                          <a:cs typeface="Franklin Gothic Book"/>
                        </a:rPr>
                        <a:t>E</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89535">
                        <a:lnSpc>
                          <a:spcPct val="100000"/>
                        </a:lnSpc>
                      </a:pPr>
                      <a:r>
                        <a:rPr sz="1800" spc="-25" dirty="0">
                          <a:latin typeface="Franklin Gothic Book"/>
                          <a:cs typeface="Franklin Gothic Book"/>
                        </a:rPr>
                        <a:t>R</a:t>
                      </a:r>
                      <a:r>
                        <a:rPr sz="1800" spc="-15" dirty="0">
                          <a:latin typeface="Franklin Gothic Book"/>
                          <a:cs typeface="Franklin Gothic Book"/>
                        </a:rPr>
                        <a:t>U</a:t>
                      </a:r>
                      <a:r>
                        <a:rPr sz="1800" spc="-20" dirty="0">
                          <a:latin typeface="Franklin Gothic Book"/>
                          <a:cs typeface="Franklin Gothic Book"/>
                        </a:rPr>
                        <a:t>L</a:t>
                      </a:r>
                      <a:r>
                        <a:rPr sz="1800" dirty="0">
                          <a:latin typeface="Franklin Gothic Book"/>
                          <a:cs typeface="Franklin Gothic Book"/>
                        </a:rPr>
                        <a:t>E </a:t>
                      </a:r>
                      <a:r>
                        <a:rPr sz="1800" spc="10" dirty="0">
                          <a:latin typeface="Franklin Gothic Book"/>
                          <a:cs typeface="Franklin Gothic Book"/>
                        </a:rPr>
                        <a:t>O</a:t>
                      </a:r>
                      <a:r>
                        <a:rPr sz="1800" dirty="0">
                          <a:latin typeface="Franklin Gothic Book"/>
                          <a:cs typeface="Franklin Gothic Book"/>
                        </a:rPr>
                        <a:t>F </a:t>
                      </a:r>
                      <a:r>
                        <a:rPr sz="1800" spc="-20" dirty="0">
                          <a:latin typeface="Franklin Gothic Book"/>
                          <a:cs typeface="Franklin Gothic Book"/>
                        </a:rPr>
                        <a:t>L</a:t>
                      </a:r>
                      <a:r>
                        <a:rPr sz="1800" spc="-105" dirty="0">
                          <a:latin typeface="Franklin Gothic Book"/>
                          <a:cs typeface="Franklin Gothic Book"/>
                        </a:rPr>
                        <a:t>A</a:t>
                      </a:r>
                      <a:r>
                        <a:rPr sz="1800" dirty="0">
                          <a:latin typeface="Franklin Gothic Book"/>
                          <a:cs typeface="Franklin Gothic Book"/>
                        </a:rPr>
                        <a:t>W</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r>
              <a:tr h="370839">
                <a:tc>
                  <a:txBody>
                    <a:bodyPr/>
                    <a:lstStyle/>
                    <a:p>
                      <a:pPr marL="85725">
                        <a:lnSpc>
                          <a:spcPct val="100000"/>
                        </a:lnSpc>
                      </a:pPr>
                      <a:r>
                        <a:rPr sz="1800" spc="15" dirty="0">
                          <a:latin typeface="Franklin Gothic Book"/>
                          <a:cs typeface="Franklin Gothic Book"/>
                        </a:rPr>
                        <a:t>FE</a:t>
                      </a:r>
                      <a:r>
                        <a:rPr sz="1800" spc="-15" dirty="0">
                          <a:latin typeface="Franklin Gothic Book"/>
                          <a:cs typeface="Franklin Gothic Book"/>
                        </a:rPr>
                        <a:t>U</a:t>
                      </a:r>
                      <a:r>
                        <a:rPr sz="1800" dirty="0">
                          <a:latin typeface="Franklin Gothic Book"/>
                          <a:cs typeface="Franklin Gothic Book"/>
                        </a:rPr>
                        <a:t>D</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89535">
                        <a:lnSpc>
                          <a:spcPct val="100000"/>
                        </a:lnSpc>
                      </a:pPr>
                      <a:r>
                        <a:rPr sz="1800" spc="-95" dirty="0">
                          <a:latin typeface="Franklin Gothic Book"/>
                          <a:cs typeface="Franklin Gothic Book"/>
                        </a:rPr>
                        <a:t>S</a:t>
                      </a:r>
                      <a:r>
                        <a:rPr sz="1800" spc="-160" dirty="0">
                          <a:latin typeface="Franklin Gothic Book"/>
                          <a:cs typeface="Franklin Gothic Book"/>
                        </a:rPr>
                        <a:t>T</a:t>
                      </a:r>
                      <a:r>
                        <a:rPr sz="1800" spc="-175" dirty="0">
                          <a:latin typeface="Franklin Gothic Book"/>
                          <a:cs typeface="Franklin Gothic Book"/>
                        </a:rPr>
                        <a:t>A</a:t>
                      </a:r>
                      <a:r>
                        <a:rPr sz="1800" spc="-15" dirty="0">
                          <a:latin typeface="Franklin Gothic Book"/>
                          <a:cs typeface="Franklin Gothic Book"/>
                        </a:rPr>
                        <a:t>T</a:t>
                      </a:r>
                      <a:r>
                        <a:rPr sz="1800" dirty="0">
                          <a:latin typeface="Franklin Gothic Book"/>
                          <a:cs typeface="Franklin Gothic Book"/>
                        </a:rPr>
                        <a:t>E</a:t>
                      </a:r>
                      <a:r>
                        <a:rPr sz="1800" spc="140" dirty="0">
                          <a:latin typeface="Franklin Gothic Book"/>
                          <a:cs typeface="Franklin Gothic Book"/>
                        </a:rPr>
                        <a:t> </a:t>
                      </a:r>
                      <a:r>
                        <a:rPr sz="1800" spc="-20" dirty="0">
                          <a:latin typeface="Franklin Gothic Book"/>
                          <a:cs typeface="Franklin Gothic Book"/>
                        </a:rPr>
                        <a:t>M</a:t>
                      </a:r>
                      <a:r>
                        <a:rPr sz="1800" spc="10" dirty="0">
                          <a:latin typeface="Franklin Gothic Book"/>
                          <a:cs typeface="Franklin Gothic Book"/>
                        </a:rPr>
                        <a:t>O</a:t>
                      </a:r>
                      <a:r>
                        <a:rPr sz="1800" spc="-35" dirty="0">
                          <a:latin typeface="Franklin Gothic Book"/>
                          <a:cs typeface="Franklin Gothic Book"/>
                        </a:rPr>
                        <a:t>N</a:t>
                      </a:r>
                      <a:r>
                        <a:rPr sz="1800" spc="10" dirty="0">
                          <a:latin typeface="Franklin Gothic Book"/>
                          <a:cs typeface="Franklin Gothic Book"/>
                        </a:rPr>
                        <a:t>O</a:t>
                      </a:r>
                      <a:r>
                        <a:rPr sz="1800" spc="-5" dirty="0">
                          <a:latin typeface="Franklin Gothic Book"/>
                          <a:cs typeface="Franklin Gothic Book"/>
                        </a:rPr>
                        <a:t>P</a:t>
                      </a:r>
                      <a:r>
                        <a:rPr sz="1800" spc="10" dirty="0">
                          <a:latin typeface="Franklin Gothic Book"/>
                          <a:cs typeface="Franklin Gothic Book"/>
                        </a:rPr>
                        <a:t>O</a:t>
                      </a:r>
                      <a:r>
                        <a:rPr sz="1800" spc="-95" dirty="0">
                          <a:latin typeface="Franklin Gothic Book"/>
                          <a:cs typeface="Franklin Gothic Book"/>
                        </a:rPr>
                        <a:t>L</a:t>
                      </a:r>
                      <a:r>
                        <a:rPr sz="1800" spc="-60" dirty="0">
                          <a:latin typeface="Franklin Gothic Book"/>
                          <a:cs typeface="Franklin Gothic Book"/>
                        </a:rPr>
                        <a:t>O</a:t>
                      </a:r>
                      <a:r>
                        <a:rPr sz="1800" dirty="0">
                          <a:latin typeface="Franklin Gothic Book"/>
                          <a:cs typeface="Franklin Gothic Book"/>
                        </a:rPr>
                        <a:t>Y</a:t>
                      </a:r>
                      <a:r>
                        <a:rPr sz="1800" spc="65" dirty="0">
                          <a:latin typeface="Franklin Gothic Book"/>
                          <a:cs typeface="Franklin Gothic Book"/>
                        </a:rPr>
                        <a:t> </a:t>
                      </a:r>
                      <a:r>
                        <a:rPr sz="1800" spc="10" dirty="0">
                          <a:latin typeface="Franklin Gothic Book"/>
                          <a:cs typeface="Franklin Gothic Book"/>
                        </a:rPr>
                        <a:t>O</a:t>
                      </a:r>
                      <a:r>
                        <a:rPr sz="1800" dirty="0">
                          <a:latin typeface="Franklin Gothic Book"/>
                          <a:cs typeface="Franklin Gothic Book"/>
                        </a:rPr>
                        <a:t>N</a:t>
                      </a:r>
                      <a:r>
                        <a:rPr sz="1800" spc="20" dirty="0">
                          <a:latin typeface="Franklin Gothic Book"/>
                          <a:cs typeface="Franklin Gothic Book"/>
                        </a:rPr>
                        <a:t> </a:t>
                      </a:r>
                      <a:r>
                        <a:rPr sz="1800" spc="-35" dirty="0">
                          <a:latin typeface="Franklin Gothic Book"/>
                          <a:cs typeface="Franklin Gothic Book"/>
                        </a:rPr>
                        <a:t>V</a:t>
                      </a:r>
                      <a:r>
                        <a:rPr sz="1800" spc="-20" dirty="0">
                          <a:latin typeface="Franklin Gothic Book"/>
                          <a:cs typeface="Franklin Gothic Book"/>
                        </a:rPr>
                        <a:t>I</a:t>
                      </a:r>
                      <a:r>
                        <a:rPr sz="1800" spc="10" dirty="0">
                          <a:latin typeface="Franklin Gothic Book"/>
                          <a:cs typeface="Franklin Gothic Book"/>
                        </a:rPr>
                        <a:t>O</a:t>
                      </a:r>
                      <a:r>
                        <a:rPr sz="1800" spc="-20" dirty="0">
                          <a:latin typeface="Franklin Gothic Book"/>
                          <a:cs typeface="Franklin Gothic Book"/>
                        </a:rPr>
                        <a:t>L</a:t>
                      </a:r>
                      <a:r>
                        <a:rPr sz="1800" spc="15" dirty="0">
                          <a:latin typeface="Franklin Gothic Book"/>
                          <a:cs typeface="Franklin Gothic Book"/>
                        </a:rPr>
                        <a:t>E</a:t>
                      </a:r>
                      <a:r>
                        <a:rPr sz="1800" spc="-35" dirty="0">
                          <a:latin typeface="Franklin Gothic Book"/>
                          <a:cs typeface="Franklin Gothic Book"/>
                        </a:rPr>
                        <a:t>N</a:t>
                      </a:r>
                      <a:r>
                        <a:rPr sz="1800" spc="-40" dirty="0">
                          <a:latin typeface="Franklin Gothic Book"/>
                          <a:cs typeface="Franklin Gothic Book"/>
                        </a:rPr>
                        <a:t>C</a:t>
                      </a:r>
                      <a:r>
                        <a:rPr sz="1800" dirty="0">
                          <a:latin typeface="Franklin Gothic Book"/>
                          <a:cs typeface="Franklin Gothic Book"/>
                        </a:rPr>
                        <a:t>E</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r>
              <a:tr h="429265">
                <a:tc>
                  <a:txBody>
                    <a:bodyPr/>
                    <a:lstStyle/>
                    <a:p>
                      <a:pPr marL="85725">
                        <a:lnSpc>
                          <a:spcPct val="100000"/>
                        </a:lnSpc>
                      </a:pPr>
                      <a:r>
                        <a:rPr sz="1800" spc="-25" dirty="0">
                          <a:latin typeface="Franklin Gothic Book"/>
                          <a:cs typeface="Franklin Gothic Book"/>
                        </a:rPr>
                        <a:t>R</a:t>
                      </a:r>
                      <a:r>
                        <a:rPr sz="1800" spc="15" dirty="0">
                          <a:latin typeface="Franklin Gothic Book"/>
                          <a:cs typeface="Franklin Gothic Book"/>
                        </a:rPr>
                        <a:t>E</a:t>
                      </a:r>
                      <a:r>
                        <a:rPr sz="1800" spc="-20" dirty="0">
                          <a:latin typeface="Franklin Gothic Book"/>
                          <a:cs typeface="Franklin Gothic Book"/>
                        </a:rPr>
                        <a:t>L</a:t>
                      </a:r>
                      <a:r>
                        <a:rPr sz="1800" spc="-175" dirty="0">
                          <a:latin typeface="Franklin Gothic Book"/>
                          <a:cs typeface="Franklin Gothic Book"/>
                        </a:rPr>
                        <a:t>A</a:t>
                      </a:r>
                      <a:r>
                        <a:rPr sz="1800" spc="-15" dirty="0">
                          <a:latin typeface="Franklin Gothic Book"/>
                          <a:cs typeface="Franklin Gothic Book"/>
                        </a:rPr>
                        <a:t>T</a:t>
                      </a:r>
                      <a:r>
                        <a:rPr sz="1800" spc="-20" dirty="0">
                          <a:latin typeface="Franklin Gothic Book"/>
                          <a:cs typeface="Franklin Gothic Book"/>
                        </a:rPr>
                        <a:t>I</a:t>
                      </a:r>
                      <a:r>
                        <a:rPr sz="1800" spc="10" dirty="0">
                          <a:latin typeface="Franklin Gothic Book"/>
                          <a:cs typeface="Franklin Gothic Book"/>
                        </a:rPr>
                        <a:t>O</a:t>
                      </a:r>
                      <a:r>
                        <a:rPr sz="1800" spc="-35" dirty="0">
                          <a:latin typeface="Franklin Gothic Book"/>
                          <a:cs typeface="Franklin Gothic Book"/>
                        </a:rPr>
                        <a:t>N</a:t>
                      </a:r>
                      <a:r>
                        <a:rPr sz="1800" spc="-20" dirty="0">
                          <a:latin typeface="Franklin Gothic Book"/>
                          <a:cs typeface="Franklin Gothic Book"/>
                        </a:rPr>
                        <a:t>S</a:t>
                      </a:r>
                      <a:r>
                        <a:rPr sz="1800" spc="-10" dirty="0">
                          <a:latin typeface="Franklin Gothic Book"/>
                          <a:cs typeface="Franklin Gothic Book"/>
                        </a:rPr>
                        <a:t>H</a:t>
                      </a:r>
                      <a:r>
                        <a:rPr sz="1800" spc="-20" dirty="0">
                          <a:latin typeface="Franklin Gothic Book"/>
                          <a:cs typeface="Franklin Gothic Book"/>
                        </a:rPr>
                        <a:t>I</a:t>
                      </a:r>
                      <a:r>
                        <a:rPr sz="1800" spc="-5" dirty="0">
                          <a:latin typeface="Franklin Gothic Book"/>
                          <a:cs typeface="Franklin Gothic Book"/>
                        </a:rPr>
                        <a:t>PS</a:t>
                      </a:r>
                      <a:endParaRPr sz="1800" dirty="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89535">
                        <a:lnSpc>
                          <a:spcPct val="100000"/>
                        </a:lnSpc>
                      </a:pPr>
                      <a:r>
                        <a:rPr sz="1800" spc="-15" dirty="0">
                          <a:latin typeface="Franklin Gothic Book"/>
                          <a:cs typeface="Franklin Gothic Book"/>
                        </a:rPr>
                        <a:t>T</a:t>
                      </a:r>
                      <a:r>
                        <a:rPr sz="1800" spc="-25" dirty="0">
                          <a:latin typeface="Franklin Gothic Book"/>
                          <a:cs typeface="Franklin Gothic Book"/>
                        </a:rPr>
                        <a:t>R</a:t>
                      </a:r>
                      <a:r>
                        <a:rPr sz="1800" spc="-30" dirty="0">
                          <a:latin typeface="Franklin Gothic Book"/>
                          <a:cs typeface="Franklin Gothic Book"/>
                        </a:rPr>
                        <a:t>A</a:t>
                      </a:r>
                      <a:r>
                        <a:rPr sz="1800" spc="-35" dirty="0">
                          <a:latin typeface="Franklin Gothic Book"/>
                          <a:cs typeface="Franklin Gothic Book"/>
                        </a:rPr>
                        <a:t>N</a:t>
                      </a:r>
                      <a:r>
                        <a:rPr sz="1800" spc="-20" dirty="0">
                          <a:latin typeface="Franklin Gothic Book"/>
                          <a:cs typeface="Franklin Gothic Book"/>
                        </a:rPr>
                        <a:t>S</a:t>
                      </a:r>
                      <a:r>
                        <a:rPr sz="1800" spc="-105" dirty="0">
                          <a:latin typeface="Franklin Gothic Book"/>
                          <a:cs typeface="Franklin Gothic Book"/>
                        </a:rPr>
                        <a:t>A</a:t>
                      </a:r>
                      <a:r>
                        <a:rPr sz="1800" spc="-40" dirty="0">
                          <a:latin typeface="Franklin Gothic Book"/>
                          <a:cs typeface="Franklin Gothic Book"/>
                        </a:rPr>
                        <a:t>C</a:t>
                      </a:r>
                      <a:r>
                        <a:rPr sz="1800" spc="-15" dirty="0">
                          <a:latin typeface="Franklin Gothic Book"/>
                          <a:cs typeface="Franklin Gothic Book"/>
                        </a:rPr>
                        <a:t>T</a:t>
                      </a:r>
                      <a:r>
                        <a:rPr sz="1800" spc="-20" dirty="0">
                          <a:latin typeface="Franklin Gothic Book"/>
                          <a:cs typeface="Franklin Gothic Book"/>
                        </a:rPr>
                        <a:t>I</a:t>
                      </a:r>
                      <a:r>
                        <a:rPr sz="1800" spc="10" dirty="0">
                          <a:latin typeface="Franklin Gothic Book"/>
                          <a:cs typeface="Franklin Gothic Book"/>
                        </a:rPr>
                        <a:t>O</a:t>
                      </a:r>
                      <a:r>
                        <a:rPr sz="1800" spc="-35" dirty="0">
                          <a:latin typeface="Franklin Gothic Book"/>
                          <a:cs typeface="Franklin Gothic Book"/>
                        </a:rPr>
                        <a:t>N</a:t>
                      </a:r>
                      <a:r>
                        <a:rPr sz="1800" dirty="0">
                          <a:latin typeface="Franklin Gothic Book"/>
                          <a:cs typeface="Franklin Gothic Book"/>
                        </a:rPr>
                        <a:t>S</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r>
              <a:tr h="370839">
                <a:tc>
                  <a:txBody>
                    <a:bodyPr/>
                    <a:lstStyle/>
                    <a:p>
                      <a:pPr marL="85725">
                        <a:lnSpc>
                          <a:spcPct val="100000"/>
                        </a:lnSpc>
                      </a:pPr>
                      <a:r>
                        <a:rPr sz="1800" spc="-25" dirty="0">
                          <a:latin typeface="Franklin Gothic Book"/>
                          <a:cs typeface="Franklin Gothic Book"/>
                        </a:rPr>
                        <a:t>R</a:t>
                      </a:r>
                      <a:r>
                        <a:rPr sz="1800" spc="15" dirty="0">
                          <a:latin typeface="Franklin Gothic Book"/>
                          <a:cs typeface="Franklin Gothic Book"/>
                        </a:rPr>
                        <a:t>E</a:t>
                      </a:r>
                      <a:r>
                        <a:rPr sz="1800" spc="-95" dirty="0">
                          <a:latin typeface="Franklin Gothic Book"/>
                          <a:cs typeface="Franklin Gothic Book"/>
                        </a:rPr>
                        <a:t>S</a:t>
                      </a:r>
                      <a:r>
                        <a:rPr sz="1800" spc="-85" dirty="0">
                          <a:latin typeface="Franklin Gothic Book"/>
                          <a:cs typeface="Franklin Gothic Book"/>
                        </a:rPr>
                        <a:t>T</a:t>
                      </a:r>
                      <a:r>
                        <a:rPr sz="1800" spc="10" dirty="0">
                          <a:latin typeface="Franklin Gothic Book"/>
                          <a:cs typeface="Franklin Gothic Book"/>
                        </a:rPr>
                        <a:t>O</a:t>
                      </a:r>
                      <a:r>
                        <a:rPr sz="1800" spc="-25" dirty="0">
                          <a:latin typeface="Franklin Gothic Book"/>
                          <a:cs typeface="Franklin Gothic Book"/>
                        </a:rPr>
                        <a:t>R</a:t>
                      </a:r>
                      <a:r>
                        <a:rPr sz="1800" spc="-175" dirty="0">
                          <a:latin typeface="Franklin Gothic Book"/>
                          <a:cs typeface="Franklin Gothic Book"/>
                        </a:rPr>
                        <a:t>A</a:t>
                      </a:r>
                      <a:r>
                        <a:rPr sz="1800" spc="-15" dirty="0">
                          <a:latin typeface="Franklin Gothic Book"/>
                          <a:cs typeface="Franklin Gothic Book"/>
                        </a:rPr>
                        <a:t>T</a:t>
                      </a:r>
                      <a:r>
                        <a:rPr sz="1800" spc="-20" dirty="0">
                          <a:latin typeface="Franklin Gothic Book"/>
                          <a:cs typeface="Franklin Gothic Book"/>
                        </a:rPr>
                        <a:t>I</a:t>
                      </a:r>
                      <a:r>
                        <a:rPr sz="1800" spc="-35" dirty="0">
                          <a:latin typeface="Franklin Gothic Book"/>
                          <a:cs typeface="Franklin Gothic Book"/>
                        </a:rPr>
                        <a:t>V</a:t>
                      </a:r>
                      <a:r>
                        <a:rPr sz="1800" dirty="0">
                          <a:latin typeface="Franklin Gothic Book"/>
                          <a:cs typeface="Franklin Gothic Book"/>
                        </a:rPr>
                        <a:t>E</a:t>
                      </a:r>
                      <a:r>
                        <a:rPr sz="1800" spc="215" dirty="0">
                          <a:latin typeface="Franklin Gothic Book"/>
                          <a:cs typeface="Franklin Gothic Book"/>
                        </a:rPr>
                        <a:t> </a:t>
                      </a:r>
                      <a:r>
                        <a:rPr sz="1800" spc="-25" dirty="0">
                          <a:latin typeface="Franklin Gothic Book"/>
                          <a:cs typeface="Franklin Gothic Book"/>
                        </a:rPr>
                        <a:t>J</a:t>
                      </a:r>
                      <a:r>
                        <a:rPr sz="1800" spc="-15" dirty="0">
                          <a:latin typeface="Franklin Gothic Book"/>
                          <a:cs typeface="Franklin Gothic Book"/>
                        </a:rPr>
                        <a:t>U</a:t>
                      </a:r>
                      <a:r>
                        <a:rPr sz="1800" spc="-95" dirty="0">
                          <a:latin typeface="Franklin Gothic Book"/>
                          <a:cs typeface="Franklin Gothic Book"/>
                        </a:rPr>
                        <a:t>S</a:t>
                      </a:r>
                      <a:r>
                        <a:rPr sz="1800" spc="-15" dirty="0">
                          <a:latin typeface="Franklin Gothic Book"/>
                          <a:cs typeface="Franklin Gothic Book"/>
                        </a:rPr>
                        <a:t>T</a:t>
                      </a:r>
                      <a:r>
                        <a:rPr sz="1800" spc="-20" dirty="0">
                          <a:latin typeface="Franklin Gothic Book"/>
                          <a:cs typeface="Franklin Gothic Book"/>
                        </a:rPr>
                        <a:t>I</a:t>
                      </a:r>
                      <a:r>
                        <a:rPr sz="1800" spc="-40" dirty="0">
                          <a:latin typeface="Franklin Gothic Book"/>
                          <a:cs typeface="Franklin Gothic Book"/>
                        </a:rPr>
                        <a:t>C</a:t>
                      </a:r>
                      <a:r>
                        <a:rPr sz="1800" dirty="0">
                          <a:latin typeface="Franklin Gothic Book"/>
                          <a:cs typeface="Franklin Gothic Book"/>
                        </a:rPr>
                        <a:t>E</a:t>
                      </a:r>
                      <a:r>
                        <a:rPr sz="1800" spc="140" dirty="0">
                          <a:latin typeface="Franklin Gothic Book"/>
                          <a:cs typeface="Franklin Gothic Book"/>
                        </a:rPr>
                        <a:t> </a:t>
                      </a:r>
                      <a:r>
                        <a:rPr sz="1800" spc="-25" dirty="0">
                          <a:latin typeface="Franklin Gothic Book"/>
                          <a:cs typeface="Franklin Gothic Book"/>
                        </a:rPr>
                        <a:t>(</a:t>
                      </a:r>
                      <a:r>
                        <a:rPr sz="1800" spc="-175" dirty="0">
                          <a:latin typeface="Franklin Gothic Book"/>
                          <a:cs typeface="Franklin Gothic Book"/>
                        </a:rPr>
                        <a:t>A</a:t>
                      </a:r>
                      <a:r>
                        <a:rPr sz="1800" spc="-85" dirty="0">
                          <a:latin typeface="Franklin Gothic Book"/>
                          <a:cs typeface="Franklin Gothic Book"/>
                        </a:rPr>
                        <a:t>T</a:t>
                      </a:r>
                      <a:r>
                        <a:rPr sz="1800" spc="10" dirty="0">
                          <a:latin typeface="Franklin Gothic Book"/>
                          <a:cs typeface="Franklin Gothic Book"/>
                        </a:rPr>
                        <a:t>O</a:t>
                      </a:r>
                      <a:r>
                        <a:rPr sz="1800" spc="-35" dirty="0">
                          <a:latin typeface="Franklin Gothic Book"/>
                          <a:cs typeface="Franklin Gothic Book"/>
                        </a:rPr>
                        <a:t>N</a:t>
                      </a:r>
                      <a:r>
                        <a:rPr sz="1800" spc="15" dirty="0">
                          <a:latin typeface="Franklin Gothic Book"/>
                          <a:cs typeface="Franklin Gothic Book"/>
                        </a:rPr>
                        <a:t>E</a:t>
                      </a:r>
                      <a:r>
                        <a:rPr sz="1800" spc="-20" dirty="0">
                          <a:latin typeface="Franklin Gothic Book"/>
                          <a:cs typeface="Franklin Gothic Book"/>
                        </a:rPr>
                        <a:t>M</a:t>
                      </a:r>
                      <a:r>
                        <a:rPr sz="1800" spc="15" dirty="0">
                          <a:latin typeface="Franklin Gothic Book"/>
                          <a:cs typeface="Franklin Gothic Book"/>
                        </a:rPr>
                        <a:t>E</a:t>
                      </a:r>
                      <a:r>
                        <a:rPr sz="1800" spc="-35" dirty="0">
                          <a:latin typeface="Franklin Gothic Book"/>
                          <a:cs typeface="Franklin Gothic Book"/>
                        </a:rPr>
                        <a:t>N</a:t>
                      </a:r>
                      <a:r>
                        <a:rPr sz="1800" spc="-15" dirty="0">
                          <a:latin typeface="Franklin Gothic Book"/>
                          <a:cs typeface="Franklin Gothic Book"/>
                        </a:rPr>
                        <a:t>T</a:t>
                      </a:r>
                      <a:r>
                        <a:rPr sz="1800" dirty="0">
                          <a:latin typeface="Franklin Gothic Book"/>
                          <a:cs typeface="Franklin Gothic Book"/>
                        </a:rPr>
                        <a:t>)</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89535">
                        <a:lnSpc>
                          <a:spcPct val="100000"/>
                        </a:lnSpc>
                      </a:pPr>
                      <a:r>
                        <a:rPr sz="1800" spc="-5" dirty="0">
                          <a:latin typeface="Franklin Gothic Book"/>
                          <a:cs typeface="Franklin Gothic Book"/>
                        </a:rPr>
                        <a:t>P</a:t>
                      </a:r>
                      <a:r>
                        <a:rPr sz="1800" spc="-15" dirty="0">
                          <a:latin typeface="Franklin Gothic Book"/>
                          <a:cs typeface="Franklin Gothic Book"/>
                        </a:rPr>
                        <a:t>U</a:t>
                      </a:r>
                      <a:r>
                        <a:rPr sz="1800" spc="-35" dirty="0">
                          <a:latin typeface="Franklin Gothic Book"/>
                          <a:cs typeface="Franklin Gothic Book"/>
                        </a:rPr>
                        <a:t>N</a:t>
                      </a:r>
                      <a:r>
                        <a:rPr sz="1800" spc="-20" dirty="0">
                          <a:latin typeface="Franklin Gothic Book"/>
                          <a:cs typeface="Franklin Gothic Book"/>
                        </a:rPr>
                        <a:t>I</a:t>
                      </a:r>
                      <a:r>
                        <a:rPr sz="1800" spc="-15" dirty="0">
                          <a:latin typeface="Franklin Gothic Book"/>
                          <a:cs typeface="Franklin Gothic Book"/>
                        </a:rPr>
                        <a:t>T</a:t>
                      </a:r>
                      <a:r>
                        <a:rPr sz="1800" spc="-20" dirty="0">
                          <a:latin typeface="Franklin Gothic Book"/>
                          <a:cs typeface="Franklin Gothic Book"/>
                        </a:rPr>
                        <a:t>I</a:t>
                      </a:r>
                      <a:r>
                        <a:rPr sz="1800" spc="-35" dirty="0">
                          <a:latin typeface="Franklin Gothic Book"/>
                          <a:cs typeface="Franklin Gothic Book"/>
                        </a:rPr>
                        <a:t>V</a:t>
                      </a:r>
                      <a:r>
                        <a:rPr sz="1800" dirty="0">
                          <a:latin typeface="Franklin Gothic Book"/>
                          <a:cs typeface="Franklin Gothic Book"/>
                        </a:rPr>
                        <a:t>E</a:t>
                      </a:r>
                      <a:r>
                        <a:rPr sz="1800" spc="140" dirty="0">
                          <a:latin typeface="Franklin Gothic Book"/>
                          <a:cs typeface="Franklin Gothic Book"/>
                        </a:rPr>
                        <a:t> </a:t>
                      </a:r>
                      <a:r>
                        <a:rPr sz="1800" spc="-25" dirty="0">
                          <a:latin typeface="Franklin Gothic Book"/>
                          <a:cs typeface="Franklin Gothic Book"/>
                        </a:rPr>
                        <a:t>J</a:t>
                      </a:r>
                      <a:r>
                        <a:rPr sz="1800" spc="-15" dirty="0">
                          <a:latin typeface="Franklin Gothic Book"/>
                          <a:cs typeface="Franklin Gothic Book"/>
                        </a:rPr>
                        <a:t>U</a:t>
                      </a:r>
                      <a:r>
                        <a:rPr sz="1800" spc="-95" dirty="0">
                          <a:latin typeface="Franklin Gothic Book"/>
                          <a:cs typeface="Franklin Gothic Book"/>
                        </a:rPr>
                        <a:t>S</a:t>
                      </a:r>
                      <a:r>
                        <a:rPr sz="1800" spc="-15" dirty="0">
                          <a:latin typeface="Franklin Gothic Book"/>
                          <a:cs typeface="Franklin Gothic Book"/>
                        </a:rPr>
                        <a:t>T</a:t>
                      </a:r>
                      <a:r>
                        <a:rPr sz="1800" spc="-20" dirty="0">
                          <a:latin typeface="Franklin Gothic Book"/>
                          <a:cs typeface="Franklin Gothic Book"/>
                        </a:rPr>
                        <a:t>I</a:t>
                      </a:r>
                      <a:r>
                        <a:rPr sz="1800" spc="-40" dirty="0">
                          <a:latin typeface="Franklin Gothic Book"/>
                          <a:cs typeface="Franklin Gothic Book"/>
                        </a:rPr>
                        <a:t>C</a:t>
                      </a:r>
                      <a:r>
                        <a:rPr sz="1800" dirty="0">
                          <a:latin typeface="Franklin Gothic Book"/>
                          <a:cs typeface="Franklin Gothic Book"/>
                        </a:rPr>
                        <a:t>E</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r>
              <a:tr h="370840">
                <a:tc>
                  <a:txBody>
                    <a:bodyPr/>
                    <a:lstStyle/>
                    <a:p>
                      <a:pPr marL="85725">
                        <a:lnSpc>
                          <a:spcPct val="100000"/>
                        </a:lnSpc>
                      </a:pPr>
                      <a:r>
                        <a:rPr sz="1800" spc="-90" dirty="0">
                          <a:latin typeface="Franklin Gothic Book"/>
                          <a:cs typeface="Franklin Gothic Book"/>
                        </a:rPr>
                        <a:t>S</a:t>
                      </a:r>
                      <a:r>
                        <a:rPr sz="1800" spc="-85" dirty="0">
                          <a:latin typeface="Franklin Gothic Book"/>
                          <a:cs typeface="Franklin Gothic Book"/>
                        </a:rPr>
                        <a:t>T</a:t>
                      </a:r>
                      <a:r>
                        <a:rPr sz="1800" spc="10" dirty="0">
                          <a:latin typeface="Franklin Gothic Book"/>
                          <a:cs typeface="Franklin Gothic Book"/>
                        </a:rPr>
                        <a:t>O</a:t>
                      </a:r>
                      <a:r>
                        <a:rPr sz="1800" spc="-25" dirty="0">
                          <a:latin typeface="Franklin Gothic Book"/>
                          <a:cs typeface="Franklin Gothic Book"/>
                        </a:rPr>
                        <a:t>R</a:t>
                      </a:r>
                      <a:r>
                        <a:rPr sz="1800" dirty="0">
                          <a:latin typeface="Franklin Gothic Book"/>
                          <a:cs typeface="Franklin Gothic Book"/>
                        </a:rPr>
                        <a:t>Y</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89535">
                        <a:lnSpc>
                          <a:spcPct val="100000"/>
                        </a:lnSpc>
                      </a:pPr>
                      <a:r>
                        <a:rPr sz="1800" spc="-5" dirty="0">
                          <a:latin typeface="Franklin Gothic Book"/>
                          <a:cs typeface="Franklin Gothic Book"/>
                        </a:rPr>
                        <a:t>P</a:t>
                      </a:r>
                      <a:r>
                        <a:rPr sz="1800" spc="15" dirty="0">
                          <a:latin typeface="Franklin Gothic Book"/>
                          <a:cs typeface="Franklin Gothic Book"/>
                        </a:rPr>
                        <a:t>O</a:t>
                      </a:r>
                      <a:r>
                        <a:rPr sz="1800" spc="-35" dirty="0">
                          <a:latin typeface="Franklin Gothic Book"/>
                          <a:cs typeface="Franklin Gothic Book"/>
                        </a:rPr>
                        <a:t>W</a:t>
                      </a:r>
                      <a:r>
                        <a:rPr sz="1800" spc="20" dirty="0">
                          <a:latin typeface="Franklin Gothic Book"/>
                          <a:cs typeface="Franklin Gothic Book"/>
                        </a:rPr>
                        <a:t>E</a:t>
                      </a:r>
                      <a:r>
                        <a:rPr sz="1800" dirty="0">
                          <a:latin typeface="Franklin Gothic Book"/>
                          <a:cs typeface="Franklin Gothic Book"/>
                        </a:rPr>
                        <a:t>R</a:t>
                      </a:r>
                      <a:r>
                        <a:rPr sz="1800" spc="-45" dirty="0">
                          <a:latin typeface="Franklin Gothic Book"/>
                          <a:cs typeface="Franklin Gothic Book"/>
                        </a:rPr>
                        <a:t> </a:t>
                      </a:r>
                      <a:r>
                        <a:rPr sz="1800" spc="-5" dirty="0">
                          <a:latin typeface="Franklin Gothic Book"/>
                          <a:cs typeface="Franklin Gothic Book"/>
                        </a:rPr>
                        <a:t>P</a:t>
                      </a:r>
                      <a:r>
                        <a:rPr sz="1800" spc="15" dirty="0">
                          <a:latin typeface="Franklin Gothic Book"/>
                          <a:cs typeface="Franklin Gothic Book"/>
                        </a:rPr>
                        <a:t>O</a:t>
                      </a:r>
                      <a:r>
                        <a:rPr sz="1800" spc="-20" dirty="0">
                          <a:latin typeface="Franklin Gothic Book"/>
                          <a:cs typeface="Franklin Gothic Book"/>
                        </a:rPr>
                        <a:t>I</a:t>
                      </a:r>
                      <a:r>
                        <a:rPr sz="1800" spc="-35" dirty="0">
                          <a:latin typeface="Franklin Gothic Book"/>
                          <a:cs typeface="Franklin Gothic Book"/>
                        </a:rPr>
                        <a:t>N</a:t>
                      </a:r>
                      <a:r>
                        <a:rPr sz="1800" spc="-10" dirty="0">
                          <a:latin typeface="Franklin Gothic Book"/>
                          <a:cs typeface="Franklin Gothic Book"/>
                        </a:rPr>
                        <a:t>T</a:t>
                      </a:r>
                      <a:r>
                        <a:rPr sz="1800" spc="-30" dirty="0">
                          <a:latin typeface="Franklin Gothic Book"/>
                          <a:cs typeface="Franklin Gothic Book"/>
                        </a:rPr>
                        <a:t>/</a:t>
                      </a:r>
                      <a:r>
                        <a:rPr sz="1800" spc="-20" dirty="0">
                          <a:latin typeface="Franklin Gothic Book"/>
                          <a:cs typeface="Franklin Gothic Book"/>
                        </a:rPr>
                        <a:t>S</a:t>
                      </a:r>
                      <a:r>
                        <a:rPr sz="1800" spc="10" dirty="0">
                          <a:latin typeface="Franklin Gothic Book"/>
                          <a:cs typeface="Franklin Gothic Book"/>
                        </a:rPr>
                        <a:t>O</a:t>
                      </a:r>
                      <a:r>
                        <a:rPr sz="1800" spc="-15" dirty="0">
                          <a:latin typeface="Franklin Gothic Book"/>
                          <a:cs typeface="Franklin Gothic Book"/>
                        </a:rPr>
                        <a:t>U</a:t>
                      </a:r>
                      <a:r>
                        <a:rPr sz="1800" spc="-35" dirty="0">
                          <a:latin typeface="Franklin Gothic Book"/>
                          <a:cs typeface="Franklin Gothic Book"/>
                        </a:rPr>
                        <a:t>N</a:t>
                      </a:r>
                      <a:r>
                        <a:rPr sz="1800" dirty="0">
                          <a:latin typeface="Franklin Gothic Book"/>
                          <a:cs typeface="Franklin Gothic Book"/>
                        </a:rPr>
                        <a:t>D</a:t>
                      </a:r>
                      <a:r>
                        <a:rPr sz="1800" spc="110" dirty="0">
                          <a:latin typeface="Franklin Gothic Book"/>
                          <a:cs typeface="Franklin Gothic Book"/>
                        </a:rPr>
                        <a:t> </a:t>
                      </a:r>
                      <a:r>
                        <a:rPr sz="1800" spc="-10" dirty="0">
                          <a:latin typeface="Franklin Gothic Book"/>
                          <a:cs typeface="Franklin Gothic Book"/>
                        </a:rPr>
                        <a:t>B</a:t>
                      </a:r>
                      <a:r>
                        <a:rPr sz="1800" spc="-20" dirty="0">
                          <a:latin typeface="Franklin Gothic Book"/>
                          <a:cs typeface="Franklin Gothic Book"/>
                        </a:rPr>
                        <a:t>I</a:t>
                      </a:r>
                      <a:r>
                        <a:rPr sz="1800" spc="-10" dirty="0">
                          <a:latin typeface="Franklin Gothic Book"/>
                          <a:cs typeface="Franklin Gothic Book"/>
                        </a:rPr>
                        <a:t>T</a:t>
                      </a:r>
                      <a:r>
                        <a:rPr sz="1800" spc="20" dirty="0">
                          <a:latin typeface="Franklin Gothic Book"/>
                          <a:cs typeface="Franklin Gothic Book"/>
                        </a:rPr>
                        <a:t>E</a:t>
                      </a:r>
                      <a:r>
                        <a:rPr sz="1800" dirty="0">
                          <a:latin typeface="Franklin Gothic Book"/>
                          <a:cs typeface="Franklin Gothic Book"/>
                        </a:rPr>
                        <a:t>S</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r>
              <a:tr h="370839">
                <a:tc>
                  <a:txBody>
                    <a:bodyPr/>
                    <a:lstStyle/>
                    <a:p>
                      <a:pPr marL="85725">
                        <a:lnSpc>
                          <a:spcPct val="100000"/>
                        </a:lnSpc>
                      </a:pPr>
                      <a:r>
                        <a:rPr sz="1800" spc="15" dirty="0">
                          <a:latin typeface="Franklin Gothic Book"/>
                          <a:cs typeface="Franklin Gothic Book"/>
                        </a:rPr>
                        <a:t>E</a:t>
                      </a:r>
                      <a:r>
                        <a:rPr sz="1800" spc="-20" dirty="0">
                          <a:latin typeface="Franklin Gothic Book"/>
                          <a:cs typeface="Franklin Gothic Book"/>
                        </a:rPr>
                        <a:t>M</a:t>
                      </a:r>
                      <a:r>
                        <a:rPr sz="1800" spc="-60" dirty="0">
                          <a:latin typeface="Franklin Gothic Book"/>
                          <a:cs typeface="Franklin Gothic Book"/>
                        </a:rPr>
                        <a:t>O</a:t>
                      </a:r>
                      <a:r>
                        <a:rPr sz="1800" spc="-15" dirty="0">
                          <a:latin typeface="Franklin Gothic Book"/>
                          <a:cs typeface="Franklin Gothic Book"/>
                        </a:rPr>
                        <a:t>T</a:t>
                      </a:r>
                      <a:r>
                        <a:rPr sz="1800" spc="-20" dirty="0">
                          <a:latin typeface="Franklin Gothic Book"/>
                          <a:cs typeface="Franklin Gothic Book"/>
                        </a:rPr>
                        <a:t>I</a:t>
                      </a:r>
                      <a:r>
                        <a:rPr sz="1800" spc="10" dirty="0">
                          <a:latin typeface="Franklin Gothic Book"/>
                          <a:cs typeface="Franklin Gothic Book"/>
                        </a:rPr>
                        <a:t>O</a:t>
                      </a:r>
                      <a:r>
                        <a:rPr sz="1800" spc="-35" dirty="0">
                          <a:latin typeface="Franklin Gothic Book"/>
                          <a:cs typeface="Franklin Gothic Book"/>
                        </a:rPr>
                        <a:t>N</a:t>
                      </a:r>
                      <a:r>
                        <a:rPr sz="1800" spc="-30" dirty="0">
                          <a:latin typeface="Franklin Gothic Book"/>
                          <a:cs typeface="Franklin Gothic Book"/>
                        </a:rPr>
                        <a:t>/</a:t>
                      </a:r>
                      <a:r>
                        <a:rPr sz="1800" spc="-5" dirty="0">
                          <a:latin typeface="Franklin Gothic Book"/>
                          <a:cs typeface="Franklin Gothic Book"/>
                        </a:rPr>
                        <a:t>P</a:t>
                      </a:r>
                      <a:r>
                        <a:rPr sz="1800" spc="15" dirty="0">
                          <a:latin typeface="Franklin Gothic Book"/>
                          <a:cs typeface="Franklin Gothic Book"/>
                        </a:rPr>
                        <a:t>E</a:t>
                      </a:r>
                      <a:r>
                        <a:rPr sz="1800" spc="-25" dirty="0">
                          <a:latin typeface="Franklin Gothic Book"/>
                          <a:cs typeface="Franklin Gothic Book"/>
                        </a:rPr>
                        <a:t>R</a:t>
                      </a:r>
                      <a:r>
                        <a:rPr sz="1800" spc="-40" dirty="0">
                          <a:latin typeface="Franklin Gothic Book"/>
                          <a:cs typeface="Franklin Gothic Book"/>
                        </a:rPr>
                        <a:t>C</a:t>
                      </a:r>
                      <a:r>
                        <a:rPr sz="1800" spc="15" dirty="0">
                          <a:latin typeface="Franklin Gothic Book"/>
                          <a:cs typeface="Franklin Gothic Book"/>
                        </a:rPr>
                        <a:t>E</a:t>
                      </a:r>
                      <a:r>
                        <a:rPr sz="1800" spc="-5" dirty="0">
                          <a:latin typeface="Franklin Gothic Book"/>
                          <a:cs typeface="Franklin Gothic Book"/>
                        </a:rPr>
                        <a:t>P</a:t>
                      </a:r>
                      <a:r>
                        <a:rPr sz="1800" spc="-10" dirty="0">
                          <a:latin typeface="Franklin Gothic Book"/>
                          <a:cs typeface="Franklin Gothic Book"/>
                        </a:rPr>
                        <a:t>T</a:t>
                      </a:r>
                      <a:r>
                        <a:rPr sz="1800" spc="-20" dirty="0">
                          <a:latin typeface="Franklin Gothic Book"/>
                          <a:cs typeface="Franklin Gothic Book"/>
                        </a:rPr>
                        <a:t>I</a:t>
                      </a:r>
                      <a:r>
                        <a:rPr sz="1800" spc="10" dirty="0">
                          <a:latin typeface="Franklin Gothic Book"/>
                          <a:cs typeface="Franklin Gothic Book"/>
                        </a:rPr>
                        <a:t>O</a:t>
                      </a:r>
                      <a:r>
                        <a:rPr sz="1800" dirty="0">
                          <a:latin typeface="Franklin Gothic Book"/>
                          <a:cs typeface="Franklin Gothic Book"/>
                        </a:rPr>
                        <a:t>N</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89535">
                        <a:lnSpc>
                          <a:spcPct val="100000"/>
                        </a:lnSpc>
                      </a:pPr>
                      <a:r>
                        <a:rPr sz="1800" spc="-95" dirty="0">
                          <a:latin typeface="Franklin Gothic Book"/>
                          <a:cs typeface="Franklin Gothic Book"/>
                        </a:rPr>
                        <a:t>L</a:t>
                      </a:r>
                      <a:r>
                        <a:rPr sz="1800" spc="10" dirty="0">
                          <a:latin typeface="Franklin Gothic Book"/>
                          <a:cs typeface="Franklin Gothic Book"/>
                        </a:rPr>
                        <a:t>O</a:t>
                      </a:r>
                      <a:r>
                        <a:rPr sz="1800" spc="-15" dirty="0">
                          <a:latin typeface="Franklin Gothic Book"/>
                          <a:cs typeface="Franklin Gothic Book"/>
                        </a:rPr>
                        <a:t>G</a:t>
                      </a:r>
                      <a:r>
                        <a:rPr sz="1800" spc="-20" dirty="0">
                          <a:latin typeface="Franklin Gothic Book"/>
                          <a:cs typeface="Franklin Gothic Book"/>
                        </a:rPr>
                        <a:t>I</a:t>
                      </a:r>
                      <a:r>
                        <a:rPr sz="1800" spc="-40" dirty="0">
                          <a:latin typeface="Franklin Gothic Book"/>
                          <a:cs typeface="Franklin Gothic Book"/>
                        </a:rPr>
                        <a:t>C</a:t>
                      </a:r>
                      <a:r>
                        <a:rPr sz="1800" spc="-30" dirty="0">
                          <a:latin typeface="Franklin Gothic Book"/>
                          <a:cs typeface="Franklin Gothic Book"/>
                        </a:rPr>
                        <a:t>/</a:t>
                      </a:r>
                      <a:r>
                        <a:rPr sz="1800" spc="-25" dirty="0">
                          <a:latin typeface="Franklin Gothic Book"/>
                          <a:cs typeface="Franklin Gothic Book"/>
                        </a:rPr>
                        <a:t>R</a:t>
                      </a:r>
                      <a:r>
                        <a:rPr sz="1800" spc="15" dirty="0">
                          <a:latin typeface="Franklin Gothic Book"/>
                          <a:cs typeface="Franklin Gothic Book"/>
                        </a:rPr>
                        <a:t>E</a:t>
                      </a:r>
                      <a:r>
                        <a:rPr sz="1800" spc="-30" dirty="0">
                          <a:latin typeface="Franklin Gothic Book"/>
                          <a:cs typeface="Franklin Gothic Book"/>
                        </a:rPr>
                        <a:t>A</a:t>
                      </a:r>
                      <a:r>
                        <a:rPr sz="1800" spc="-20" dirty="0">
                          <a:latin typeface="Franklin Gothic Book"/>
                          <a:cs typeface="Franklin Gothic Book"/>
                        </a:rPr>
                        <a:t>S</a:t>
                      </a:r>
                      <a:r>
                        <a:rPr sz="1800" spc="10" dirty="0">
                          <a:latin typeface="Franklin Gothic Book"/>
                          <a:cs typeface="Franklin Gothic Book"/>
                        </a:rPr>
                        <a:t>O</a:t>
                      </a:r>
                      <a:r>
                        <a:rPr sz="1800" dirty="0">
                          <a:latin typeface="Franklin Gothic Book"/>
                          <a:cs typeface="Franklin Gothic Book"/>
                        </a:rPr>
                        <a:t>N</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r>
              <a:tr h="370840">
                <a:tc>
                  <a:txBody>
                    <a:bodyPr/>
                    <a:lstStyle/>
                    <a:p>
                      <a:pPr marL="85725">
                        <a:lnSpc>
                          <a:spcPct val="100000"/>
                        </a:lnSpc>
                      </a:pPr>
                      <a:r>
                        <a:rPr sz="1800" spc="-10" dirty="0">
                          <a:latin typeface="Franklin Gothic Book"/>
                          <a:cs typeface="Franklin Gothic Book"/>
                        </a:rPr>
                        <a:t>H</a:t>
                      </a:r>
                      <a:r>
                        <a:rPr sz="1800" spc="10" dirty="0">
                          <a:latin typeface="Franklin Gothic Book"/>
                          <a:cs typeface="Franklin Gothic Book"/>
                        </a:rPr>
                        <a:t>O</a:t>
                      </a:r>
                      <a:r>
                        <a:rPr sz="1800" dirty="0">
                          <a:latin typeface="Franklin Gothic Book"/>
                          <a:cs typeface="Franklin Gothic Book"/>
                        </a:rPr>
                        <a:t>W</a:t>
                      </a:r>
                      <a:r>
                        <a:rPr sz="1800" spc="-55" dirty="0">
                          <a:latin typeface="Franklin Gothic Book"/>
                          <a:cs typeface="Franklin Gothic Book"/>
                        </a:rPr>
                        <a:t> </a:t>
                      </a:r>
                      <a:r>
                        <a:rPr sz="1800" spc="-15" dirty="0">
                          <a:latin typeface="Franklin Gothic Book"/>
                          <a:cs typeface="Franklin Gothic Book"/>
                        </a:rPr>
                        <a:t>D</a:t>
                      </a:r>
                      <a:r>
                        <a:rPr sz="1800" dirty="0">
                          <a:latin typeface="Franklin Gothic Book"/>
                          <a:cs typeface="Franklin Gothic Book"/>
                        </a:rPr>
                        <a:t>O</a:t>
                      </a:r>
                      <a:r>
                        <a:rPr sz="1800" spc="-5" dirty="0">
                          <a:latin typeface="Franklin Gothic Book"/>
                          <a:cs typeface="Franklin Gothic Book"/>
                        </a:rPr>
                        <a:t> </a:t>
                      </a:r>
                      <a:r>
                        <a:rPr sz="1800" dirty="0">
                          <a:latin typeface="Franklin Gothic Book"/>
                          <a:cs typeface="Franklin Gothic Book"/>
                        </a:rPr>
                        <a:t>I</a:t>
                      </a:r>
                      <a:r>
                        <a:rPr sz="1800" spc="45" dirty="0">
                          <a:latin typeface="Franklin Gothic Book"/>
                          <a:cs typeface="Franklin Gothic Book"/>
                        </a:rPr>
                        <a:t> </a:t>
                      </a:r>
                      <a:r>
                        <a:rPr sz="1800" spc="15" dirty="0">
                          <a:latin typeface="Franklin Gothic Book"/>
                          <a:cs typeface="Franklin Gothic Book"/>
                        </a:rPr>
                        <a:t>FEE</a:t>
                      </a:r>
                      <a:r>
                        <a:rPr sz="1800" spc="-20" dirty="0">
                          <a:latin typeface="Franklin Gothic Book"/>
                          <a:cs typeface="Franklin Gothic Book"/>
                        </a:rPr>
                        <a:t>L</a:t>
                      </a:r>
                      <a:r>
                        <a:rPr sz="1800" dirty="0">
                          <a:latin typeface="Franklin Gothic Book"/>
                          <a:cs typeface="Franklin Gothic Book"/>
                        </a:rPr>
                        <a:t>?</a:t>
                      </a:r>
                      <a:r>
                        <a:rPr sz="1800" spc="-70" dirty="0">
                          <a:latin typeface="Franklin Gothic Book"/>
                          <a:cs typeface="Franklin Gothic Book"/>
                        </a:rPr>
                        <a:t> </a:t>
                      </a:r>
                      <a:r>
                        <a:rPr sz="1800" spc="-25" dirty="0">
                          <a:latin typeface="Franklin Gothic Book"/>
                          <a:cs typeface="Franklin Gothic Book"/>
                        </a:rPr>
                        <a:t>(R</a:t>
                      </a:r>
                      <a:r>
                        <a:rPr sz="1800" spc="-20" dirty="0">
                          <a:latin typeface="Franklin Gothic Book"/>
                          <a:cs typeface="Franklin Gothic Book"/>
                        </a:rPr>
                        <a:t>I</a:t>
                      </a:r>
                      <a:r>
                        <a:rPr sz="1800" spc="-15" dirty="0">
                          <a:latin typeface="Franklin Gothic Book"/>
                          <a:cs typeface="Franklin Gothic Book"/>
                        </a:rPr>
                        <a:t>G</a:t>
                      </a:r>
                      <a:r>
                        <a:rPr sz="1800" spc="-10" dirty="0">
                          <a:latin typeface="Franklin Gothic Book"/>
                          <a:cs typeface="Franklin Gothic Book"/>
                        </a:rPr>
                        <a:t>H</a:t>
                      </a:r>
                      <a:r>
                        <a:rPr sz="1800" dirty="0">
                          <a:latin typeface="Franklin Gothic Book"/>
                          <a:cs typeface="Franklin Gothic Book"/>
                        </a:rPr>
                        <a:t>T</a:t>
                      </a:r>
                      <a:r>
                        <a:rPr sz="1800" spc="110" dirty="0">
                          <a:latin typeface="Franklin Gothic Book"/>
                          <a:cs typeface="Franklin Gothic Book"/>
                        </a:rPr>
                        <a:t> </a:t>
                      </a:r>
                      <a:r>
                        <a:rPr sz="1800" spc="-10" dirty="0">
                          <a:latin typeface="Franklin Gothic Book"/>
                          <a:cs typeface="Franklin Gothic Book"/>
                        </a:rPr>
                        <a:t>B</a:t>
                      </a:r>
                      <a:r>
                        <a:rPr sz="1800" spc="-25" dirty="0">
                          <a:latin typeface="Franklin Gothic Book"/>
                          <a:cs typeface="Franklin Gothic Book"/>
                        </a:rPr>
                        <a:t>R</a:t>
                      </a:r>
                      <a:r>
                        <a:rPr sz="1800" spc="-30" dirty="0">
                          <a:latin typeface="Franklin Gothic Book"/>
                          <a:cs typeface="Franklin Gothic Book"/>
                        </a:rPr>
                        <a:t>A</a:t>
                      </a:r>
                      <a:r>
                        <a:rPr sz="1800" spc="-20" dirty="0">
                          <a:latin typeface="Franklin Gothic Book"/>
                          <a:cs typeface="Franklin Gothic Book"/>
                        </a:rPr>
                        <a:t>I</a:t>
                      </a:r>
                      <a:r>
                        <a:rPr sz="1800" spc="-35" dirty="0">
                          <a:latin typeface="Franklin Gothic Book"/>
                          <a:cs typeface="Franklin Gothic Book"/>
                        </a:rPr>
                        <a:t>N</a:t>
                      </a:r>
                      <a:r>
                        <a:rPr sz="1800" dirty="0">
                          <a:latin typeface="Franklin Gothic Book"/>
                          <a:cs typeface="Franklin Gothic Book"/>
                        </a:rPr>
                        <a:t>)</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89535">
                        <a:lnSpc>
                          <a:spcPct val="100000"/>
                        </a:lnSpc>
                      </a:pPr>
                      <a:r>
                        <a:rPr sz="1800" spc="-35" dirty="0">
                          <a:latin typeface="Franklin Gothic Book"/>
                          <a:cs typeface="Franklin Gothic Book"/>
                        </a:rPr>
                        <a:t>W</a:t>
                      </a:r>
                      <a:r>
                        <a:rPr sz="1800" spc="-10" dirty="0">
                          <a:latin typeface="Franklin Gothic Book"/>
                          <a:cs typeface="Franklin Gothic Book"/>
                        </a:rPr>
                        <a:t>H</a:t>
                      </a:r>
                      <a:r>
                        <a:rPr sz="1800" spc="-175" dirty="0">
                          <a:latin typeface="Franklin Gothic Book"/>
                          <a:cs typeface="Franklin Gothic Book"/>
                        </a:rPr>
                        <a:t>A</a:t>
                      </a:r>
                      <a:r>
                        <a:rPr sz="1800" dirty="0">
                          <a:latin typeface="Franklin Gothic Book"/>
                          <a:cs typeface="Franklin Gothic Book"/>
                        </a:rPr>
                        <a:t>T</a:t>
                      </a:r>
                      <a:r>
                        <a:rPr sz="1800" spc="110" dirty="0">
                          <a:latin typeface="Franklin Gothic Book"/>
                          <a:cs typeface="Franklin Gothic Book"/>
                        </a:rPr>
                        <a:t> </a:t>
                      </a:r>
                      <a:r>
                        <a:rPr sz="1800" spc="-15" dirty="0">
                          <a:latin typeface="Franklin Gothic Book"/>
                          <a:cs typeface="Franklin Gothic Book"/>
                        </a:rPr>
                        <a:t>D</a:t>
                      </a:r>
                      <a:r>
                        <a:rPr sz="1800" dirty="0">
                          <a:latin typeface="Franklin Gothic Book"/>
                          <a:cs typeface="Franklin Gothic Book"/>
                        </a:rPr>
                        <a:t>O</a:t>
                      </a:r>
                      <a:r>
                        <a:rPr sz="1800" spc="-5" dirty="0">
                          <a:latin typeface="Franklin Gothic Book"/>
                          <a:cs typeface="Franklin Gothic Book"/>
                        </a:rPr>
                        <a:t> </a:t>
                      </a:r>
                      <a:r>
                        <a:rPr sz="1800" dirty="0">
                          <a:latin typeface="Franklin Gothic Book"/>
                          <a:cs typeface="Franklin Gothic Book"/>
                        </a:rPr>
                        <a:t>I</a:t>
                      </a:r>
                      <a:r>
                        <a:rPr sz="1800" spc="-40" dirty="0">
                          <a:latin typeface="Franklin Gothic Book"/>
                          <a:cs typeface="Franklin Gothic Book"/>
                        </a:rPr>
                        <a:t> </a:t>
                      </a:r>
                      <a:r>
                        <a:rPr sz="1800" spc="-15" dirty="0">
                          <a:latin typeface="Franklin Gothic Book"/>
                          <a:cs typeface="Franklin Gothic Book"/>
                        </a:rPr>
                        <a:t>T</a:t>
                      </a:r>
                      <a:r>
                        <a:rPr sz="1800" spc="-10" dirty="0">
                          <a:latin typeface="Franklin Gothic Book"/>
                          <a:cs typeface="Franklin Gothic Book"/>
                        </a:rPr>
                        <a:t>H</a:t>
                      </a:r>
                      <a:r>
                        <a:rPr sz="1800" spc="-20" dirty="0">
                          <a:latin typeface="Franklin Gothic Book"/>
                          <a:cs typeface="Franklin Gothic Book"/>
                        </a:rPr>
                        <a:t>I</a:t>
                      </a:r>
                      <a:r>
                        <a:rPr sz="1800" spc="-35" dirty="0">
                          <a:latin typeface="Franklin Gothic Book"/>
                          <a:cs typeface="Franklin Gothic Book"/>
                        </a:rPr>
                        <a:t>N</a:t>
                      </a:r>
                      <a:r>
                        <a:rPr sz="1800" spc="15" dirty="0">
                          <a:latin typeface="Franklin Gothic Book"/>
                          <a:cs typeface="Franklin Gothic Book"/>
                        </a:rPr>
                        <a:t>K</a:t>
                      </a:r>
                      <a:r>
                        <a:rPr sz="1800" dirty="0">
                          <a:latin typeface="Franklin Gothic Book"/>
                          <a:cs typeface="Franklin Gothic Book"/>
                        </a:rPr>
                        <a:t>?</a:t>
                      </a:r>
                      <a:r>
                        <a:rPr sz="1800" spc="75" dirty="0">
                          <a:latin typeface="Franklin Gothic Book"/>
                          <a:cs typeface="Franklin Gothic Book"/>
                        </a:rPr>
                        <a:t> </a:t>
                      </a:r>
                      <a:r>
                        <a:rPr sz="1800" spc="-25" dirty="0">
                          <a:latin typeface="Franklin Gothic Book"/>
                          <a:cs typeface="Franklin Gothic Book"/>
                        </a:rPr>
                        <a:t>(</a:t>
                      </a:r>
                      <a:r>
                        <a:rPr sz="1800" spc="-20" dirty="0">
                          <a:latin typeface="Franklin Gothic Book"/>
                          <a:cs typeface="Franklin Gothic Book"/>
                        </a:rPr>
                        <a:t>L</a:t>
                      </a:r>
                      <a:r>
                        <a:rPr sz="1800" spc="15" dirty="0">
                          <a:latin typeface="Franklin Gothic Book"/>
                          <a:cs typeface="Franklin Gothic Book"/>
                        </a:rPr>
                        <a:t>EF</a:t>
                      </a:r>
                      <a:r>
                        <a:rPr sz="1800" dirty="0">
                          <a:latin typeface="Franklin Gothic Book"/>
                          <a:cs typeface="Franklin Gothic Book"/>
                        </a:rPr>
                        <a:t>T </a:t>
                      </a:r>
                      <a:r>
                        <a:rPr sz="1800" spc="-10" dirty="0">
                          <a:latin typeface="Franklin Gothic Book"/>
                          <a:cs typeface="Franklin Gothic Book"/>
                        </a:rPr>
                        <a:t>B</a:t>
                      </a:r>
                      <a:r>
                        <a:rPr sz="1800" spc="-25" dirty="0">
                          <a:latin typeface="Franklin Gothic Book"/>
                          <a:cs typeface="Franklin Gothic Book"/>
                        </a:rPr>
                        <a:t>R</a:t>
                      </a:r>
                      <a:r>
                        <a:rPr sz="1800" spc="-30" dirty="0">
                          <a:latin typeface="Franklin Gothic Book"/>
                          <a:cs typeface="Franklin Gothic Book"/>
                        </a:rPr>
                        <a:t>A</a:t>
                      </a:r>
                      <a:r>
                        <a:rPr sz="1800" spc="-20" dirty="0">
                          <a:latin typeface="Franklin Gothic Book"/>
                          <a:cs typeface="Franklin Gothic Book"/>
                        </a:rPr>
                        <a:t>I</a:t>
                      </a:r>
                      <a:r>
                        <a:rPr sz="1800" spc="-35" dirty="0">
                          <a:latin typeface="Franklin Gothic Book"/>
                          <a:cs typeface="Franklin Gothic Book"/>
                        </a:rPr>
                        <a:t>N</a:t>
                      </a:r>
                      <a:r>
                        <a:rPr sz="1800" dirty="0">
                          <a:latin typeface="Franklin Gothic Book"/>
                          <a:cs typeface="Franklin Gothic Book"/>
                        </a:rPr>
                        <a:t>)</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r>
              <a:tr h="370840">
                <a:tc>
                  <a:txBody>
                    <a:bodyPr/>
                    <a:lstStyle/>
                    <a:p>
                      <a:pPr marL="85725">
                        <a:lnSpc>
                          <a:spcPct val="100000"/>
                        </a:lnSpc>
                      </a:pPr>
                      <a:r>
                        <a:rPr sz="1800" spc="-20" dirty="0">
                          <a:latin typeface="Franklin Gothic Book"/>
                          <a:cs typeface="Franklin Gothic Book"/>
                        </a:rPr>
                        <a:t>S</a:t>
                      </a:r>
                      <a:r>
                        <a:rPr sz="1800" spc="10" dirty="0">
                          <a:latin typeface="Franklin Gothic Book"/>
                          <a:cs typeface="Franklin Gothic Book"/>
                        </a:rPr>
                        <a:t>O</a:t>
                      </a:r>
                      <a:r>
                        <a:rPr sz="1800" spc="-40" dirty="0">
                          <a:latin typeface="Franklin Gothic Book"/>
                          <a:cs typeface="Franklin Gothic Book"/>
                        </a:rPr>
                        <a:t>C</a:t>
                      </a:r>
                      <a:r>
                        <a:rPr sz="1800" spc="-20" dirty="0">
                          <a:latin typeface="Franklin Gothic Book"/>
                          <a:cs typeface="Franklin Gothic Book"/>
                        </a:rPr>
                        <a:t>I</a:t>
                      </a:r>
                      <a:r>
                        <a:rPr sz="1800" spc="15" dirty="0">
                          <a:latin typeface="Franklin Gothic Book"/>
                          <a:cs typeface="Franklin Gothic Book"/>
                        </a:rPr>
                        <a:t>E</a:t>
                      </a:r>
                      <a:r>
                        <a:rPr sz="1800" spc="-160" dirty="0">
                          <a:latin typeface="Franklin Gothic Book"/>
                          <a:cs typeface="Franklin Gothic Book"/>
                        </a:rPr>
                        <a:t>T</a:t>
                      </a:r>
                      <a:r>
                        <a:rPr sz="1800" spc="-30" dirty="0">
                          <a:latin typeface="Franklin Gothic Book"/>
                          <a:cs typeface="Franklin Gothic Book"/>
                        </a:rPr>
                        <a:t>A</a:t>
                      </a:r>
                      <a:r>
                        <a:rPr sz="1800" dirty="0">
                          <a:latin typeface="Franklin Gothic Book"/>
                          <a:cs typeface="Franklin Gothic Book"/>
                        </a:rPr>
                        <a:t>L</a:t>
                      </a:r>
                      <a:r>
                        <a:rPr sz="1800" spc="105" dirty="0">
                          <a:latin typeface="Franklin Gothic Book"/>
                          <a:cs typeface="Franklin Gothic Book"/>
                        </a:rPr>
                        <a:t> </a:t>
                      </a:r>
                      <a:r>
                        <a:rPr sz="1800" spc="-15" dirty="0">
                          <a:latin typeface="Franklin Gothic Book"/>
                          <a:cs typeface="Franklin Gothic Book"/>
                        </a:rPr>
                        <a:t>T</a:t>
                      </a:r>
                      <a:r>
                        <a:rPr sz="1800" spc="-25" dirty="0">
                          <a:latin typeface="Franklin Gothic Book"/>
                          <a:cs typeface="Franklin Gothic Book"/>
                        </a:rPr>
                        <a:t>R</a:t>
                      </a:r>
                      <a:r>
                        <a:rPr sz="1800" spc="-105" dirty="0">
                          <a:latin typeface="Franklin Gothic Book"/>
                          <a:cs typeface="Franklin Gothic Book"/>
                        </a:rPr>
                        <a:t>A</a:t>
                      </a:r>
                      <a:r>
                        <a:rPr sz="1800" spc="-15" dirty="0">
                          <a:latin typeface="Franklin Gothic Book"/>
                          <a:cs typeface="Franklin Gothic Book"/>
                        </a:rPr>
                        <a:t>U</a:t>
                      </a:r>
                      <a:r>
                        <a:rPr sz="1800" spc="-20" dirty="0">
                          <a:latin typeface="Franklin Gothic Book"/>
                          <a:cs typeface="Franklin Gothic Book"/>
                        </a:rPr>
                        <a:t>M</a:t>
                      </a:r>
                      <a:r>
                        <a:rPr sz="1800" dirty="0">
                          <a:latin typeface="Franklin Gothic Book"/>
                          <a:cs typeface="Franklin Gothic Book"/>
                        </a:rPr>
                        <a:t>A</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89535">
                        <a:lnSpc>
                          <a:spcPct val="100000"/>
                        </a:lnSpc>
                      </a:pPr>
                      <a:r>
                        <a:rPr sz="1800" spc="-15" dirty="0">
                          <a:latin typeface="Franklin Gothic Book"/>
                          <a:cs typeface="Franklin Gothic Book"/>
                        </a:rPr>
                        <a:t>T</a:t>
                      </a:r>
                      <a:r>
                        <a:rPr sz="1800" spc="-10" dirty="0">
                          <a:latin typeface="Franklin Gothic Book"/>
                          <a:cs typeface="Franklin Gothic Book"/>
                        </a:rPr>
                        <a:t>H</a:t>
                      </a:r>
                      <a:r>
                        <a:rPr sz="1800" dirty="0">
                          <a:latin typeface="Franklin Gothic Book"/>
                          <a:cs typeface="Franklin Gothic Book"/>
                        </a:rPr>
                        <a:t>E </a:t>
                      </a:r>
                      <a:r>
                        <a:rPr sz="1800" spc="-15" dirty="0">
                          <a:latin typeface="Franklin Gothic Book"/>
                          <a:cs typeface="Franklin Gothic Book"/>
                        </a:rPr>
                        <a:t>T</a:t>
                      </a:r>
                      <a:r>
                        <a:rPr sz="1800" spc="-25" dirty="0">
                          <a:latin typeface="Franklin Gothic Book"/>
                          <a:cs typeface="Franklin Gothic Book"/>
                        </a:rPr>
                        <a:t>R</a:t>
                      </a:r>
                      <a:r>
                        <a:rPr sz="1800" spc="-15" dirty="0">
                          <a:latin typeface="Franklin Gothic Book"/>
                          <a:cs typeface="Franklin Gothic Book"/>
                        </a:rPr>
                        <a:t>U</a:t>
                      </a:r>
                      <a:r>
                        <a:rPr sz="1800" spc="-20" dirty="0">
                          <a:latin typeface="Franklin Gothic Book"/>
                          <a:cs typeface="Franklin Gothic Book"/>
                        </a:rPr>
                        <a:t>M</a:t>
                      </a:r>
                      <a:r>
                        <a:rPr sz="1800" spc="-30" dirty="0">
                          <a:latin typeface="Franklin Gothic Book"/>
                          <a:cs typeface="Franklin Gothic Book"/>
                        </a:rPr>
                        <a:t>A</a:t>
                      </a:r>
                      <a:r>
                        <a:rPr sz="1800" dirty="0">
                          <a:latin typeface="Franklin Gothic Book"/>
                          <a:cs typeface="Franklin Gothic Book"/>
                        </a:rPr>
                        <a:t>N</a:t>
                      </a:r>
                      <a:r>
                        <a:rPr sz="1800" spc="90" dirty="0">
                          <a:latin typeface="Franklin Gothic Book"/>
                          <a:cs typeface="Franklin Gothic Book"/>
                        </a:rPr>
                        <a:t> </a:t>
                      </a:r>
                      <a:r>
                        <a:rPr sz="1800" spc="-20" dirty="0">
                          <a:latin typeface="Franklin Gothic Book"/>
                          <a:cs typeface="Franklin Gothic Book"/>
                        </a:rPr>
                        <a:t>S</a:t>
                      </a:r>
                      <a:r>
                        <a:rPr sz="1800" spc="-10" dirty="0">
                          <a:latin typeface="Franklin Gothic Book"/>
                          <a:cs typeface="Franklin Gothic Book"/>
                        </a:rPr>
                        <a:t>H</a:t>
                      </a:r>
                      <a:r>
                        <a:rPr sz="1800" spc="10" dirty="0">
                          <a:latin typeface="Franklin Gothic Book"/>
                          <a:cs typeface="Franklin Gothic Book"/>
                        </a:rPr>
                        <a:t>O</a:t>
                      </a:r>
                      <a:r>
                        <a:rPr sz="1800" dirty="0">
                          <a:latin typeface="Franklin Gothic Book"/>
                          <a:cs typeface="Franklin Gothic Book"/>
                        </a:rPr>
                        <a:t>W</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r>
              <a:tr h="640079">
                <a:tc>
                  <a:txBody>
                    <a:bodyPr/>
                    <a:lstStyle/>
                    <a:p>
                      <a:pPr marL="85725">
                        <a:lnSpc>
                          <a:spcPct val="100000"/>
                        </a:lnSpc>
                      </a:pPr>
                      <a:r>
                        <a:rPr sz="1800" spc="-10" dirty="0">
                          <a:latin typeface="Franklin Gothic Book"/>
                          <a:cs typeface="Franklin Gothic Book"/>
                        </a:rPr>
                        <a:t>B</a:t>
                      </a:r>
                      <a:r>
                        <a:rPr sz="1800" spc="10" dirty="0">
                          <a:latin typeface="Franklin Gothic Book"/>
                          <a:cs typeface="Franklin Gothic Book"/>
                        </a:rPr>
                        <a:t>O</a:t>
                      </a:r>
                      <a:r>
                        <a:rPr sz="1800" spc="-35" dirty="0">
                          <a:latin typeface="Franklin Gothic Book"/>
                          <a:cs typeface="Franklin Gothic Book"/>
                        </a:rPr>
                        <a:t>N</a:t>
                      </a:r>
                      <a:r>
                        <a:rPr sz="1800" spc="-15" dirty="0">
                          <a:latin typeface="Franklin Gothic Book"/>
                          <a:cs typeface="Franklin Gothic Book"/>
                        </a:rPr>
                        <a:t>D</a:t>
                      </a:r>
                      <a:r>
                        <a:rPr sz="1800" spc="-20" dirty="0">
                          <a:latin typeface="Franklin Gothic Book"/>
                          <a:cs typeface="Franklin Gothic Book"/>
                        </a:rPr>
                        <a:t>I</a:t>
                      </a:r>
                      <a:r>
                        <a:rPr sz="1800" spc="-35" dirty="0">
                          <a:latin typeface="Franklin Gothic Book"/>
                          <a:cs typeface="Franklin Gothic Book"/>
                        </a:rPr>
                        <a:t>N</a:t>
                      </a:r>
                      <a:r>
                        <a:rPr sz="1800" dirty="0">
                          <a:latin typeface="Franklin Gothic Book"/>
                          <a:cs typeface="Franklin Gothic Book"/>
                        </a:rPr>
                        <a:t>G</a:t>
                      </a:r>
                      <a:r>
                        <a:rPr sz="1800" spc="110" dirty="0">
                          <a:latin typeface="Franklin Gothic Book"/>
                          <a:cs typeface="Franklin Gothic Book"/>
                        </a:rPr>
                        <a:t> </a:t>
                      </a:r>
                      <a:r>
                        <a:rPr sz="1800" spc="-15" dirty="0">
                          <a:latin typeface="Franklin Gothic Book"/>
                          <a:cs typeface="Franklin Gothic Book"/>
                        </a:rPr>
                        <a:t>T</a:t>
                      </a:r>
                      <a:r>
                        <a:rPr sz="1800" spc="-25" dirty="0">
                          <a:latin typeface="Franklin Gothic Book"/>
                          <a:cs typeface="Franklin Gothic Book"/>
                        </a:rPr>
                        <a:t>R</a:t>
                      </a:r>
                      <a:r>
                        <a:rPr sz="1800" spc="-15" dirty="0">
                          <a:latin typeface="Franklin Gothic Book"/>
                          <a:cs typeface="Franklin Gothic Book"/>
                        </a:rPr>
                        <a:t>U</a:t>
                      </a:r>
                      <a:r>
                        <a:rPr sz="1800" spc="-95" dirty="0">
                          <a:latin typeface="Franklin Gothic Book"/>
                          <a:cs typeface="Franklin Gothic Book"/>
                        </a:rPr>
                        <a:t>S</a:t>
                      </a:r>
                      <a:r>
                        <a:rPr sz="1800" dirty="0">
                          <a:latin typeface="Franklin Gothic Book"/>
                          <a:cs typeface="Franklin Gothic Book"/>
                        </a:rPr>
                        <a:t>T</a:t>
                      </a:r>
                      <a:endParaRPr sz="1800">
                        <a:latin typeface="Franklin Gothic Book"/>
                        <a:cs typeface="Franklin Gothic Book"/>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89535">
                        <a:lnSpc>
                          <a:spcPct val="100000"/>
                        </a:lnSpc>
                      </a:pPr>
                      <a:r>
                        <a:rPr sz="1800" spc="-10" dirty="0">
                          <a:latin typeface="Franklin Gothic Book"/>
                          <a:cs typeface="Franklin Gothic Book"/>
                        </a:rPr>
                        <a:t>B</a:t>
                      </a:r>
                      <a:r>
                        <a:rPr sz="1800" spc="-25" dirty="0">
                          <a:latin typeface="Franklin Gothic Book"/>
                          <a:cs typeface="Franklin Gothic Book"/>
                        </a:rPr>
                        <a:t>R</a:t>
                      </a:r>
                      <a:r>
                        <a:rPr sz="1800" spc="-20" dirty="0">
                          <a:latin typeface="Franklin Gothic Book"/>
                          <a:cs typeface="Franklin Gothic Book"/>
                        </a:rPr>
                        <a:t>I</a:t>
                      </a:r>
                      <a:r>
                        <a:rPr sz="1800" spc="-15" dirty="0">
                          <a:latin typeface="Franklin Gothic Book"/>
                          <a:cs typeface="Franklin Gothic Book"/>
                        </a:rPr>
                        <a:t>DG</a:t>
                      </a:r>
                      <a:r>
                        <a:rPr sz="1800" spc="-20" dirty="0">
                          <a:latin typeface="Franklin Gothic Book"/>
                          <a:cs typeface="Franklin Gothic Book"/>
                        </a:rPr>
                        <a:t>I</a:t>
                      </a:r>
                      <a:r>
                        <a:rPr sz="1800" spc="-35" dirty="0">
                          <a:latin typeface="Franklin Gothic Book"/>
                          <a:cs typeface="Franklin Gothic Book"/>
                        </a:rPr>
                        <a:t>N</a:t>
                      </a:r>
                      <a:r>
                        <a:rPr sz="1800" dirty="0">
                          <a:latin typeface="Franklin Gothic Book"/>
                          <a:cs typeface="Franklin Gothic Book"/>
                        </a:rPr>
                        <a:t>G</a:t>
                      </a:r>
                      <a:r>
                        <a:rPr sz="1800" spc="110" dirty="0">
                          <a:latin typeface="Franklin Gothic Book"/>
                          <a:cs typeface="Franklin Gothic Book"/>
                        </a:rPr>
                        <a:t> </a:t>
                      </a:r>
                      <a:r>
                        <a:rPr sz="1800" spc="-15" dirty="0">
                          <a:latin typeface="Franklin Gothic Book"/>
                          <a:cs typeface="Franklin Gothic Book"/>
                        </a:rPr>
                        <a:t>T</a:t>
                      </a:r>
                      <a:r>
                        <a:rPr sz="1800" spc="-25" dirty="0">
                          <a:latin typeface="Franklin Gothic Book"/>
                          <a:cs typeface="Franklin Gothic Book"/>
                        </a:rPr>
                        <a:t>R</a:t>
                      </a:r>
                      <a:r>
                        <a:rPr sz="1800" spc="-15" dirty="0">
                          <a:latin typeface="Franklin Gothic Book"/>
                          <a:cs typeface="Franklin Gothic Book"/>
                        </a:rPr>
                        <a:t>U</a:t>
                      </a:r>
                      <a:r>
                        <a:rPr sz="1800" spc="-95" dirty="0">
                          <a:latin typeface="Franklin Gothic Book"/>
                          <a:cs typeface="Franklin Gothic Book"/>
                        </a:rPr>
                        <a:t>S</a:t>
                      </a:r>
                      <a:r>
                        <a:rPr sz="1800" dirty="0">
                          <a:latin typeface="Franklin Gothic Book"/>
                          <a:cs typeface="Franklin Gothic Book"/>
                        </a:rPr>
                        <a:t>T</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r>
            </a:tbl>
          </a:graphicData>
        </a:graphic>
      </p:graphicFrame>
      <p:sp>
        <p:nvSpPr>
          <p:cNvPr id="6" name="Rectangle 2"/>
          <p:cNvSpPr>
            <a:spLocks noGrp="1" noChangeArrowheads="1"/>
          </p:cNvSpPr>
          <p:nvPr>
            <p:ph type="title"/>
          </p:nvPr>
        </p:nvSpPr>
        <p:spPr>
          <a:xfrm>
            <a:off x="1435100" y="152400"/>
            <a:ext cx="9004300" cy="889000"/>
          </a:xfrm>
        </p:spPr>
        <p:txBody>
          <a:bodyPr>
            <a:normAutofit/>
          </a:bodyPr>
          <a:lstStyle/>
          <a:p>
            <a:r>
              <a:rPr lang="en-US" altLang="en-US" dirty="0" smtClean="0"/>
              <a:t>Cultural strategic communications </a:t>
            </a:r>
            <a:endParaRPr lang="en-US" altLang="en-US" dirty="0"/>
          </a:p>
        </p:txBody>
      </p:sp>
      <p:sp>
        <p:nvSpPr>
          <p:cNvPr id="7" name="Rectangle 6"/>
          <p:cNvSpPr/>
          <p:nvPr/>
        </p:nvSpPr>
        <p:spPr>
          <a:xfrm>
            <a:off x="10528300" y="0"/>
            <a:ext cx="1663700" cy="457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a:t>
            </a:r>
            <a:endParaRPr lang="en-US" dirty="0"/>
          </a:p>
        </p:txBody>
      </p:sp>
    </p:spTree>
    <p:extLst>
      <p:ext uri="{BB962C8B-B14F-4D97-AF65-F5344CB8AC3E}">
        <p14:creationId xmlns:p14="http://schemas.microsoft.com/office/powerpoint/2010/main" val="11593933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32176" y="1380744"/>
            <a:ext cx="7507605" cy="5440680"/>
          </a:xfrm>
          <a:custGeom>
            <a:avLst/>
            <a:gdLst/>
            <a:ahLst/>
            <a:cxnLst/>
            <a:rect l="l" t="t" r="r" b="b"/>
            <a:pathLst>
              <a:path w="7507605" h="5440680">
                <a:moveTo>
                  <a:pt x="0" y="5440680"/>
                </a:moveTo>
                <a:lnTo>
                  <a:pt x="7507224" y="5440680"/>
                </a:lnTo>
                <a:lnTo>
                  <a:pt x="7507224" y="0"/>
                </a:lnTo>
                <a:lnTo>
                  <a:pt x="0" y="0"/>
                </a:lnTo>
                <a:lnTo>
                  <a:pt x="0" y="5440680"/>
                </a:lnTo>
                <a:close/>
              </a:path>
            </a:pathLst>
          </a:custGeom>
          <a:solidFill>
            <a:srgbClr val="FFFF00"/>
          </a:solidFill>
        </p:spPr>
        <p:txBody>
          <a:bodyPr wrap="square" lIns="0" tIns="0" rIns="0" bIns="0" rtlCol="0"/>
          <a:lstStyle/>
          <a:p>
            <a:endParaRPr/>
          </a:p>
        </p:txBody>
      </p:sp>
      <p:sp>
        <p:nvSpPr>
          <p:cNvPr id="3" name="object 3"/>
          <p:cNvSpPr/>
          <p:nvPr/>
        </p:nvSpPr>
        <p:spPr>
          <a:xfrm>
            <a:off x="2932176" y="1379933"/>
            <a:ext cx="7507224" cy="544068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9136380" y="2400300"/>
            <a:ext cx="1308100" cy="274320"/>
          </a:xfrm>
          <a:custGeom>
            <a:avLst/>
            <a:gdLst/>
            <a:ahLst/>
            <a:cxnLst/>
            <a:rect l="l" t="t" r="r" b="b"/>
            <a:pathLst>
              <a:path w="1308100" h="274319">
                <a:moveTo>
                  <a:pt x="0" y="274320"/>
                </a:moveTo>
                <a:lnTo>
                  <a:pt x="1307592" y="274320"/>
                </a:lnTo>
                <a:lnTo>
                  <a:pt x="1307592" y="0"/>
                </a:lnTo>
                <a:lnTo>
                  <a:pt x="0" y="0"/>
                </a:lnTo>
                <a:lnTo>
                  <a:pt x="0" y="274320"/>
                </a:lnTo>
                <a:close/>
              </a:path>
            </a:pathLst>
          </a:custGeom>
          <a:solidFill>
            <a:srgbClr val="FFFFFF"/>
          </a:solidFill>
        </p:spPr>
        <p:txBody>
          <a:bodyPr wrap="square" lIns="0" tIns="0" rIns="0" bIns="0" rtlCol="0"/>
          <a:lstStyle/>
          <a:p>
            <a:endParaRPr/>
          </a:p>
        </p:txBody>
      </p:sp>
      <p:sp>
        <p:nvSpPr>
          <p:cNvPr id="5" name="object 5"/>
          <p:cNvSpPr/>
          <p:nvPr/>
        </p:nvSpPr>
        <p:spPr>
          <a:xfrm>
            <a:off x="9136380" y="2400300"/>
            <a:ext cx="1308100" cy="274320"/>
          </a:xfrm>
          <a:custGeom>
            <a:avLst/>
            <a:gdLst/>
            <a:ahLst/>
            <a:cxnLst/>
            <a:rect l="l" t="t" r="r" b="b"/>
            <a:pathLst>
              <a:path w="1308100" h="274319">
                <a:moveTo>
                  <a:pt x="0" y="274320"/>
                </a:moveTo>
                <a:lnTo>
                  <a:pt x="1307592" y="274320"/>
                </a:lnTo>
                <a:lnTo>
                  <a:pt x="1307592" y="0"/>
                </a:lnTo>
                <a:lnTo>
                  <a:pt x="0" y="0"/>
                </a:lnTo>
                <a:lnTo>
                  <a:pt x="0" y="274320"/>
                </a:lnTo>
                <a:close/>
              </a:path>
            </a:pathLst>
          </a:custGeom>
          <a:ln w="9153">
            <a:solidFill>
              <a:srgbClr val="000000"/>
            </a:solidFill>
          </a:ln>
        </p:spPr>
        <p:txBody>
          <a:bodyPr wrap="square" lIns="0" tIns="0" rIns="0" bIns="0" rtlCol="0"/>
          <a:lstStyle/>
          <a:p>
            <a:endParaRPr/>
          </a:p>
        </p:txBody>
      </p:sp>
      <p:sp>
        <p:nvSpPr>
          <p:cNvPr id="6" name="object 6"/>
          <p:cNvSpPr txBox="1"/>
          <p:nvPr/>
        </p:nvSpPr>
        <p:spPr>
          <a:xfrm>
            <a:off x="9216898" y="2450029"/>
            <a:ext cx="1170305" cy="184666"/>
          </a:xfrm>
          <a:prstGeom prst="rect">
            <a:avLst/>
          </a:prstGeom>
        </p:spPr>
        <p:txBody>
          <a:bodyPr vert="horz" wrap="square" lIns="0" tIns="0" rIns="0" bIns="0" rtlCol="0">
            <a:spAutoFit/>
          </a:bodyPr>
          <a:lstStyle/>
          <a:p>
            <a:pPr marL="12700"/>
            <a:r>
              <a:rPr sz="1200" spc="60" dirty="0">
                <a:latin typeface="Franklin Gothic Book"/>
                <a:cs typeface="Franklin Gothic Book"/>
              </a:rPr>
              <a:t>B</a:t>
            </a:r>
            <a:r>
              <a:rPr sz="1200" spc="45" dirty="0">
                <a:latin typeface="Franklin Gothic Book"/>
                <a:cs typeface="Franklin Gothic Book"/>
              </a:rPr>
              <a:t>R</a:t>
            </a:r>
            <a:r>
              <a:rPr sz="1200" spc="50" dirty="0">
                <a:latin typeface="Franklin Gothic Book"/>
                <a:cs typeface="Franklin Gothic Book"/>
              </a:rPr>
              <a:t>I</a:t>
            </a:r>
            <a:r>
              <a:rPr sz="1200" spc="5" dirty="0">
                <a:latin typeface="Franklin Gothic Book"/>
                <a:cs typeface="Franklin Gothic Book"/>
              </a:rPr>
              <a:t>DG</a:t>
            </a:r>
            <a:r>
              <a:rPr sz="1200" spc="-20" dirty="0">
                <a:latin typeface="Franklin Gothic Book"/>
                <a:cs typeface="Franklin Gothic Book"/>
              </a:rPr>
              <a:t>I</a:t>
            </a:r>
            <a:r>
              <a:rPr sz="1200" dirty="0">
                <a:latin typeface="Franklin Gothic Book"/>
                <a:cs typeface="Franklin Gothic Book"/>
              </a:rPr>
              <a:t>N</a:t>
            </a:r>
            <a:r>
              <a:rPr sz="1200" spc="5" dirty="0">
                <a:latin typeface="Franklin Gothic Book"/>
                <a:cs typeface="Franklin Gothic Book"/>
              </a:rPr>
              <a:t>G</a:t>
            </a:r>
            <a:r>
              <a:rPr sz="1200" spc="-85" dirty="0">
                <a:latin typeface="Franklin Gothic Book"/>
                <a:cs typeface="Franklin Gothic Book"/>
              </a:rPr>
              <a:t> </a:t>
            </a:r>
            <a:r>
              <a:rPr sz="1200" spc="60" dirty="0">
                <a:latin typeface="Franklin Gothic Book"/>
                <a:cs typeface="Franklin Gothic Book"/>
              </a:rPr>
              <a:t>T</a:t>
            </a:r>
            <a:r>
              <a:rPr sz="1200" spc="-30" dirty="0">
                <a:latin typeface="Franklin Gothic Book"/>
                <a:cs typeface="Franklin Gothic Book"/>
              </a:rPr>
              <a:t>R</a:t>
            </a:r>
            <a:r>
              <a:rPr sz="1200" spc="-20" dirty="0">
                <a:latin typeface="Franklin Gothic Book"/>
                <a:cs typeface="Franklin Gothic Book"/>
              </a:rPr>
              <a:t>U</a:t>
            </a:r>
            <a:r>
              <a:rPr sz="1200" spc="25" dirty="0">
                <a:latin typeface="Franklin Gothic Book"/>
                <a:cs typeface="Franklin Gothic Book"/>
              </a:rPr>
              <a:t>S</a:t>
            </a:r>
            <a:r>
              <a:rPr sz="1200" spc="10" dirty="0">
                <a:latin typeface="Franklin Gothic Book"/>
                <a:cs typeface="Franklin Gothic Book"/>
              </a:rPr>
              <a:t>T</a:t>
            </a:r>
            <a:endParaRPr sz="1200">
              <a:latin typeface="Franklin Gothic Book"/>
              <a:cs typeface="Franklin Gothic Book"/>
            </a:endParaRPr>
          </a:p>
        </p:txBody>
      </p:sp>
      <p:sp>
        <p:nvSpPr>
          <p:cNvPr id="7" name="object 7"/>
          <p:cNvSpPr/>
          <p:nvPr/>
        </p:nvSpPr>
        <p:spPr>
          <a:xfrm>
            <a:off x="9035795" y="3506723"/>
            <a:ext cx="1271270" cy="274320"/>
          </a:xfrm>
          <a:custGeom>
            <a:avLst/>
            <a:gdLst/>
            <a:ahLst/>
            <a:cxnLst/>
            <a:rect l="l" t="t" r="r" b="b"/>
            <a:pathLst>
              <a:path w="1271270" h="274320">
                <a:moveTo>
                  <a:pt x="0" y="274319"/>
                </a:moveTo>
                <a:lnTo>
                  <a:pt x="1271016" y="274319"/>
                </a:lnTo>
                <a:lnTo>
                  <a:pt x="1271016" y="0"/>
                </a:lnTo>
                <a:lnTo>
                  <a:pt x="0" y="0"/>
                </a:lnTo>
                <a:lnTo>
                  <a:pt x="0" y="274319"/>
                </a:lnTo>
                <a:close/>
              </a:path>
            </a:pathLst>
          </a:custGeom>
          <a:solidFill>
            <a:srgbClr val="FFFFFF"/>
          </a:solidFill>
        </p:spPr>
        <p:txBody>
          <a:bodyPr wrap="square" lIns="0" tIns="0" rIns="0" bIns="0" rtlCol="0"/>
          <a:lstStyle/>
          <a:p>
            <a:endParaRPr/>
          </a:p>
        </p:txBody>
      </p:sp>
      <p:sp>
        <p:nvSpPr>
          <p:cNvPr id="8" name="object 8"/>
          <p:cNvSpPr/>
          <p:nvPr/>
        </p:nvSpPr>
        <p:spPr>
          <a:xfrm>
            <a:off x="9035795" y="3506723"/>
            <a:ext cx="1271270" cy="274320"/>
          </a:xfrm>
          <a:custGeom>
            <a:avLst/>
            <a:gdLst/>
            <a:ahLst/>
            <a:cxnLst/>
            <a:rect l="l" t="t" r="r" b="b"/>
            <a:pathLst>
              <a:path w="1271270" h="274320">
                <a:moveTo>
                  <a:pt x="0" y="274319"/>
                </a:moveTo>
                <a:lnTo>
                  <a:pt x="1271016" y="274319"/>
                </a:lnTo>
                <a:lnTo>
                  <a:pt x="1271016" y="0"/>
                </a:lnTo>
                <a:lnTo>
                  <a:pt x="0" y="0"/>
                </a:lnTo>
                <a:lnTo>
                  <a:pt x="0" y="274319"/>
                </a:lnTo>
                <a:close/>
              </a:path>
            </a:pathLst>
          </a:custGeom>
          <a:ln w="9153">
            <a:solidFill>
              <a:srgbClr val="000000"/>
            </a:solidFill>
          </a:ln>
        </p:spPr>
        <p:txBody>
          <a:bodyPr wrap="square" lIns="0" tIns="0" rIns="0" bIns="0" rtlCol="0"/>
          <a:lstStyle/>
          <a:p>
            <a:endParaRPr/>
          </a:p>
        </p:txBody>
      </p:sp>
      <p:sp>
        <p:nvSpPr>
          <p:cNvPr id="9" name="object 9"/>
          <p:cNvSpPr txBox="1"/>
          <p:nvPr/>
        </p:nvSpPr>
        <p:spPr>
          <a:xfrm>
            <a:off x="9114664" y="3558737"/>
            <a:ext cx="1137285" cy="184666"/>
          </a:xfrm>
          <a:prstGeom prst="rect">
            <a:avLst/>
          </a:prstGeom>
        </p:spPr>
        <p:txBody>
          <a:bodyPr vert="horz" wrap="square" lIns="0" tIns="0" rIns="0" bIns="0" rtlCol="0">
            <a:spAutoFit/>
          </a:bodyPr>
          <a:lstStyle/>
          <a:p>
            <a:pPr marL="12700"/>
            <a:r>
              <a:rPr sz="1200" spc="60" dirty="0">
                <a:latin typeface="Franklin Gothic Book"/>
                <a:cs typeface="Franklin Gothic Book"/>
              </a:rPr>
              <a:t>B</a:t>
            </a:r>
            <a:r>
              <a:rPr sz="1200" spc="100" dirty="0">
                <a:latin typeface="Franklin Gothic Book"/>
                <a:cs typeface="Franklin Gothic Book"/>
              </a:rPr>
              <a:t>O</a:t>
            </a:r>
            <a:r>
              <a:rPr sz="1200" dirty="0">
                <a:latin typeface="Franklin Gothic Book"/>
                <a:cs typeface="Franklin Gothic Book"/>
              </a:rPr>
              <a:t>N</a:t>
            </a:r>
            <a:r>
              <a:rPr sz="1200" spc="15" dirty="0">
                <a:latin typeface="Franklin Gothic Book"/>
                <a:cs typeface="Franklin Gothic Book"/>
              </a:rPr>
              <a:t>D</a:t>
            </a:r>
            <a:r>
              <a:rPr sz="1200" spc="-15" dirty="0">
                <a:latin typeface="Franklin Gothic Book"/>
                <a:cs typeface="Franklin Gothic Book"/>
              </a:rPr>
              <a:t>I</a:t>
            </a:r>
            <a:r>
              <a:rPr sz="1200" dirty="0">
                <a:latin typeface="Franklin Gothic Book"/>
                <a:cs typeface="Franklin Gothic Book"/>
              </a:rPr>
              <a:t>N</a:t>
            </a:r>
            <a:r>
              <a:rPr sz="1200" spc="15" dirty="0">
                <a:latin typeface="Franklin Gothic Book"/>
                <a:cs typeface="Franklin Gothic Book"/>
              </a:rPr>
              <a:t>G</a:t>
            </a:r>
            <a:r>
              <a:rPr sz="1200" spc="-85" dirty="0">
                <a:latin typeface="Franklin Gothic Book"/>
                <a:cs typeface="Franklin Gothic Book"/>
              </a:rPr>
              <a:t> </a:t>
            </a:r>
            <a:r>
              <a:rPr sz="1200" spc="60" dirty="0">
                <a:latin typeface="Franklin Gothic Book"/>
                <a:cs typeface="Franklin Gothic Book"/>
              </a:rPr>
              <a:t>T</a:t>
            </a:r>
            <a:r>
              <a:rPr sz="1200" spc="50" dirty="0">
                <a:latin typeface="Franklin Gothic Book"/>
                <a:cs typeface="Franklin Gothic Book"/>
              </a:rPr>
              <a:t>R</a:t>
            </a:r>
            <a:r>
              <a:rPr sz="1200" spc="-15" dirty="0">
                <a:latin typeface="Franklin Gothic Book"/>
                <a:cs typeface="Franklin Gothic Book"/>
              </a:rPr>
              <a:t>U</a:t>
            </a:r>
            <a:r>
              <a:rPr sz="1200" spc="-40" dirty="0">
                <a:latin typeface="Franklin Gothic Book"/>
                <a:cs typeface="Franklin Gothic Book"/>
              </a:rPr>
              <a:t>S</a:t>
            </a:r>
            <a:r>
              <a:rPr sz="1200" spc="10" dirty="0">
                <a:latin typeface="Franklin Gothic Book"/>
                <a:cs typeface="Franklin Gothic Book"/>
              </a:rPr>
              <a:t>T</a:t>
            </a:r>
            <a:endParaRPr sz="1200">
              <a:latin typeface="Franklin Gothic Book"/>
              <a:cs typeface="Franklin Gothic Book"/>
            </a:endParaRPr>
          </a:p>
        </p:txBody>
      </p:sp>
      <p:sp>
        <p:nvSpPr>
          <p:cNvPr id="11" name="object 11"/>
          <p:cNvSpPr txBox="1"/>
          <p:nvPr/>
        </p:nvSpPr>
        <p:spPr>
          <a:xfrm>
            <a:off x="7682484" y="5582411"/>
            <a:ext cx="996950" cy="276999"/>
          </a:xfrm>
          <a:prstGeom prst="rect">
            <a:avLst/>
          </a:prstGeom>
          <a:solidFill>
            <a:srgbClr val="9BBA58"/>
          </a:solidFill>
          <a:ln w="9153">
            <a:solidFill>
              <a:srgbClr val="000000"/>
            </a:solidFill>
          </a:ln>
        </p:spPr>
        <p:txBody>
          <a:bodyPr vert="horz" wrap="square" lIns="0" tIns="0" rIns="0" bIns="0" rtlCol="0">
            <a:spAutoFit/>
          </a:bodyPr>
          <a:lstStyle/>
          <a:p>
            <a:pPr marL="85725" marR="158750"/>
            <a:r>
              <a:rPr spc="-15" dirty="0">
                <a:latin typeface="Franklin Gothic Book"/>
                <a:cs typeface="Franklin Gothic Book"/>
              </a:rPr>
              <a:t>T</a:t>
            </a:r>
            <a:r>
              <a:rPr spc="-25" dirty="0">
                <a:latin typeface="Franklin Gothic Book"/>
                <a:cs typeface="Franklin Gothic Book"/>
              </a:rPr>
              <a:t>R</a:t>
            </a:r>
            <a:r>
              <a:rPr spc="-20" dirty="0">
                <a:latin typeface="Franklin Gothic Book"/>
                <a:cs typeface="Franklin Gothic Book"/>
              </a:rPr>
              <a:t>I</a:t>
            </a:r>
            <a:r>
              <a:rPr spc="-10" dirty="0">
                <a:latin typeface="Franklin Gothic Book"/>
                <a:cs typeface="Franklin Gothic Book"/>
              </a:rPr>
              <a:t>B</a:t>
            </a:r>
            <a:r>
              <a:rPr spc="-30" dirty="0">
                <a:latin typeface="Franklin Gothic Book"/>
                <a:cs typeface="Franklin Gothic Book"/>
              </a:rPr>
              <a:t>A</a:t>
            </a:r>
            <a:r>
              <a:rPr dirty="0">
                <a:latin typeface="Franklin Gothic Book"/>
                <a:cs typeface="Franklin Gothic Book"/>
              </a:rPr>
              <a:t>L </a:t>
            </a:r>
          </a:p>
        </p:txBody>
      </p:sp>
      <p:sp>
        <p:nvSpPr>
          <p:cNvPr id="23" name="object 23"/>
          <p:cNvSpPr/>
          <p:nvPr/>
        </p:nvSpPr>
        <p:spPr>
          <a:xfrm>
            <a:off x="3055620" y="2043684"/>
            <a:ext cx="923925" cy="283845"/>
          </a:xfrm>
          <a:custGeom>
            <a:avLst/>
            <a:gdLst/>
            <a:ahLst/>
            <a:cxnLst/>
            <a:rect l="l" t="t" r="r" b="b"/>
            <a:pathLst>
              <a:path w="923925" h="283844">
                <a:moveTo>
                  <a:pt x="0" y="283463"/>
                </a:moveTo>
                <a:lnTo>
                  <a:pt x="923544" y="283463"/>
                </a:lnTo>
                <a:lnTo>
                  <a:pt x="923544" y="0"/>
                </a:lnTo>
                <a:lnTo>
                  <a:pt x="0" y="0"/>
                </a:lnTo>
                <a:lnTo>
                  <a:pt x="0" y="283463"/>
                </a:lnTo>
                <a:close/>
              </a:path>
            </a:pathLst>
          </a:custGeom>
          <a:solidFill>
            <a:srgbClr val="FFFFFF"/>
          </a:solidFill>
        </p:spPr>
        <p:txBody>
          <a:bodyPr wrap="square" lIns="0" tIns="0" rIns="0" bIns="0" rtlCol="0"/>
          <a:lstStyle/>
          <a:p>
            <a:endParaRPr/>
          </a:p>
        </p:txBody>
      </p:sp>
      <p:sp>
        <p:nvSpPr>
          <p:cNvPr id="24" name="object 24"/>
          <p:cNvSpPr/>
          <p:nvPr/>
        </p:nvSpPr>
        <p:spPr>
          <a:xfrm>
            <a:off x="3055620" y="2043684"/>
            <a:ext cx="923925" cy="283845"/>
          </a:xfrm>
          <a:custGeom>
            <a:avLst/>
            <a:gdLst/>
            <a:ahLst/>
            <a:cxnLst/>
            <a:rect l="l" t="t" r="r" b="b"/>
            <a:pathLst>
              <a:path w="923925" h="283844">
                <a:moveTo>
                  <a:pt x="0" y="283463"/>
                </a:moveTo>
                <a:lnTo>
                  <a:pt x="923544" y="283463"/>
                </a:lnTo>
                <a:lnTo>
                  <a:pt x="923544" y="0"/>
                </a:lnTo>
                <a:lnTo>
                  <a:pt x="0" y="0"/>
                </a:lnTo>
                <a:lnTo>
                  <a:pt x="0" y="283463"/>
                </a:lnTo>
                <a:close/>
              </a:path>
            </a:pathLst>
          </a:custGeom>
          <a:ln w="9153">
            <a:solidFill>
              <a:srgbClr val="000000"/>
            </a:solidFill>
          </a:ln>
        </p:spPr>
        <p:txBody>
          <a:bodyPr wrap="square" lIns="0" tIns="0" rIns="0" bIns="0" rtlCol="0"/>
          <a:lstStyle/>
          <a:p>
            <a:endParaRPr/>
          </a:p>
        </p:txBody>
      </p:sp>
      <p:sp>
        <p:nvSpPr>
          <p:cNvPr id="25" name="object 25"/>
          <p:cNvSpPr txBox="1"/>
          <p:nvPr/>
        </p:nvSpPr>
        <p:spPr>
          <a:xfrm>
            <a:off x="3128264" y="2099761"/>
            <a:ext cx="799465" cy="184666"/>
          </a:xfrm>
          <a:prstGeom prst="rect">
            <a:avLst/>
          </a:prstGeom>
        </p:spPr>
        <p:txBody>
          <a:bodyPr vert="horz" wrap="square" lIns="0" tIns="0" rIns="0" bIns="0" rtlCol="0">
            <a:spAutoFit/>
          </a:bodyPr>
          <a:lstStyle/>
          <a:p>
            <a:pPr marL="12700"/>
            <a:r>
              <a:rPr sz="1200" spc="65" dirty="0">
                <a:latin typeface="Franklin Gothic Book"/>
                <a:cs typeface="Franklin Gothic Book"/>
              </a:rPr>
              <a:t>IN</a:t>
            </a:r>
            <a:r>
              <a:rPr sz="1200" spc="80" dirty="0">
                <a:latin typeface="Franklin Gothic Book"/>
                <a:cs typeface="Franklin Gothic Book"/>
              </a:rPr>
              <a:t>D</a:t>
            </a:r>
            <a:r>
              <a:rPr sz="1200" spc="-15" dirty="0">
                <a:latin typeface="Franklin Gothic Book"/>
                <a:cs typeface="Franklin Gothic Book"/>
              </a:rPr>
              <a:t>I</a:t>
            </a:r>
            <a:r>
              <a:rPr sz="1200" dirty="0">
                <a:latin typeface="Franklin Gothic Book"/>
                <a:cs typeface="Franklin Gothic Book"/>
              </a:rPr>
              <a:t>V</a:t>
            </a:r>
            <a:r>
              <a:rPr sz="1200" spc="-15" dirty="0">
                <a:latin typeface="Franklin Gothic Book"/>
                <a:cs typeface="Franklin Gothic Book"/>
              </a:rPr>
              <a:t>I</a:t>
            </a:r>
            <a:r>
              <a:rPr sz="1200" spc="15" dirty="0">
                <a:latin typeface="Franklin Gothic Book"/>
                <a:cs typeface="Franklin Gothic Book"/>
              </a:rPr>
              <a:t>D</a:t>
            </a:r>
            <a:r>
              <a:rPr sz="1200" spc="-10" dirty="0">
                <a:latin typeface="Franklin Gothic Book"/>
                <a:cs typeface="Franklin Gothic Book"/>
              </a:rPr>
              <a:t>U</a:t>
            </a:r>
            <a:r>
              <a:rPr sz="1200" dirty="0">
                <a:latin typeface="Franklin Gothic Book"/>
                <a:cs typeface="Franklin Gothic Book"/>
              </a:rPr>
              <a:t>A</a:t>
            </a:r>
            <a:r>
              <a:rPr sz="1200" spc="10" dirty="0">
                <a:latin typeface="Franklin Gothic Book"/>
                <a:cs typeface="Franklin Gothic Book"/>
              </a:rPr>
              <a:t>L</a:t>
            </a:r>
            <a:endParaRPr sz="1200">
              <a:latin typeface="Franklin Gothic Book"/>
              <a:cs typeface="Franklin Gothic Book"/>
            </a:endParaRPr>
          </a:p>
        </p:txBody>
      </p:sp>
      <p:sp>
        <p:nvSpPr>
          <p:cNvPr id="26" name="object 26"/>
          <p:cNvSpPr/>
          <p:nvPr/>
        </p:nvSpPr>
        <p:spPr>
          <a:xfrm>
            <a:off x="3119627" y="3296411"/>
            <a:ext cx="530860" cy="274320"/>
          </a:xfrm>
          <a:custGeom>
            <a:avLst/>
            <a:gdLst/>
            <a:ahLst/>
            <a:cxnLst/>
            <a:rect l="l" t="t" r="r" b="b"/>
            <a:pathLst>
              <a:path w="530860" h="274320">
                <a:moveTo>
                  <a:pt x="0" y="274320"/>
                </a:moveTo>
                <a:lnTo>
                  <a:pt x="530352" y="274320"/>
                </a:lnTo>
                <a:lnTo>
                  <a:pt x="530352" y="0"/>
                </a:lnTo>
                <a:lnTo>
                  <a:pt x="0" y="0"/>
                </a:lnTo>
                <a:lnTo>
                  <a:pt x="0" y="274320"/>
                </a:lnTo>
                <a:close/>
              </a:path>
            </a:pathLst>
          </a:custGeom>
          <a:solidFill>
            <a:srgbClr val="FFFFFF"/>
          </a:solidFill>
        </p:spPr>
        <p:txBody>
          <a:bodyPr wrap="square" lIns="0" tIns="0" rIns="0" bIns="0" rtlCol="0"/>
          <a:lstStyle/>
          <a:p>
            <a:endParaRPr/>
          </a:p>
        </p:txBody>
      </p:sp>
      <p:sp>
        <p:nvSpPr>
          <p:cNvPr id="27" name="object 27"/>
          <p:cNvSpPr txBox="1"/>
          <p:nvPr/>
        </p:nvSpPr>
        <p:spPr>
          <a:xfrm>
            <a:off x="3119627" y="3296411"/>
            <a:ext cx="530860" cy="184666"/>
          </a:xfrm>
          <a:prstGeom prst="rect">
            <a:avLst/>
          </a:prstGeom>
          <a:solidFill>
            <a:srgbClr val="FFFFFF"/>
          </a:solidFill>
          <a:ln w="9153">
            <a:solidFill>
              <a:srgbClr val="000000"/>
            </a:solidFill>
          </a:ln>
        </p:spPr>
        <p:txBody>
          <a:bodyPr vert="horz" wrap="square" lIns="0" tIns="0" rIns="0" bIns="0" rtlCol="0">
            <a:spAutoFit/>
          </a:bodyPr>
          <a:lstStyle/>
          <a:p>
            <a:pPr marL="83185"/>
            <a:r>
              <a:rPr sz="1200" spc="90" dirty="0">
                <a:latin typeface="Franklin Gothic Book"/>
                <a:cs typeface="Franklin Gothic Book"/>
              </a:rPr>
              <a:t>C</a:t>
            </a:r>
            <a:r>
              <a:rPr sz="1200" spc="50" dirty="0">
                <a:latin typeface="Franklin Gothic Book"/>
                <a:cs typeface="Franklin Gothic Book"/>
              </a:rPr>
              <a:t>L</a:t>
            </a:r>
            <a:r>
              <a:rPr sz="1200" spc="70" dirty="0">
                <a:latin typeface="Franklin Gothic Book"/>
                <a:cs typeface="Franklin Gothic Book"/>
              </a:rPr>
              <a:t>A</a:t>
            </a:r>
            <a:r>
              <a:rPr sz="1200" spc="15" dirty="0">
                <a:latin typeface="Franklin Gothic Book"/>
                <a:cs typeface="Franklin Gothic Book"/>
              </a:rPr>
              <a:t>N</a:t>
            </a:r>
            <a:endParaRPr sz="1200">
              <a:latin typeface="Franklin Gothic Book"/>
              <a:cs typeface="Franklin Gothic Book"/>
            </a:endParaRPr>
          </a:p>
        </p:txBody>
      </p:sp>
      <p:sp>
        <p:nvSpPr>
          <p:cNvPr id="28" name="object 28"/>
          <p:cNvSpPr/>
          <p:nvPr/>
        </p:nvSpPr>
        <p:spPr>
          <a:xfrm>
            <a:off x="3060191" y="2404873"/>
            <a:ext cx="708660" cy="891539"/>
          </a:xfrm>
          <a:prstGeom prst="rect">
            <a:avLst/>
          </a:prstGeom>
          <a:blipFill>
            <a:blip r:embed="rId4" cstate="print"/>
            <a:stretch>
              <a:fillRect/>
            </a:stretch>
          </a:blipFill>
        </p:spPr>
        <p:txBody>
          <a:bodyPr wrap="square" lIns="0" tIns="0" rIns="0" bIns="0" rtlCol="0"/>
          <a:lstStyle/>
          <a:p>
            <a:endParaRPr/>
          </a:p>
        </p:txBody>
      </p:sp>
      <p:sp>
        <p:nvSpPr>
          <p:cNvPr id="29" name="object 29"/>
          <p:cNvSpPr/>
          <p:nvPr/>
        </p:nvSpPr>
        <p:spPr>
          <a:xfrm>
            <a:off x="3128772" y="2446020"/>
            <a:ext cx="576580" cy="768350"/>
          </a:xfrm>
          <a:custGeom>
            <a:avLst/>
            <a:gdLst/>
            <a:ahLst/>
            <a:cxnLst/>
            <a:rect l="l" t="t" r="r" b="b"/>
            <a:pathLst>
              <a:path w="576580" h="768350">
                <a:moveTo>
                  <a:pt x="432053" y="288035"/>
                </a:moveTo>
                <a:lnTo>
                  <a:pt x="144017" y="288035"/>
                </a:lnTo>
                <a:lnTo>
                  <a:pt x="144017" y="768095"/>
                </a:lnTo>
                <a:lnTo>
                  <a:pt x="432053" y="768095"/>
                </a:lnTo>
                <a:lnTo>
                  <a:pt x="432053" y="288035"/>
                </a:lnTo>
                <a:close/>
              </a:path>
              <a:path w="576580" h="768350">
                <a:moveTo>
                  <a:pt x="288035" y="0"/>
                </a:moveTo>
                <a:lnTo>
                  <a:pt x="0" y="288035"/>
                </a:lnTo>
                <a:lnTo>
                  <a:pt x="576072" y="288035"/>
                </a:lnTo>
                <a:lnTo>
                  <a:pt x="288035" y="0"/>
                </a:lnTo>
                <a:close/>
              </a:path>
            </a:pathLst>
          </a:custGeom>
          <a:solidFill>
            <a:srgbClr val="FF0000"/>
          </a:solidFill>
        </p:spPr>
        <p:txBody>
          <a:bodyPr wrap="square" lIns="0" tIns="0" rIns="0" bIns="0" rtlCol="0"/>
          <a:lstStyle/>
          <a:p>
            <a:endParaRPr/>
          </a:p>
        </p:txBody>
      </p:sp>
      <p:sp>
        <p:nvSpPr>
          <p:cNvPr id="30" name="object 30"/>
          <p:cNvSpPr/>
          <p:nvPr/>
        </p:nvSpPr>
        <p:spPr>
          <a:xfrm>
            <a:off x="3128772" y="2446020"/>
            <a:ext cx="576580" cy="768350"/>
          </a:xfrm>
          <a:custGeom>
            <a:avLst/>
            <a:gdLst/>
            <a:ahLst/>
            <a:cxnLst/>
            <a:rect l="l" t="t" r="r" b="b"/>
            <a:pathLst>
              <a:path w="576580" h="768350">
                <a:moveTo>
                  <a:pt x="0" y="288035"/>
                </a:moveTo>
                <a:lnTo>
                  <a:pt x="288035" y="0"/>
                </a:lnTo>
                <a:lnTo>
                  <a:pt x="576072" y="288035"/>
                </a:lnTo>
                <a:lnTo>
                  <a:pt x="432053" y="288035"/>
                </a:lnTo>
                <a:lnTo>
                  <a:pt x="432053" y="768095"/>
                </a:lnTo>
                <a:lnTo>
                  <a:pt x="144017" y="768095"/>
                </a:lnTo>
                <a:lnTo>
                  <a:pt x="144017" y="288035"/>
                </a:lnTo>
                <a:lnTo>
                  <a:pt x="0" y="288035"/>
                </a:lnTo>
                <a:close/>
              </a:path>
            </a:pathLst>
          </a:custGeom>
          <a:ln w="9153">
            <a:solidFill>
              <a:srgbClr val="497DBA"/>
            </a:solidFill>
          </a:ln>
        </p:spPr>
        <p:txBody>
          <a:bodyPr wrap="square" lIns="0" tIns="0" rIns="0" bIns="0" rtlCol="0"/>
          <a:lstStyle/>
          <a:p>
            <a:endParaRPr/>
          </a:p>
        </p:txBody>
      </p:sp>
      <p:sp>
        <p:nvSpPr>
          <p:cNvPr id="31" name="object 31"/>
          <p:cNvSpPr/>
          <p:nvPr/>
        </p:nvSpPr>
        <p:spPr>
          <a:xfrm>
            <a:off x="9296400" y="2633473"/>
            <a:ext cx="699516" cy="891539"/>
          </a:xfrm>
          <a:prstGeom prst="rect">
            <a:avLst/>
          </a:prstGeom>
          <a:blipFill>
            <a:blip r:embed="rId5" cstate="print"/>
            <a:stretch>
              <a:fillRect/>
            </a:stretch>
          </a:blipFill>
        </p:spPr>
        <p:txBody>
          <a:bodyPr wrap="square" lIns="0" tIns="0" rIns="0" bIns="0" rtlCol="0"/>
          <a:lstStyle/>
          <a:p>
            <a:endParaRPr/>
          </a:p>
        </p:txBody>
      </p:sp>
      <p:sp>
        <p:nvSpPr>
          <p:cNvPr id="32" name="object 32"/>
          <p:cNvSpPr/>
          <p:nvPr/>
        </p:nvSpPr>
        <p:spPr>
          <a:xfrm>
            <a:off x="9364981" y="2674620"/>
            <a:ext cx="567055" cy="768350"/>
          </a:xfrm>
          <a:custGeom>
            <a:avLst/>
            <a:gdLst/>
            <a:ahLst/>
            <a:cxnLst/>
            <a:rect l="l" t="t" r="r" b="b"/>
            <a:pathLst>
              <a:path w="567054" h="768350">
                <a:moveTo>
                  <a:pt x="425196" y="283463"/>
                </a:moveTo>
                <a:lnTo>
                  <a:pt x="141731" y="283463"/>
                </a:lnTo>
                <a:lnTo>
                  <a:pt x="141731" y="768095"/>
                </a:lnTo>
                <a:lnTo>
                  <a:pt x="425196" y="768095"/>
                </a:lnTo>
                <a:lnTo>
                  <a:pt x="425196" y="283463"/>
                </a:lnTo>
                <a:close/>
              </a:path>
              <a:path w="567054" h="768350">
                <a:moveTo>
                  <a:pt x="283464" y="0"/>
                </a:moveTo>
                <a:lnTo>
                  <a:pt x="0" y="283463"/>
                </a:lnTo>
                <a:lnTo>
                  <a:pt x="566927" y="283463"/>
                </a:lnTo>
                <a:lnTo>
                  <a:pt x="283464" y="0"/>
                </a:lnTo>
                <a:close/>
              </a:path>
            </a:pathLst>
          </a:custGeom>
          <a:solidFill>
            <a:srgbClr val="FF0000"/>
          </a:solidFill>
        </p:spPr>
        <p:txBody>
          <a:bodyPr wrap="square" lIns="0" tIns="0" rIns="0" bIns="0" rtlCol="0"/>
          <a:lstStyle/>
          <a:p>
            <a:endParaRPr/>
          </a:p>
        </p:txBody>
      </p:sp>
      <p:sp>
        <p:nvSpPr>
          <p:cNvPr id="33" name="object 33"/>
          <p:cNvSpPr/>
          <p:nvPr/>
        </p:nvSpPr>
        <p:spPr>
          <a:xfrm>
            <a:off x="9364981" y="2674620"/>
            <a:ext cx="567055" cy="768350"/>
          </a:xfrm>
          <a:custGeom>
            <a:avLst/>
            <a:gdLst/>
            <a:ahLst/>
            <a:cxnLst/>
            <a:rect l="l" t="t" r="r" b="b"/>
            <a:pathLst>
              <a:path w="567054" h="768350">
                <a:moveTo>
                  <a:pt x="0" y="283463"/>
                </a:moveTo>
                <a:lnTo>
                  <a:pt x="283464" y="0"/>
                </a:lnTo>
                <a:lnTo>
                  <a:pt x="566927" y="283463"/>
                </a:lnTo>
                <a:lnTo>
                  <a:pt x="425196" y="283463"/>
                </a:lnTo>
                <a:lnTo>
                  <a:pt x="425196" y="768095"/>
                </a:lnTo>
                <a:lnTo>
                  <a:pt x="141731" y="768095"/>
                </a:lnTo>
                <a:lnTo>
                  <a:pt x="141731" y="283463"/>
                </a:lnTo>
                <a:lnTo>
                  <a:pt x="0" y="283463"/>
                </a:lnTo>
                <a:close/>
              </a:path>
            </a:pathLst>
          </a:custGeom>
          <a:ln w="9153">
            <a:solidFill>
              <a:srgbClr val="497DBA"/>
            </a:solidFill>
          </a:ln>
        </p:spPr>
        <p:txBody>
          <a:bodyPr wrap="square" lIns="0" tIns="0" rIns="0" bIns="0" rtlCol="0"/>
          <a:lstStyle/>
          <a:p>
            <a:endParaRPr/>
          </a:p>
        </p:txBody>
      </p:sp>
      <p:sp>
        <p:nvSpPr>
          <p:cNvPr id="34" name="object 34"/>
          <p:cNvSpPr/>
          <p:nvPr/>
        </p:nvSpPr>
        <p:spPr>
          <a:xfrm>
            <a:off x="3741421" y="1787651"/>
            <a:ext cx="1527175" cy="274320"/>
          </a:xfrm>
          <a:custGeom>
            <a:avLst/>
            <a:gdLst/>
            <a:ahLst/>
            <a:cxnLst/>
            <a:rect l="l" t="t" r="r" b="b"/>
            <a:pathLst>
              <a:path w="1527175" h="274319">
                <a:moveTo>
                  <a:pt x="0" y="274320"/>
                </a:moveTo>
                <a:lnTo>
                  <a:pt x="1527047" y="274320"/>
                </a:lnTo>
                <a:lnTo>
                  <a:pt x="1527047" y="0"/>
                </a:lnTo>
                <a:lnTo>
                  <a:pt x="0" y="0"/>
                </a:lnTo>
                <a:lnTo>
                  <a:pt x="0" y="274320"/>
                </a:lnTo>
                <a:close/>
              </a:path>
            </a:pathLst>
          </a:custGeom>
          <a:solidFill>
            <a:srgbClr val="FFFFFF"/>
          </a:solidFill>
        </p:spPr>
        <p:txBody>
          <a:bodyPr wrap="square" lIns="0" tIns="0" rIns="0" bIns="0" rtlCol="0"/>
          <a:lstStyle/>
          <a:p>
            <a:endParaRPr/>
          </a:p>
        </p:txBody>
      </p:sp>
      <p:sp>
        <p:nvSpPr>
          <p:cNvPr id="35" name="object 35"/>
          <p:cNvSpPr/>
          <p:nvPr/>
        </p:nvSpPr>
        <p:spPr>
          <a:xfrm>
            <a:off x="3741421" y="1787651"/>
            <a:ext cx="1527175" cy="274320"/>
          </a:xfrm>
          <a:custGeom>
            <a:avLst/>
            <a:gdLst/>
            <a:ahLst/>
            <a:cxnLst/>
            <a:rect l="l" t="t" r="r" b="b"/>
            <a:pathLst>
              <a:path w="1527175" h="274319">
                <a:moveTo>
                  <a:pt x="0" y="274320"/>
                </a:moveTo>
                <a:lnTo>
                  <a:pt x="1527047" y="274320"/>
                </a:lnTo>
                <a:lnTo>
                  <a:pt x="1527047" y="0"/>
                </a:lnTo>
                <a:lnTo>
                  <a:pt x="0" y="0"/>
                </a:lnTo>
                <a:lnTo>
                  <a:pt x="0" y="274320"/>
                </a:lnTo>
                <a:close/>
              </a:path>
            </a:pathLst>
          </a:custGeom>
          <a:ln w="9153">
            <a:solidFill>
              <a:srgbClr val="000000"/>
            </a:solidFill>
          </a:ln>
        </p:spPr>
        <p:txBody>
          <a:bodyPr wrap="square" lIns="0" tIns="0" rIns="0" bIns="0" rtlCol="0"/>
          <a:lstStyle/>
          <a:p>
            <a:endParaRPr/>
          </a:p>
        </p:txBody>
      </p:sp>
      <p:sp>
        <p:nvSpPr>
          <p:cNvPr id="36" name="object 36"/>
          <p:cNvSpPr txBox="1"/>
          <p:nvPr/>
        </p:nvSpPr>
        <p:spPr>
          <a:xfrm>
            <a:off x="3814953" y="1836490"/>
            <a:ext cx="1381125" cy="184666"/>
          </a:xfrm>
          <a:prstGeom prst="rect">
            <a:avLst/>
          </a:prstGeom>
        </p:spPr>
        <p:txBody>
          <a:bodyPr vert="horz" wrap="square" lIns="0" tIns="0" rIns="0" bIns="0" rtlCol="0">
            <a:spAutoFit/>
          </a:bodyPr>
          <a:lstStyle/>
          <a:p>
            <a:pPr marL="12700"/>
            <a:r>
              <a:rPr sz="1200" spc="70" dirty="0">
                <a:latin typeface="Franklin Gothic Book"/>
                <a:cs typeface="Franklin Gothic Book"/>
              </a:rPr>
              <a:t>A</a:t>
            </a:r>
            <a:r>
              <a:rPr sz="1200" spc="90" dirty="0">
                <a:latin typeface="Franklin Gothic Book"/>
                <a:cs typeface="Franklin Gothic Book"/>
              </a:rPr>
              <a:t>C</a:t>
            </a:r>
            <a:r>
              <a:rPr sz="1200" spc="15" dirty="0">
                <a:latin typeface="Franklin Gothic Book"/>
                <a:cs typeface="Franklin Gothic Book"/>
              </a:rPr>
              <a:t>H</a:t>
            </a:r>
            <a:r>
              <a:rPr sz="1200" spc="-10" dirty="0">
                <a:latin typeface="Franklin Gothic Book"/>
                <a:cs typeface="Franklin Gothic Book"/>
              </a:rPr>
              <a:t>I</a:t>
            </a:r>
            <a:r>
              <a:rPr sz="1200" spc="-15" dirty="0">
                <a:latin typeface="Franklin Gothic Book"/>
                <a:cs typeface="Franklin Gothic Book"/>
              </a:rPr>
              <a:t>E</a:t>
            </a:r>
            <a:r>
              <a:rPr sz="1200" spc="-5" dirty="0">
                <a:latin typeface="Franklin Gothic Book"/>
                <a:cs typeface="Franklin Gothic Book"/>
              </a:rPr>
              <a:t>V</a:t>
            </a:r>
            <a:r>
              <a:rPr sz="1200" spc="25" dirty="0">
                <a:latin typeface="Franklin Gothic Book"/>
                <a:cs typeface="Franklin Gothic Book"/>
              </a:rPr>
              <a:t>M</a:t>
            </a:r>
            <a:r>
              <a:rPr sz="1200" spc="-15" dirty="0">
                <a:latin typeface="Franklin Gothic Book"/>
                <a:cs typeface="Franklin Gothic Book"/>
              </a:rPr>
              <a:t>E</a:t>
            </a:r>
            <a:r>
              <a:rPr sz="1200" dirty="0">
                <a:latin typeface="Franklin Gothic Book"/>
                <a:cs typeface="Franklin Gothic Book"/>
              </a:rPr>
              <a:t>N</a:t>
            </a:r>
            <a:r>
              <a:rPr sz="1200" spc="10" dirty="0">
                <a:latin typeface="Franklin Gothic Book"/>
                <a:cs typeface="Franklin Gothic Book"/>
              </a:rPr>
              <a:t>T</a:t>
            </a:r>
            <a:r>
              <a:rPr sz="1200" spc="-105" dirty="0">
                <a:latin typeface="Franklin Gothic Book"/>
                <a:cs typeface="Franklin Gothic Book"/>
              </a:rPr>
              <a:t> </a:t>
            </a:r>
            <a:r>
              <a:rPr sz="1200" spc="95" dirty="0">
                <a:latin typeface="Franklin Gothic Book"/>
                <a:cs typeface="Franklin Gothic Book"/>
              </a:rPr>
              <a:t>/</a:t>
            </a:r>
            <a:r>
              <a:rPr sz="1200" spc="15" dirty="0">
                <a:latin typeface="Franklin Gothic Book"/>
                <a:cs typeface="Franklin Gothic Book"/>
              </a:rPr>
              <a:t>G</a:t>
            </a:r>
            <a:r>
              <a:rPr sz="1200" spc="-15" dirty="0">
                <a:latin typeface="Franklin Gothic Book"/>
                <a:cs typeface="Franklin Gothic Book"/>
              </a:rPr>
              <a:t>UI</a:t>
            </a:r>
            <a:r>
              <a:rPr sz="1200" spc="-90" dirty="0">
                <a:latin typeface="Franklin Gothic Book"/>
                <a:cs typeface="Franklin Gothic Book"/>
              </a:rPr>
              <a:t>L</a:t>
            </a:r>
            <a:r>
              <a:rPr sz="1200" spc="10" dirty="0">
                <a:latin typeface="Franklin Gothic Book"/>
                <a:cs typeface="Franklin Gothic Book"/>
              </a:rPr>
              <a:t>T</a:t>
            </a:r>
            <a:endParaRPr sz="1200">
              <a:latin typeface="Franklin Gothic Book"/>
              <a:cs typeface="Franklin Gothic Book"/>
            </a:endParaRPr>
          </a:p>
        </p:txBody>
      </p:sp>
      <p:sp>
        <p:nvSpPr>
          <p:cNvPr id="37" name="object 37"/>
          <p:cNvSpPr/>
          <p:nvPr/>
        </p:nvSpPr>
        <p:spPr>
          <a:xfrm>
            <a:off x="3887723" y="3131820"/>
            <a:ext cx="1225550" cy="274320"/>
          </a:xfrm>
          <a:custGeom>
            <a:avLst/>
            <a:gdLst/>
            <a:ahLst/>
            <a:cxnLst/>
            <a:rect l="l" t="t" r="r" b="b"/>
            <a:pathLst>
              <a:path w="1225550" h="274320">
                <a:moveTo>
                  <a:pt x="0" y="274320"/>
                </a:moveTo>
                <a:lnTo>
                  <a:pt x="1225296" y="274320"/>
                </a:lnTo>
                <a:lnTo>
                  <a:pt x="1225296" y="0"/>
                </a:lnTo>
                <a:lnTo>
                  <a:pt x="0" y="0"/>
                </a:lnTo>
                <a:lnTo>
                  <a:pt x="0" y="274320"/>
                </a:lnTo>
                <a:close/>
              </a:path>
            </a:pathLst>
          </a:custGeom>
          <a:solidFill>
            <a:srgbClr val="FFFFFF"/>
          </a:solidFill>
        </p:spPr>
        <p:txBody>
          <a:bodyPr wrap="square" lIns="0" tIns="0" rIns="0" bIns="0" rtlCol="0"/>
          <a:lstStyle/>
          <a:p>
            <a:endParaRPr/>
          </a:p>
        </p:txBody>
      </p:sp>
      <p:sp>
        <p:nvSpPr>
          <p:cNvPr id="38" name="object 38"/>
          <p:cNvSpPr txBox="1"/>
          <p:nvPr/>
        </p:nvSpPr>
        <p:spPr>
          <a:xfrm>
            <a:off x="3887723" y="3131820"/>
            <a:ext cx="1225550" cy="184666"/>
          </a:xfrm>
          <a:prstGeom prst="rect">
            <a:avLst/>
          </a:prstGeom>
          <a:solidFill>
            <a:srgbClr val="FFFFFF"/>
          </a:solidFill>
          <a:ln w="9153">
            <a:solidFill>
              <a:srgbClr val="000000"/>
            </a:solidFill>
          </a:ln>
        </p:spPr>
        <p:txBody>
          <a:bodyPr vert="horz" wrap="square" lIns="0" tIns="0" rIns="0" bIns="0" rtlCol="0">
            <a:spAutoFit/>
          </a:bodyPr>
          <a:lstStyle/>
          <a:p>
            <a:pPr marL="85090"/>
            <a:r>
              <a:rPr sz="1200" spc="80" dirty="0">
                <a:latin typeface="Franklin Gothic Book"/>
                <a:cs typeface="Franklin Gothic Book"/>
              </a:rPr>
              <a:t>H</a:t>
            </a:r>
            <a:r>
              <a:rPr sz="1200" spc="100" dirty="0">
                <a:latin typeface="Franklin Gothic Book"/>
                <a:cs typeface="Franklin Gothic Book"/>
              </a:rPr>
              <a:t>O</a:t>
            </a:r>
            <a:r>
              <a:rPr sz="1200" dirty="0">
                <a:latin typeface="Franklin Gothic Book"/>
                <a:cs typeface="Franklin Gothic Book"/>
              </a:rPr>
              <a:t>N</a:t>
            </a:r>
            <a:r>
              <a:rPr sz="1200" spc="25" dirty="0">
                <a:latin typeface="Franklin Gothic Book"/>
                <a:cs typeface="Franklin Gothic Book"/>
              </a:rPr>
              <a:t>O</a:t>
            </a:r>
            <a:r>
              <a:rPr sz="1200" spc="-25" dirty="0">
                <a:latin typeface="Franklin Gothic Book"/>
                <a:cs typeface="Franklin Gothic Book"/>
              </a:rPr>
              <a:t>R</a:t>
            </a:r>
            <a:r>
              <a:rPr sz="1200" spc="25" dirty="0">
                <a:latin typeface="Franklin Gothic Book"/>
                <a:cs typeface="Franklin Gothic Book"/>
              </a:rPr>
              <a:t>/</a:t>
            </a:r>
            <a:r>
              <a:rPr sz="1200" spc="-45" dirty="0">
                <a:latin typeface="Franklin Gothic Book"/>
                <a:cs typeface="Franklin Gothic Book"/>
              </a:rPr>
              <a:t>S</a:t>
            </a:r>
            <a:r>
              <a:rPr sz="1200" spc="15" dirty="0">
                <a:latin typeface="Franklin Gothic Book"/>
                <a:cs typeface="Franklin Gothic Book"/>
              </a:rPr>
              <a:t>H</a:t>
            </a:r>
            <a:r>
              <a:rPr sz="1200" dirty="0">
                <a:latin typeface="Franklin Gothic Book"/>
                <a:cs typeface="Franklin Gothic Book"/>
              </a:rPr>
              <a:t>A</a:t>
            </a:r>
            <a:r>
              <a:rPr sz="1200" spc="-45" dirty="0">
                <a:latin typeface="Franklin Gothic Book"/>
                <a:cs typeface="Franklin Gothic Book"/>
              </a:rPr>
              <a:t>M</a:t>
            </a:r>
            <a:r>
              <a:rPr sz="1200" spc="10" dirty="0">
                <a:latin typeface="Franklin Gothic Book"/>
                <a:cs typeface="Franklin Gothic Book"/>
              </a:rPr>
              <a:t>E</a:t>
            </a:r>
            <a:endParaRPr sz="1200">
              <a:latin typeface="Franklin Gothic Book"/>
              <a:cs typeface="Franklin Gothic Book"/>
            </a:endParaRPr>
          </a:p>
        </p:txBody>
      </p:sp>
      <p:sp>
        <p:nvSpPr>
          <p:cNvPr id="39" name="object 39"/>
          <p:cNvSpPr/>
          <p:nvPr/>
        </p:nvSpPr>
        <p:spPr>
          <a:xfrm>
            <a:off x="4102608" y="2093977"/>
            <a:ext cx="708659" cy="891539"/>
          </a:xfrm>
          <a:prstGeom prst="rect">
            <a:avLst/>
          </a:prstGeom>
          <a:blipFill>
            <a:blip r:embed="rId4" cstate="print"/>
            <a:stretch>
              <a:fillRect/>
            </a:stretch>
          </a:blipFill>
        </p:spPr>
        <p:txBody>
          <a:bodyPr wrap="square" lIns="0" tIns="0" rIns="0" bIns="0" rtlCol="0"/>
          <a:lstStyle/>
          <a:p>
            <a:endParaRPr/>
          </a:p>
        </p:txBody>
      </p:sp>
      <p:sp>
        <p:nvSpPr>
          <p:cNvPr id="40" name="object 40"/>
          <p:cNvSpPr/>
          <p:nvPr/>
        </p:nvSpPr>
        <p:spPr>
          <a:xfrm>
            <a:off x="4171188" y="2135123"/>
            <a:ext cx="576580" cy="768350"/>
          </a:xfrm>
          <a:custGeom>
            <a:avLst/>
            <a:gdLst/>
            <a:ahLst/>
            <a:cxnLst/>
            <a:rect l="l" t="t" r="r" b="b"/>
            <a:pathLst>
              <a:path w="576580" h="768350">
                <a:moveTo>
                  <a:pt x="432054" y="288036"/>
                </a:moveTo>
                <a:lnTo>
                  <a:pt x="144018" y="288036"/>
                </a:lnTo>
                <a:lnTo>
                  <a:pt x="144018" y="768096"/>
                </a:lnTo>
                <a:lnTo>
                  <a:pt x="432054" y="768096"/>
                </a:lnTo>
                <a:lnTo>
                  <a:pt x="432054" y="288036"/>
                </a:lnTo>
                <a:close/>
              </a:path>
              <a:path w="576580" h="768350">
                <a:moveTo>
                  <a:pt x="288036" y="0"/>
                </a:moveTo>
                <a:lnTo>
                  <a:pt x="0" y="288036"/>
                </a:lnTo>
                <a:lnTo>
                  <a:pt x="576072" y="288036"/>
                </a:lnTo>
                <a:lnTo>
                  <a:pt x="288036" y="0"/>
                </a:lnTo>
                <a:close/>
              </a:path>
            </a:pathLst>
          </a:custGeom>
          <a:solidFill>
            <a:srgbClr val="FF0000"/>
          </a:solidFill>
        </p:spPr>
        <p:txBody>
          <a:bodyPr wrap="square" lIns="0" tIns="0" rIns="0" bIns="0" rtlCol="0"/>
          <a:lstStyle/>
          <a:p>
            <a:endParaRPr/>
          </a:p>
        </p:txBody>
      </p:sp>
      <p:sp>
        <p:nvSpPr>
          <p:cNvPr id="41" name="object 41"/>
          <p:cNvSpPr/>
          <p:nvPr/>
        </p:nvSpPr>
        <p:spPr>
          <a:xfrm>
            <a:off x="4171188" y="2135123"/>
            <a:ext cx="576580" cy="768350"/>
          </a:xfrm>
          <a:custGeom>
            <a:avLst/>
            <a:gdLst/>
            <a:ahLst/>
            <a:cxnLst/>
            <a:rect l="l" t="t" r="r" b="b"/>
            <a:pathLst>
              <a:path w="576580" h="768350">
                <a:moveTo>
                  <a:pt x="0" y="288036"/>
                </a:moveTo>
                <a:lnTo>
                  <a:pt x="288036" y="0"/>
                </a:lnTo>
                <a:lnTo>
                  <a:pt x="576072" y="288036"/>
                </a:lnTo>
                <a:lnTo>
                  <a:pt x="432054" y="288036"/>
                </a:lnTo>
                <a:lnTo>
                  <a:pt x="432054" y="768096"/>
                </a:lnTo>
                <a:lnTo>
                  <a:pt x="144018" y="768096"/>
                </a:lnTo>
                <a:lnTo>
                  <a:pt x="144018" y="288036"/>
                </a:lnTo>
                <a:lnTo>
                  <a:pt x="0" y="288036"/>
                </a:lnTo>
                <a:close/>
              </a:path>
            </a:pathLst>
          </a:custGeom>
          <a:ln w="9153">
            <a:solidFill>
              <a:srgbClr val="497DBA"/>
            </a:solidFill>
          </a:ln>
        </p:spPr>
        <p:txBody>
          <a:bodyPr wrap="square" lIns="0" tIns="0" rIns="0" bIns="0" rtlCol="0"/>
          <a:lstStyle/>
          <a:p>
            <a:endParaRPr/>
          </a:p>
        </p:txBody>
      </p:sp>
      <p:sp>
        <p:nvSpPr>
          <p:cNvPr id="42" name="object 42"/>
          <p:cNvSpPr/>
          <p:nvPr/>
        </p:nvSpPr>
        <p:spPr>
          <a:xfrm>
            <a:off x="5487924" y="2391156"/>
            <a:ext cx="1198245" cy="283845"/>
          </a:xfrm>
          <a:custGeom>
            <a:avLst/>
            <a:gdLst/>
            <a:ahLst/>
            <a:cxnLst/>
            <a:rect l="l" t="t" r="r" b="b"/>
            <a:pathLst>
              <a:path w="1198245" h="283844">
                <a:moveTo>
                  <a:pt x="0" y="283463"/>
                </a:moveTo>
                <a:lnTo>
                  <a:pt x="1197864" y="283463"/>
                </a:lnTo>
                <a:lnTo>
                  <a:pt x="1197864" y="0"/>
                </a:lnTo>
                <a:lnTo>
                  <a:pt x="0" y="0"/>
                </a:lnTo>
                <a:lnTo>
                  <a:pt x="0" y="283463"/>
                </a:lnTo>
                <a:close/>
              </a:path>
            </a:pathLst>
          </a:custGeom>
          <a:solidFill>
            <a:srgbClr val="FFFFFF"/>
          </a:solidFill>
        </p:spPr>
        <p:txBody>
          <a:bodyPr wrap="square" lIns="0" tIns="0" rIns="0" bIns="0" rtlCol="0"/>
          <a:lstStyle/>
          <a:p>
            <a:endParaRPr/>
          </a:p>
        </p:txBody>
      </p:sp>
      <p:sp>
        <p:nvSpPr>
          <p:cNvPr id="43" name="object 43"/>
          <p:cNvSpPr txBox="1"/>
          <p:nvPr/>
        </p:nvSpPr>
        <p:spPr>
          <a:xfrm>
            <a:off x="5487924" y="2391155"/>
            <a:ext cx="1198245" cy="184666"/>
          </a:xfrm>
          <a:prstGeom prst="rect">
            <a:avLst/>
          </a:prstGeom>
          <a:solidFill>
            <a:srgbClr val="FFFFFF"/>
          </a:solidFill>
          <a:ln w="9153">
            <a:solidFill>
              <a:srgbClr val="000000"/>
            </a:solidFill>
          </a:ln>
        </p:spPr>
        <p:txBody>
          <a:bodyPr vert="horz" wrap="square" lIns="0" tIns="0" rIns="0" bIns="0" rtlCol="0">
            <a:spAutoFit/>
          </a:bodyPr>
          <a:lstStyle/>
          <a:p>
            <a:pPr marL="86995"/>
            <a:r>
              <a:rPr sz="1200" spc="60" dirty="0">
                <a:latin typeface="Franklin Gothic Book"/>
                <a:cs typeface="Franklin Gothic Book"/>
              </a:rPr>
              <a:t>T</a:t>
            </a:r>
            <a:r>
              <a:rPr sz="1200" spc="50" dirty="0">
                <a:latin typeface="Franklin Gothic Book"/>
                <a:cs typeface="Franklin Gothic Book"/>
              </a:rPr>
              <a:t>R</a:t>
            </a:r>
            <a:r>
              <a:rPr sz="1200" spc="70" dirty="0">
                <a:latin typeface="Franklin Gothic Book"/>
                <a:cs typeface="Franklin Gothic Book"/>
              </a:rPr>
              <a:t>A</a:t>
            </a:r>
            <a:r>
              <a:rPr sz="1200" dirty="0">
                <a:latin typeface="Franklin Gothic Book"/>
                <a:cs typeface="Franklin Gothic Book"/>
              </a:rPr>
              <a:t>N</a:t>
            </a:r>
            <a:r>
              <a:rPr sz="1200" spc="25" dirty="0">
                <a:latin typeface="Franklin Gothic Book"/>
                <a:cs typeface="Franklin Gothic Book"/>
              </a:rPr>
              <a:t>S</a:t>
            </a:r>
            <a:r>
              <a:rPr sz="1200" spc="-70" dirty="0">
                <a:latin typeface="Franklin Gothic Book"/>
                <a:cs typeface="Franklin Gothic Book"/>
              </a:rPr>
              <a:t>A</a:t>
            </a:r>
            <a:r>
              <a:rPr sz="1200" spc="20" dirty="0">
                <a:latin typeface="Franklin Gothic Book"/>
                <a:cs typeface="Franklin Gothic Book"/>
              </a:rPr>
              <a:t>C</a:t>
            </a:r>
            <a:r>
              <a:rPr sz="1200" spc="-15" dirty="0">
                <a:latin typeface="Franklin Gothic Book"/>
                <a:cs typeface="Franklin Gothic Book"/>
              </a:rPr>
              <a:t>TI</a:t>
            </a:r>
            <a:r>
              <a:rPr sz="1200" spc="25" dirty="0">
                <a:latin typeface="Franklin Gothic Book"/>
                <a:cs typeface="Franklin Gothic Book"/>
              </a:rPr>
              <a:t>O</a:t>
            </a:r>
            <a:r>
              <a:rPr sz="1200" dirty="0">
                <a:latin typeface="Franklin Gothic Book"/>
                <a:cs typeface="Franklin Gothic Book"/>
              </a:rPr>
              <a:t>N</a:t>
            </a:r>
            <a:r>
              <a:rPr sz="1200" spc="10" dirty="0">
                <a:latin typeface="Franklin Gothic Book"/>
                <a:cs typeface="Franklin Gothic Book"/>
              </a:rPr>
              <a:t>S</a:t>
            </a:r>
            <a:endParaRPr sz="1200">
              <a:latin typeface="Franklin Gothic Book"/>
              <a:cs typeface="Franklin Gothic Book"/>
            </a:endParaRPr>
          </a:p>
        </p:txBody>
      </p:sp>
      <p:sp>
        <p:nvSpPr>
          <p:cNvPr id="44" name="object 44"/>
          <p:cNvSpPr/>
          <p:nvPr/>
        </p:nvSpPr>
        <p:spPr>
          <a:xfrm>
            <a:off x="5487923" y="3616452"/>
            <a:ext cx="1225550" cy="274320"/>
          </a:xfrm>
          <a:custGeom>
            <a:avLst/>
            <a:gdLst/>
            <a:ahLst/>
            <a:cxnLst/>
            <a:rect l="l" t="t" r="r" b="b"/>
            <a:pathLst>
              <a:path w="1225550" h="274320">
                <a:moveTo>
                  <a:pt x="0" y="274320"/>
                </a:moveTo>
                <a:lnTo>
                  <a:pt x="1225296" y="274320"/>
                </a:lnTo>
                <a:lnTo>
                  <a:pt x="1225296" y="0"/>
                </a:lnTo>
                <a:lnTo>
                  <a:pt x="0" y="0"/>
                </a:lnTo>
                <a:lnTo>
                  <a:pt x="0" y="274320"/>
                </a:lnTo>
                <a:close/>
              </a:path>
            </a:pathLst>
          </a:custGeom>
          <a:solidFill>
            <a:srgbClr val="FFFFFF"/>
          </a:solidFill>
        </p:spPr>
        <p:txBody>
          <a:bodyPr wrap="square" lIns="0" tIns="0" rIns="0" bIns="0" rtlCol="0"/>
          <a:lstStyle/>
          <a:p>
            <a:endParaRPr/>
          </a:p>
        </p:txBody>
      </p:sp>
      <p:sp>
        <p:nvSpPr>
          <p:cNvPr id="45" name="object 45"/>
          <p:cNvSpPr txBox="1"/>
          <p:nvPr/>
        </p:nvSpPr>
        <p:spPr>
          <a:xfrm>
            <a:off x="5487923" y="3616452"/>
            <a:ext cx="1225550" cy="184666"/>
          </a:xfrm>
          <a:prstGeom prst="rect">
            <a:avLst/>
          </a:prstGeom>
          <a:solidFill>
            <a:srgbClr val="FFFFFF"/>
          </a:solidFill>
          <a:ln w="9153">
            <a:solidFill>
              <a:srgbClr val="000000"/>
            </a:solidFill>
          </a:ln>
        </p:spPr>
        <p:txBody>
          <a:bodyPr vert="horz" wrap="square" lIns="0" tIns="0" rIns="0" bIns="0" rtlCol="0">
            <a:spAutoFit/>
          </a:bodyPr>
          <a:lstStyle/>
          <a:p>
            <a:pPr marL="88900"/>
            <a:r>
              <a:rPr sz="1200" spc="45" dirty="0">
                <a:latin typeface="Franklin Gothic Book"/>
                <a:cs typeface="Franklin Gothic Book"/>
              </a:rPr>
              <a:t>R</a:t>
            </a:r>
            <a:r>
              <a:rPr sz="1200" spc="55" dirty="0">
                <a:latin typeface="Franklin Gothic Book"/>
                <a:cs typeface="Franklin Gothic Book"/>
              </a:rPr>
              <a:t>E</a:t>
            </a:r>
            <a:r>
              <a:rPr sz="1200" spc="50" dirty="0">
                <a:latin typeface="Franklin Gothic Book"/>
                <a:cs typeface="Franklin Gothic Book"/>
              </a:rPr>
              <a:t>L</a:t>
            </a:r>
            <a:r>
              <a:rPr sz="1200" spc="-75" dirty="0">
                <a:latin typeface="Franklin Gothic Book"/>
                <a:cs typeface="Franklin Gothic Book"/>
              </a:rPr>
              <a:t>A</a:t>
            </a:r>
            <a:r>
              <a:rPr sz="1200" spc="-15" dirty="0">
                <a:latin typeface="Franklin Gothic Book"/>
                <a:cs typeface="Franklin Gothic Book"/>
              </a:rPr>
              <a:t>TI</a:t>
            </a:r>
            <a:r>
              <a:rPr sz="1200" spc="25" dirty="0">
                <a:latin typeface="Franklin Gothic Book"/>
                <a:cs typeface="Franklin Gothic Book"/>
              </a:rPr>
              <a:t>O</a:t>
            </a:r>
            <a:r>
              <a:rPr sz="1200" spc="5" dirty="0">
                <a:latin typeface="Franklin Gothic Book"/>
                <a:cs typeface="Franklin Gothic Book"/>
              </a:rPr>
              <a:t>N</a:t>
            </a:r>
            <a:r>
              <a:rPr sz="1200" spc="25" dirty="0">
                <a:latin typeface="Franklin Gothic Book"/>
                <a:cs typeface="Franklin Gothic Book"/>
              </a:rPr>
              <a:t>S</a:t>
            </a:r>
            <a:r>
              <a:rPr sz="1200" spc="-60" dirty="0">
                <a:latin typeface="Franklin Gothic Book"/>
                <a:cs typeface="Franklin Gothic Book"/>
              </a:rPr>
              <a:t>H</a:t>
            </a:r>
            <a:r>
              <a:rPr sz="1200" spc="-15" dirty="0">
                <a:latin typeface="Franklin Gothic Book"/>
                <a:cs typeface="Franklin Gothic Book"/>
              </a:rPr>
              <a:t>I</a:t>
            </a:r>
            <a:r>
              <a:rPr sz="1200" spc="45" dirty="0">
                <a:latin typeface="Franklin Gothic Book"/>
                <a:cs typeface="Franklin Gothic Book"/>
              </a:rPr>
              <a:t>P</a:t>
            </a:r>
            <a:r>
              <a:rPr sz="1200" spc="10" dirty="0">
                <a:latin typeface="Franklin Gothic Book"/>
                <a:cs typeface="Franklin Gothic Book"/>
              </a:rPr>
              <a:t>S</a:t>
            </a:r>
            <a:endParaRPr sz="1200">
              <a:latin typeface="Franklin Gothic Book"/>
              <a:cs typeface="Franklin Gothic Book"/>
            </a:endParaRPr>
          </a:p>
        </p:txBody>
      </p:sp>
      <p:sp>
        <p:nvSpPr>
          <p:cNvPr id="46" name="object 46"/>
          <p:cNvSpPr/>
          <p:nvPr/>
        </p:nvSpPr>
        <p:spPr>
          <a:xfrm>
            <a:off x="5647944" y="2697480"/>
            <a:ext cx="708660" cy="891539"/>
          </a:xfrm>
          <a:prstGeom prst="rect">
            <a:avLst/>
          </a:prstGeom>
          <a:blipFill>
            <a:blip r:embed="rId4" cstate="print"/>
            <a:stretch>
              <a:fillRect/>
            </a:stretch>
          </a:blipFill>
        </p:spPr>
        <p:txBody>
          <a:bodyPr wrap="square" lIns="0" tIns="0" rIns="0" bIns="0" rtlCol="0"/>
          <a:lstStyle/>
          <a:p>
            <a:endParaRPr/>
          </a:p>
        </p:txBody>
      </p:sp>
      <p:sp>
        <p:nvSpPr>
          <p:cNvPr id="47" name="object 47"/>
          <p:cNvSpPr/>
          <p:nvPr/>
        </p:nvSpPr>
        <p:spPr>
          <a:xfrm>
            <a:off x="5716523" y="2738627"/>
            <a:ext cx="576580" cy="768350"/>
          </a:xfrm>
          <a:custGeom>
            <a:avLst/>
            <a:gdLst/>
            <a:ahLst/>
            <a:cxnLst/>
            <a:rect l="l" t="t" r="r" b="b"/>
            <a:pathLst>
              <a:path w="576579" h="768350">
                <a:moveTo>
                  <a:pt x="432053" y="288036"/>
                </a:moveTo>
                <a:lnTo>
                  <a:pt x="144017" y="288036"/>
                </a:lnTo>
                <a:lnTo>
                  <a:pt x="144017" y="768096"/>
                </a:lnTo>
                <a:lnTo>
                  <a:pt x="432053" y="768096"/>
                </a:lnTo>
                <a:lnTo>
                  <a:pt x="432053" y="288036"/>
                </a:lnTo>
                <a:close/>
              </a:path>
              <a:path w="576579" h="768350">
                <a:moveTo>
                  <a:pt x="288036" y="0"/>
                </a:moveTo>
                <a:lnTo>
                  <a:pt x="0" y="288036"/>
                </a:lnTo>
                <a:lnTo>
                  <a:pt x="576072" y="288036"/>
                </a:lnTo>
                <a:lnTo>
                  <a:pt x="288036" y="0"/>
                </a:lnTo>
                <a:close/>
              </a:path>
            </a:pathLst>
          </a:custGeom>
          <a:solidFill>
            <a:srgbClr val="FF0000"/>
          </a:solidFill>
        </p:spPr>
        <p:txBody>
          <a:bodyPr wrap="square" lIns="0" tIns="0" rIns="0" bIns="0" rtlCol="0"/>
          <a:lstStyle/>
          <a:p>
            <a:endParaRPr/>
          </a:p>
        </p:txBody>
      </p:sp>
      <p:sp>
        <p:nvSpPr>
          <p:cNvPr id="48" name="object 48"/>
          <p:cNvSpPr/>
          <p:nvPr/>
        </p:nvSpPr>
        <p:spPr>
          <a:xfrm>
            <a:off x="5716523" y="2738627"/>
            <a:ext cx="576580" cy="768350"/>
          </a:xfrm>
          <a:custGeom>
            <a:avLst/>
            <a:gdLst/>
            <a:ahLst/>
            <a:cxnLst/>
            <a:rect l="l" t="t" r="r" b="b"/>
            <a:pathLst>
              <a:path w="576579" h="768350">
                <a:moveTo>
                  <a:pt x="0" y="288036"/>
                </a:moveTo>
                <a:lnTo>
                  <a:pt x="288036" y="0"/>
                </a:lnTo>
                <a:lnTo>
                  <a:pt x="576072" y="288036"/>
                </a:lnTo>
                <a:lnTo>
                  <a:pt x="432053" y="288036"/>
                </a:lnTo>
                <a:lnTo>
                  <a:pt x="432053" y="768096"/>
                </a:lnTo>
                <a:lnTo>
                  <a:pt x="144017" y="768096"/>
                </a:lnTo>
                <a:lnTo>
                  <a:pt x="144017" y="288036"/>
                </a:lnTo>
                <a:lnTo>
                  <a:pt x="0" y="288036"/>
                </a:lnTo>
                <a:close/>
              </a:path>
            </a:pathLst>
          </a:custGeom>
          <a:ln w="9153">
            <a:solidFill>
              <a:srgbClr val="497DBA"/>
            </a:solidFill>
          </a:ln>
        </p:spPr>
        <p:txBody>
          <a:bodyPr wrap="square" lIns="0" tIns="0" rIns="0" bIns="0" rtlCol="0"/>
          <a:lstStyle/>
          <a:p>
            <a:endParaRPr/>
          </a:p>
        </p:txBody>
      </p:sp>
      <p:sp>
        <p:nvSpPr>
          <p:cNvPr id="49" name="object 49"/>
          <p:cNvSpPr/>
          <p:nvPr/>
        </p:nvSpPr>
        <p:spPr>
          <a:xfrm>
            <a:off x="6859524" y="1906524"/>
            <a:ext cx="786765" cy="466725"/>
          </a:xfrm>
          <a:custGeom>
            <a:avLst/>
            <a:gdLst/>
            <a:ahLst/>
            <a:cxnLst/>
            <a:rect l="l" t="t" r="r" b="b"/>
            <a:pathLst>
              <a:path w="786764" h="466725">
                <a:moveTo>
                  <a:pt x="0" y="466343"/>
                </a:moveTo>
                <a:lnTo>
                  <a:pt x="786384" y="466343"/>
                </a:lnTo>
                <a:lnTo>
                  <a:pt x="786384" y="0"/>
                </a:lnTo>
                <a:lnTo>
                  <a:pt x="0" y="0"/>
                </a:lnTo>
                <a:lnTo>
                  <a:pt x="0" y="466343"/>
                </a:lnTo>
                <a:close/>
              </a:path>
            </a:pathLst>
          </a:custGeom>
          <a:solidFill>
            <a:srgbClr val="FFFFFF"/>
          </a:solidFill>
        </p:spPr>
        <p:txBody>
          <a:bodyPr wrap="square" lIns="0" tIns="0" rIns="0" bIns="0" rtlCol="0"/>
          <a:lstStyle/>
          <a:p>
            <a:endParaRPr/>
          </a:p>
        </p:txBody>
      </p:sp>
      <p:sp>
        <p:nvSpPr>
          <p:cNvPr id="50" name="object 50"/>
          <p:cNvSpPr/>
          <p:nvPr/>
        </p:nvSpPr>
        <p:spPr>
          <a:xfrm>
            <a:off x="6859524" y="1906524"/>
            <a:ext cx="786765" cy="466725"/>
          </a:xfrm>
          <a:custGeom>
            <a:avLst/>
            <a:gdLst/>
            <a:ahLst/>
            <a:cxnLst/>
            <a:rect l="l" t="t" r="r" b="b"/>
            <a:pathLst>
              <a:path w="786764" h="466725">
                <a:moveTo>
                  <a:pt x="0" y="466343"/>
                </a:moveTo>
                <a:lnTo>
                  <a:pt x="786384" y="466343"/>
                </a:lnTo>
                <a:lnTo>
                  <a:pt x="786384" y="0"/>
                </a:lnTo>
                <a:lnTo>
                  <a:pt x="0" y="0"/>
                </a:lnTo>
                <a:lnTo>
                  <a:pt x="0" y="466343"/>
                </a:lnTo>
                <a:close/>
              </a:path>
            </a:pathLst>
          </a:custGeom>
          <a:ln w="9153">
            <a:solidFill>
              <a:srgbClr val="000000"/>
            </a:solidFill>
          </a:ln>
        </p:spPr>
        <p:txBody>
          <a:bodyPr wrap="square" lIns="0" tIns="0" rIns="0" bIns="0" rtlCol="0"/>
          <a:lstStyle/>
          <a:p>
            <a:endParaRPr/>
          </a:p>
        </p:txBody>
      </p:sp>
      <p:sp>
        <p:nvSpPr>
          <p:cNvPr id="51" name="object 51"/>
          <p:cNvSpPr txBox="1"/>
          <p:nvPr/>
        </p:nvSpPr>
        <p:spPr>
          <a:xfrm>
            <a:off x="6942202" y="1961587"/>
            <a:ext cx="649605" cy="369332"/>
          </a:xfrm>
          <a:prstGeom prst="rect">
            <a:avLst/>
          </a:prstGeom>
        </p:spPr>
        <p:txBody>
          <a:bodyPr vert="horz" wrap="square" lIns="0" tIns="0" rIns="0" bIns="0" rtlCol="0">
            <a:spAutoFit/>
          </a:bodyPr>
          <a:lstStyle/>
          <a:p>
            <a:pPr marL="12700"/>
            <a:r>
              <a:rPr sz="1200" spc="114" dirty="0">
                <a:latin typeface="Franklin Gothic Book"/>
                <a:cs typeface="Franklin Gothic Book"/>
              </a:rPr>
              <a:t>P</a:t>
            </a:r>
            <a:r>
              <a:rPr sz="1200" spc="50" dirty="0">
                <a:latin typeface="Franklin Gothic Book"/>
                <a:cs typeface="Franklin Gothic Book"/>
              </a:rPr>
              <a:t>U</a:t>
            </a:r>
            <a:r>
              <a:rPr sz="1200" dirty="0">
                <a:latin typeface="Franklin Gothic Book"/>
                <a:cs typeface="Franklin Gothic Book"/>
              </a:rPr>
              <a:t>N</a:t>
            </a:r>
            <a:r>
              <a:rPr sz="1200" spc="55" dirty="0">
                <a:latin typeface="Franklin Gothic Book"/>
                <a:cs typeface="Franklin Gothic Book"/>
              </a:rPr>
              <a:t>I</a:t>
            </a:r>
            <a:r>
              <a:rPr sz="1200" spc="-15" dirty="0">
                <a:latin typeface="Franklin Gothic Book"/>
                <a:cs typeface="Franklin Gothic Book"/>
              </a:rPr>
              <a:t>TI</a:t>
            </a:r>
            <a:r>
              <a:rPr sz="1200" spc="-5" dirty="0">
                <a:latin typeface="Franklin Gothic Book"/>
                <a:cs typeface="Franklin Gothic Book"/>
              </a:rPr>
              <a:t>V</a:t>
            </a:r>
            <a:r>
              <a:rPr sz="1200" spc="5" dirty="0">
                <a:latin typeface="Franklin Gothic Book"/>
                <a:cs typeface="Franklin Gothic Book"/>
              </a:rPr>
              <a:t>E</a:t>
            </a:r>
            <a:endParaRPr sz="1200">
              <a:latin typeface="Franklin Gothic Book"/>
              <a:cs typeface="Franklin Gothic Book"/>
            </a:endParaRPr>
          </a:p>
          <a:p>
            <a:pPr marL="12700"/>
            <a:r>
              <a:rPr sz="1200" spc="45" dirty="0">
                <a:latin typeface="Franklin Gothic Book"/>
                <a:cs typeface="Franklin Gothic Book"/>
              </a:rPr>
              <a:t>J</a:t>
            </a:r>
            <a:r>
              <a:rPr sz="1200" spc="50" dirty="0">
                <a:latin typeface="Franklin Gothic Book"/>
                <a:cs typeface="Franklin Gothic Book"/>
              </a:rPr>
              <a:t>U</a:t>
            </a:r>
            <a:r>
              <a:rPr sz="1200" spc="100" dirty="0">
                <a:latin typeface="Franklin Gothic Book"/>
                <a:cs typeface="Franklin Gothic Book"/>
              </a:rPr>
              <a:t>S</a:t>
            </a:r>
            <a:r>
              <a:rPr sz="1200" spc="-15" dirty="0">
                <a:latin typeface="Franklin Gothic Book"/>
                <a:cs typeface="Franklin Gothic Book"/>
              </a:rPr>
              <a:t>TI</a:t>
            </a:r>
            <a:r>
              <a:rPr sz="1200" spc="15" dirty="0">
                <a:latin typeface="Franklin Gothic Book"/>
                <a:cs typeface="Franklin Gothic Book"/>
              </a:rPr>
              <a:t>C</a:t>
            </a:r>
            <a:r>
              <a:rPr sz="1200" spc="10" dirty="0">
                <a:latin typeface="Franklin Gothic Book"/>
                <a:cs typeface="Franklin Gothic Book"/>
              </a:rPr>
              <a:t>E</a:t>
            </a:r>
            <a:endParaRPr sz="1200">
              <a:latin typeface="Franklin Gothic Book"/>
              <a:cs typeface="Franklin Gothic Book"/>
            </a:endParaRPr>
          </a:p>
        </p:txBody>
      </p:sp>
      <p:sp>
        <p:nvSpPr>
          <p:cNvPr id="52" name="object 52"/>
          <p:cNvSpPr/>
          <p:nvPr/>
        </p:nvSpPr>
        <p:spPr>
          <a:xfrm>
            <a:off x="6859524" y="3159251"/>
            <a:ext cx="1061085" cy="457200"/>
          </a:xfrm>
          <a:custGeom>
            <a:avLst/>
            <a:gdLst/>
            <a:ahLst/>
            <a:cxnLst/>
            <a:rect l="l" t="t" r="r" b="b"/>
            <a:pathLst>
              <a:path w="1061085" h="457200">
                <a:moveTo>
                  <a:pt x="0" y="457200"/>
                </a:moveTo>
                <a:lnTo>
                  <a:pt x="1060703" y="457200"/>
                </a:lnTo>
                <a:lnTo>
                  <a:pt x="1060703" y="0"/>
                </a:lnTo>
                <a:lnTo>
                  <a:pt x="0" y="0"/>
                </a:lnTo>
                <a:lnTo>
                  <a:pt x="0" y="457200"/>
                </a:lnTo>
                <a:close/>
              </a:path>
            </a:pathLst>
          </a:custGeom>
          <a:solidFill>
            <a:srgbClr val="FFFFFF"/>
          </a:solidFill>
        </p:spPr>
        <p:txBody>
          <a:bodyPr wrap="square" lIns="0" tIns="0" rIns="0" bIns="0" rtlCol="0"/>
          <a:lstStyle/>
          <a:p>
            <a:endParaRPr/>
          </a:p>
        </p:txBody>
      </p:sp>
      <p:sp>
        <p:nvSpPr>
          <p:cNvPr id="53" name="object 53"/>
          <p:cNvSpPr/>
          <p:nvPr/>
        </p:nvSpPr>
        <p:spPr>
          <a:xfrm>
            <a:off x="6859524" y="3159251"/>
            <a:ext cx="1061085" cy="457200"/>
          </a:xfrm>
          <a:custGeom>
            <a:avLst/>
            <a:gdLst/>
            <a:ahLst/>
            <a:cxnLst/>
            <a:rect l="l" t="t" r="r" b="b"/>
            <a:pathLst>
              <a:path w="1061085" h="457200">
                <a:moveTo>
                  <a:pt x="0" y="457200"/>
                </a:moveTo>
                <a:lnTo>
                  <a:pt x="1060703" y="457200"/>
                </a:lnTo>
                <a:lnTo>
                  <a:pt x="1060703" y="0"/>
                </a:lnTo>
                <a:lnTo>
                  <a:pt x="0" y="0"/>
                </a:lnTo>
                <a:lnTo>
                  <a:pt x="0" y="457200"/>
                </a:lnTo>
                <a:close/>
              </a:path>
            </a:pathLst>
          </a:custGeom>
          <a:ln w="9153">
            <a:solidFill>
              <a:srgbClr val="000000"/>
            </a:solidFill>
          </a:ln>
        </p:spPr>
        <p:txBody>
          <a:bodyPr wrap="square" lIns="0" tIns="0" rIns="0" bIns="0" rtlCol="0"/>
          <a:lstStyle/>
          <a:p>
            <a:endParaRPr/>
          </a:p>
        </p:txBody>
      </p:sp>
      <p:sp>
        <p:nvSpPr>
          <p:cNvPr id="54" name="object 54"/>
          <p:cNvSpPr txBox="1"/>
          <p:nvPr/>
        </p:nvSpPr>
        <p:spPr>
          <a:xfrm>
            <a:off x="6937122" y="3210251"/>
            <a:ext cx="923925" cy="369332"/>
          </a:xfrm>
          <a:prstGeom prst="rect">
            <a:avLst/>
          </a:prstGeom>
        </p:spPr>
        <p:txBody>
          <a:bodyPr vert="horz" wrap="square" lIns="0" tIns="0" rIns="0" bIns="0" rtlCol="0">
            <a:spAutoFit/>
          </a:bodyPr>
          <a:lstStyle/>
          <a:p>
            <a:pPr marL="12700" marR="5080"/>
            <a:r>
              <a:rPr sz="1200" spc="45" dirty="0">
                <a:latin typeface="Franklin Gothic Book"/>
                <a:cs typeface="Franklin Gothic Book"/>
              </a:rPr>
              <a:t>R</a:t>
            </a:r>
            <a:r>
              <a:rPr sz="1200" spc="50" dirty="0">
                <a:latin typeface="Franklin Gothic Book"/>
                <a:cs typeface="Franklin Gothic Book"/>
              </a:rPr>
              <a:t>E</a:t>
            </a:r>
            <a:r>
              <a:rPr sz="1200" spc="25" dirty="0">
                <a:latin typeface="Franklin Gothic Book"/>
                <a:cs typeface="Franklin Gothic Book"/>
              </a:rPr>
              <a:t>S</a:t>
            </a:r>
            <a:r>
              <a:rPr sz="1200" spc="-10" dirty="0">
                <a:latin typeface="Franklin Gothic Book"/>
                <a:cs typeface="Franklin Gothic Book"/>
              </a:rPr>
              <a:t>T</a:t>
            </a:r>
            <a:r>
              <a:rPr sz="1200" spc="20" dirty="0">
                <a:latin typeface="Franklin Gothic Book"/>
                <a:cs typeface="Franklin Gothic Book"/>
              </a:rPr>
              <a:t>O</a:t>
            </a:r>
            <a:r>
              <a:rPr sz="1200" spc="-30" dirty="0">
                <a:latin typeface="Franklin Gothic Book"/>
                <a:cs typeface="Franklin Gothic Book"/>
              </a:rPr>
              <a:t>R</a:t>
            </a:r>
            <a:r>
              <a:rPr sz="1200" spc="-75" dirty="0">
                <a:latin typeface="Franklin Gothic Book"/>
                <a:cs typeface="Franklin Gothic Book"/>
              </a:rPr>
              <a:t>A</a:t>
            </a:r>
            <a:r>
              <a:rPr sz="1200" spc="-15" dirty="0">
                <a:latin typeface="Franklin Gothic Book"/>
                <a:cs typeface="Franklin Gothic Book"/>
              </a:rPr>
              <a:t>TI</a:t>
            </a:r>
            <a:r>
              <a:rPr sz="1200" spc="-5" dirty="0">
                <a:latin typeface="Franklin Gothic Book"/>
                <a:cs typeface="Franklin Gothic Book"/>
              </a:rPr>
              <a:t>V</a:t>
            </a:r>
            <a:r>
              <a:rPr sz="1200" spc="5" dirty="0">
                <a:latin typeface="Franklin Gothic Book"/>
                <a:cs typeface="Franklin Gothic Book"/>
              </a:rPr>
              <a:t>E</a:t>
            </a:r>
            <a:r>
              <a:rPr sz="1200" dirty="0">
                <a:latin typeface="Franklin Gothic Book"/>
                <a:cs typeface="Franklin Gothic Book"/>
              </a:rPr>
              <a:t> </a:t>
            </a:r>
            <a:r>
              <a:rPr sz="1200" spc="50" dirty="0">
                <a:latin typeface="Franklin Gothic Book"/>
                <a:cs typeface="Franklin Gothic Book"/>
              </a:rPr>
              <a:t>JU</a:t>
            </a:r>
            <a:r>
              <a:rPr sz="1200" spc="100" dirty="0">
                <a:latin typeface="Franklin Gothic Book"/>
                <a:cs typeface="Franklin Gothic Book"/>
              </a:rPr>
              <a:t>S</a:t>
            </a:r>
            <a:r>
              <a:rPr sz="1200" spc="-10" dirty="0">
                <a:latin typeface="Franklin Gothic Book"/>
                <a:cs typeface="Franklin Gothic Book"/>
              </a:rPr>
              <a:t>T</a:t>
            </a:r>
            <a:r>
              <a:rPr sz="1200" spc="-20" dirty="0">
                <a:latin typeface="Franklin Gothic Book"/>
                <a:cs typeface="Franklin Gothic Book"/>
              </a:rPr>
              <a:t>I</a:t>
            </a:r>
            <a:r>
              <a:rPr sz="1200" spc="15" dirty="0">
                <a:latin typeface="Franklin Gothic Book"/>
                <a:cs typeface="Franklin Gothic Book"/>
              </a:rPr>
              <a:t>C</a:t>
            </a:r>
            <a:r>
              <a:rPr sz="1200" spc="5" dirty="0">
                <a:latin typeface="Franklin Gothic Book"/>
                <a:cs typeface="Franklin Gothic Book"/>
              </a:rPr>
              <a:t>E</a:t>
            </a:r>
            <a:endParaRPr sz="1200">
              <a:latin typeface="Franklin Gothic Book"/>
              <a:cs typeface="Franklin Gothic Book"/>
            </a:endParaRPr>
          </a:p>
        </p:txBody>
      </p:sp>
      <p:sp>
        <p:nvSpPr>
          <p:cNvPr id="55" name="object 55"/>
          <p:cNvSpPr/>
          <p:nvPr/>
        </p:nvSpPr>
        <p:spPr>
          <a:xfrm>
            <a:off x="6873241" y="2322577"/>
            <a:ext cx="699515" cy="891539"/>
          </a:xfrm>
          <a:prstGeom prst="rect">
            <a:avLst/>
          </a:prstGeom>
          <a:blipFill>
            <a:blip r:embed="rId5" cstate="print"/>
            <a:stretch>
              <a:fillRect/>
            </a:stretch>
          </a:blipFill>
        </p:spPr>
        <p:txBody>
          <a:bodyPr wrap="square" lIns="0" tIns="0" rIns="0" bIns="0" rtlCol="0"/>
          <a:lstStyle/>
          <a:p>
            <a:endParaRPr/>
          </a:p>
        </p:txBody>
      </p:sp>
      <p:sp>
        <p:nvSpPr>
          <p:cNvPr id="56" name="object 56"/>
          <p:cNvSpPr/>
          <p:nvPr/>
        </p:nvSpPr>
        <p:spPr>
          <a:xfrm>
            <a:off x="6941821" y="2363723"/>
            <a:ext cx="567055" cy="768350"/>
          </a:xfrm>
          <a:custGeom>
            <a:avLst/>
            <a:gdLst/>
            <a:ahLst/>
            <a:cxnLst/>
            <a:rect l="l" t="t" r="r" b="b"/>
            <a:pathLst>
              <a:path w="567054" h="768350">
                <a:moveTo>
                  <a:pt x="425195" y="283463"/>
                </a:moveTo>
                <a:lnTo>
                  <a:pt x="141731" y="283463"/>
                </a:lnTo>
                <a:lnTo>
                  <a:pt x="141731" y="768096"/>
                </a:lnTo>
                <a:lnTo>
                  <a:pt x="425195" y="768096"/>
                </a:lnTo>
                <a:lnTo>
                  <a:pt x="425195" y="283463"/>
                </a:lnTo>
                <a:close/>
              </a:path>
              <a:path w="567054" h="768350">
                <a:moveTo>
                  <a:pt x="283463" y="0"/>
                </a:moveTo>
                <a:lnTo>
                  <a:pt x="0" y="283463"/>
                </a:lnTo>
                <a:lnTo>
                  <a:pt x="566927" y="283463"/>
                </a:lnTo>
                <a:lnTo>
                  <a:pt x="283463" y="0"/>
                </a:lnTo>
                <a:close/>
              </a:path>
            </a:pathLst>
          </a:custGeom>
          <a:solidFill>
            <a:srgbClr val="FF0000"/>
          </a:solidFill>
        </p:spPr>
        <p:txBody>
          <a:bodyPr wrap="square" lIns="0" tIns="0" rIns="0" bIns="0" rtlCol="0"/>
          <a:lstStyle/>
          <a:p>
            <a:endParaRPr/>
          </a:p>
        </p:txBody>
      </p:sp>
      <p:sp>
        <p:nvSpPr>
          <p:cNvPr id="57" name="object 57"/>
          <p:cNvSpPr/>
          <p:nvPr/>
        </p:nvSpPr>
        <p:spPr>
          <a:xfrm>
            <a:off x="6941821" y="2363723"/>
            <a:ext cx="567055" cy="768350"/>
          </a:xfrm>
          <a:custGeom>
            <a:avLst/>
            <a:gdLst/>
            <a:ahLst/>
            <a:cxnLst/>
            <a:rect l="l" t="t" r="r" b="b"/>
            <a:pathLst>
              <a:path w="567054" h="768350">
                <a:moveTo>
                  <a:pt x="0" y="283463"/>
                </a:moveTo>
                <a:lnTo>
                  <a:pt x="283463" y="0"/>
                </a:lnTo>
                <a:lnTo>
                  <a:pt x="566927" y="283463"/>
                </a:lnTo>
                <a:lnTo>
                  <a:pt x="425195" y="283463"/>
                </a:lnTo>
                <a:lnTo>
                  <a:pt x="425195" y="768096"/>
                </a:lnTo>
                <a:lnTo>
                  <a:pt x="141731" y="768096"/>
                </a:lnTo>
                <a:lnTo>
                  <a:pt x="141731" y="283463"/>
                </a:lnTo>
                <a:lnTo>
                  <a:pt x="0" y="283463"/>
                </a:lnTo>
                <a:close/>
              </a:path>
            </a:pathLst>
          </a:custGeom>
          <a:ln w="9153">
            <a:solidFill>
              <a:srgbClr val="497DBA"/>
            </a:solidFill>
          </a:ln>
        </p:spPr>
        <p:txBody>
          <a:bodyPr wrap="square" lIns="0" tIns="0" rIns="0" bIns="0" rtlCol="0"/>
          <a:lstStyle/>
          <a:p>
            <a:endParaRPr/>
          </a:p>
        </p:txBody>
      </p:sp>
      <p:sp>
        <p:nvSpPr>
          <p:cNvPr id="58" name="object 58"/>
          <p:cNvSpPr/>
          <p:nvPr/>
        </p:nvSpPr>
        <p:spPr>
          <a:xfrm>
            <a:off x="8103107" y="2061972"/>
            <a:ext cx="585470" cy="274320"/>
          </a:xfrm>
          <a:custGeom>
            <a:avLst/>
            <a:gdLst/>
            <a:ahLst/>
            <a:cxnLst/>
            <a:rect l="l" t="t" r="r" b="b"/>
            <a:pathLst>
              <a:path w="585470" h="274319">
                <a:moveTo>
                  <a:pt x="0" y="274320"/>
                </a:moveTo>
                <a:lnTo>
                  <a:pt x="585216" y="274320"/>
                </a:lnTo>
                <a:lnTo>
                  <a:pt x="585216" y="0"/>
                </a:lnTo>
                <a:lnTo>
                  <a:pt x="0" y="0"/>
                </a:lnTo>
                <a:lnTo>
                  <a:pt x="0" y="274320"/>
                </a:lnTo>
                <a:close/>
              </a:path>
            </a:pathLst>
          </a:custGeom>
          <a:solidFill>
            <a:srgbClr val="FFFFFF"/>
          </a:solidFill>
        </p:spPr>
        <p:txBody>
          <a:bodyPr wrap="square" lIns="0" tIns="0" rIns="0" bIns="0" rtlCol="0"/>
          <a:lstStyle/>
          <a:p>
            <a:endParaRPr/>
          </a:p>
        </p:txBody>
      </p:sp>
      <p:sp>
        <p:nvSpPr>
          <p:cNvPr id="59" name="object 59"/>
          <p:cNvSpPr/>
          <p:nvPr/>
        </p:nvSpPr>
        <p:spPr>
          <a:xfrm>
            <a:off x="8103107" y="2061972"/>
            <a:ext cx="585470" cy="274320"/>
          </a:xfrm>
          <a:custGeom>
            <a:avLst/>
            <a:gdLst/>
            <a:ahLst/>
            <a:cxnLst/>
            <a:rect l="l" t="t" r="r" b="b"/>
            <a:pathLst>
              <a:path w="585470" h="274319">
                <a:moveTo>
                  <a:pt x="0" y="274320"/>
                </a:moveTo>
                <a:lnTo>
                  <a:pt x="585216" y="274320"/>
                </a:lnTo>
                <a:lnTo>
                  <a:pt x="585216" y="0"/>
                </a:lnTo>
                <a:lnTo>
                  <a:pt x="0" y="0"/>
                </a:lnTo>
                <a:lnTo>
                  <a:pt x="0" y="274320"/>
                </a:lnTo>
                <a:close/>
              </a:path>
            </a:pathLst>
          </a:custGeom>
          <a:ln w="9153">
            <a:solidFill>
              <a:srgbClr val="000000"/>
            </a:solidFill>
          </a:ln>
        </p:spPr>
        <p:txBody>
          <a:bodyPr wrap="square" lIns="0" tIns="0" rIns="0" bIns="0" rtlCol="0"/>
          <a:lstStyle/>
          <a:p>
            <a:endParaRPr/>
          </a:p>
        </p:txBody>
      </p:sp>
      <p:sp>
        <p:nvSpPr>
          <p:cNvPr id="60" name="object 60"/>
          <p:cNvSpPr txBox="1"/>
          <p:nvPr/>
        </p:nvSpPr>
        <p:spPr>
          <a:xfrm>
            <a:off x="8187943" y="2110556"/>
            <a:ext cx="445770" cy="184666"/>
          </a:xfrm>
          <a:prstGeom prst="rect">
            <a:avLst/>
          </a:prstGeom>
        </p:spPr>
        <p:txBody>
          <a:bodyPr vert="horz" wrap="square" lIns="0" tIns="0" rIns="0" bIns="0" rtlCol="0">
            <a:spAutoFit/>
          </a:bodyPr>
          <a:lstStyle/>
          <a:p>
            <a:pPr marL="12700"/>
            <a:r>
              <a:rPr sz="1200" spc="50" dirty="0">
                <a:latin typeface="Franklin Gothic Book"/>
                <a:cs typeface="Franklin Gothic Book"/>
              </a:rPr>
              <a:t>L</a:t>
            </a:r>
            <a:r>
              <a:rPr sz="1200" spc="100" dirty="0">
                <a:latin typeface="Franklin Gothic Book"/>
                <a:cs typeface="Franklin Gothic Book"/>
              </a:rPr>
              <a:t>O</a:t>
            </a:r>
            <a:r>
              <a:rPr sz="1200" spc="15" dirty="0">
                <a:latin typeface="Franklin Gothic Book"/>
                <a:cs typeface="Franklin Gothic Book"/>
              </a:rPr>
              <a:t>G</a:t>
            </a:r>
            <a:r>
              <a:rPr sz="1200" spc="-10" dirty="0">
                <a:latin typeface="Franklin Gothic Book"/>
                <a:cs typeface="Franklin Gothic Book"/>
              </a:rPr>
              <a:t>I</a:t>
            </a:r>
            <a:r>
              <a:rPr sz="1200" spc="10" dirty="0">
                <a:latin typeface="Franklin Gothic Book"/>
                <a:cs typeface="Franklin Gothic Book"/>
              </a:rPr>
              <a:t>C</a:t>
            </a:r>
            <a:endParaRPr sz="1200">
              <a:latin typeface="Franklin Gothic Book"/>
              <a:cs typeface="Franklin Gothic Book"/>
            </a:endParaRPr>
          </a:p>
        </p:txBody>
      </p:sp>
      <p:sp>
        <p:nvSpPr>
          <p:cNvPr id="61" name="object 61"/>
          <p:cNvSpPr/>
          <p:nvPr/>
        </p:nvSpPr>
        <p:spPr>
          <a:xfrm>
            <a:off x="8084820" y="3159251"/>
            <a:ext cx="795655" cy="274320"/>
          </a:xfrm>
          <a:custGeom>
            <a:avLst/>
            <a:gdLst/>
            <a:ahLst/>
            <a:cxnLst/>
            <a:rect l="l" t="t" r="r" b="b"/>
            <a:pathLst>
              <a:path w="795654" h="274320">
                <a:moveTo>
                  <a:pt x="0" y="274320"/>
                </a:moveTo>
                <a:lnTo>
                  <a:pt x="795527" y="274320"/>
                </a:lnTo>
                <a:lnTo>
                  <a:pt x="795527" y="0"/>
                </a:lnTo>
                <a:lnTo>
                  <a:pt x="0" y="0"/>
                </a:lnTo>
                <a:lnTo>
                  <a:pt x="0" y="274320"/>
                </a:lnTo>
                <a:close/>
              </a:path>
            </a:pathLst>
          </a:custGeom>
          <a:solidFill>
            <a:srgbClr val="FFFFFF"/>
          </a:solidFill>
        </p:spPr>
        <p:txBody>
          <a:bodyPr wrap="square" lIns="0" tIns="0" rIns="0" bIns="0" rtlCol="0"/>
          <a:lstStyle/>
          <a:p>
            <a:endParaRPr/>
          </a:p>
        </p:txBody>
      </p:sp>
      <p:sp>
        <p:nvSpPr>
          <p:cNvPr id="62" name="object 62"/>
          <p:cNvSpPr/>
          <p:nvPr/>
        </p:nvSpPr>
        <p:spPr>
          <a:xfrm>
            <a:off x="8084820" y="3159251"/>
            <a:ext cx="795655" cy="274320"/>
          </a:xfrm>
          <a:custGeom>
            <a:avLst/>
            <a:gdLst/>
            <a:ahLst/>
            <a:cxnLst/>
            <a:rect l="l" t="t" r="r" b="b"/>
            <a:pathLst>
              <a:path w="795654" h="274320">
                <a:moveTo>
                  <a:pt x="0" y="274320"/>
                </a:moveTo>
                <a:lnTo>
                  <a:pt x="795527" y="274320"/>
                </a:lnTo>
                <a:lnTo>
                  <a:pt x="795527" y="0"/>
                </a:lnTo>
                <a:lnTo>
                  <a:pt x="0" y="0"/>
                </a:lnTo>
                <a:lnTo>
                  <a:pt x="0" y="274320"/>
                </a:lnTo>
                <a:close/>
              </a:path>
            </a:pathLst>
          </a:custGeom>
          <a:ln w="9153">
            <a:solidFill>
              <a:srgbClr val="000000"/>
            </a:solidFill>
          </a:ln>
        </p:spPr>
        <p:txBody>
          <a:bodyPr wrap="square" lIns="0" tIns="0" rIns="0" bIns="0" rtlCol="0"/>
          <a:lstStyle/>
          <a:p>
            <a:endParaRPr/>
          </a:p>
        </p:txBody>
      </p:sp>
      <p:sp>
        <p:nvSpPr>
          <p:cNvPr id="63" name="object 63"/>
          <p:cNvSpPr txBox="1"/>
          <p:nvPr/>
        </p:nvSpPr>
        <p:spPr>
          <a:xfrm>
            <a:off x="8163432" y="3210251"/>
            <a:ext cx="666750" cy="184666"/>
          </a:xfrm>
          <a:prstGeom prst="rect">
            <a:avLst/>
          </a:prstGeom>
        </p:spPr>
        <p:txBody>
          <a:bodyPr vert="horz" wrap="square" lIns="0" tIns="0" rIns="0" bIns="0" rtlCol="0">
            <a:spAutoFit/>
          </a:bodyPr>
          <a:lstStyle/>
          <a:p>
            <a:pPr marL="12700"/>
            <a:r>
              <a:rPr sz="1200" spc="50" dirty="0">
                <a:latin typeface="Franklin Gothic Book"/>
                <a:cs typeface="Franklin Gothic Book"/>
              </a:rPr>
              <a:t>E</a:t>
            </a:r>
            <a:r>
              <a:rPr sz="1200" spc="100" dirty="0">
                <a:latin typeface="Franklin Gothic Book"/>
                <a:cs typeface="Franklin Gothic Book"/>
              </a:rPr>
              <a:t>M</a:t>
            </a:r>
            <a:r>
              <a:rPr sz="1200" spc="20" dirty="0">
                <a:latin typeface="Franklin Gothic Book"/>
                <a:cs typeface="Franklin Gothic Book"/>
              </a:rPr>
              <a:t>O</a:t>
            </a:r>
            <a:r>
              <a:rPr sz="1200" spc="-15" dirty="0">
                <a:latin typeface="Franklin Gothic Book"/>
                <a:cs typeface="Franklin Gothic Book"/>
              </a:rPr>
              <a:t>TI</a:t>
            </a:r>
            <a:r>
              <a:rPr sz="1200" spc="20" dirty="0">
                <a:latin typeface="Franklin Gothic Book"/>
                <a:cs typeface="Franklin Gothic Book"/>
              </a:rPr>
              <a:t>O</a:t>
            </a:r>
            <a:r>
              <a:rPr sz="1200" spc="15" dirty="0">
                <a:latin typeface="Franklin Gothic Book"/>
                <a:cs typeface="Franklin Gothic Book"/>
              </a:rPr>
              <a:t>N</a:t>
            </a:r>
            <a:endParaRPr sz="1200">
              <a:latin typeface="Franklin Gothic Book"/>
              <a:cs typeface="Franklin Gothic Book"/>
            </a:endParaRPr>
          </a:p>
        </p:txBody>
      </p:sp>
      <p:sp>
        <p:nvSpPr>
          <p:cNvPr id="64" name="object 64"/>
          <p:cNvSpPr/>
          <p:nvPr/>
        </p:nvSpPr>
        <p:spPr>
          <a:xfrm>
            <a:off x="8098535" y="2322577"/>
            <a:ext cx="699516" cy="891539"/>
          </a:xfrm>
          <a:prstGeom prst="rect">
            <a:avLst/>
          </a:prstGeom>
          <a:blipFill>
            <a:blip r:embed="rId5" cstate="print"/>
            <a:stretch>
              <a:fillRect/>
            </a:stretch>
          </a:blipFill>
        </p:spPr>
        <p:txBody>
          <a:bodyPr wrap="square" lIns="0" tIns="0" rIns="0" bIns="0" rtlCol="0"/>
          <a:lstStyle/>
          <a:p>
            <a:endParaRPr/>
          </a:p>
        </p:txBody>
      </p:sp>
      <p:sp>
        <p:nvSpPr>
          <p:cNvPr id="65" name="object 65"/>
          <p:cNvSpPr/>
          <p:nvPr/>
        </p:nvSpPr>
        <p:spPr>
          <a:xfrm>
            <a:off x="8167117" y="2363723"/>
            <a:ext cx="567055" cy="768350"/>
          </a:xfrm>
          <a:custGeom>
            <a:avLst/>
            <a:gdLst/>
            <a:ahLst/>
            <a:cxnLst/>
            <a:rect l="l" t="t" r="r" b="b"/>
            <a:pathLst>
              <a:path w="567054" h="768350">
                <a:moveTo>
                  <a:pt x="425195" y="283463"/>
                </a:moveTo>
                <a:lnTo>
                  <a:pt x="141731" y="283463"/>
                </a:lnTo>
                <a:lnTo>
                  <a:pt x="141731" y="768096"/>
                </a:lnTo>
                <a:lnTo>
                  <a:pt x="425195" y="768096"/>
                </a:lnTo>
                <a:lnTo>
                  <a:pt x="425195" y="283463"/>
                </a:lnTo>
                <a:close/>
              </a:path>
              <a:path w="567054" h="768350">
                <a:moveTo>
                  <a:pt x="283463" y="0"/>
                </a:moveTo>
                <a:lnTo>
                  <a:pt x="0" y="283463"/>
                </a:lnTo>
                <a:lnTo>
                  <a:pt x="566927" y="283463"/>
                </a:lnTo>
                <a:lnTo>
                  <a:pt x="283463" y="0"/>
                </a:lnTo>
                <a:close/>
              </a:path>
            </a:pathLst>
          </a:custGeom>
          <a:solidFill>
            <a:srgbClr val="FF0000"/>
          </a:solidFill>
        </p:spPr>
        <p:txBody>
          <a:bodyPr wrap="square" lIns="0" tIns="0" rIns="0" bIns="0" rtlCol="0"/>
          <a:lstStyle/>
          <a:p>
            <a:endParaRPr/>
          </a:p>
        </p:txBody>
      </p:sp>
      <p:sp>
        <p:nvSpPr>
          <p:cNvPr id="66" name="object 66"/>
          <p:cNvSpPr/>
          <p:nvPr/>
        </p:nvSpPr>
        <p:spPr>
          <a:xfrm>
            <a:off x="8167117" y="2363723"/>
            <a:ext cx="567055" cy="768350"/>
          </a:xfrm>
          <a:custGeom>
            <a:avLst/>
            <a:gdLst/>
            <a:ahLst/>
            <a:cxnLst/>
            <a:rect l="l" t="t" r="r" b="b"/>
            <a:pathLst>
              <a:path w="567054" h="768350">
                <a:moveTo>
                  <a:pt x="0" y="283463"/>
                </a:moveTo>
                <a:lnTo>
                  <a:pt x="283463" y="0"/>
                </a:lnTo>
                <a:lnTo>
                  <a:pt x="566927" y="283463"/>
                </a:lnTo>
                <a:lnTo>
                  <a:pt x="425195" y="283463"/>
                </a:lnTo>
                <a:lnTo>
                  <a:pt x="425195" y="768096"/>
                </a:lnTo>
                <a:lnTo>
                  <a:pt x="141731" y="768096"/>
                </a:lnTo>
                <a:lnTo>
                  <a:pt x="141731" y="283463"/>
                </a:lnTo>
                <a:lnTo>
                  <a:pt x="0" y="283463"/>
                </a:lnTo>
                <a:close/>
              </a:path>
            </a:pathLst>
          </a:custGeom>
          <a:ln w="9153">
            <a:solidFill>
              <a:srgbClr val="497DBA"/>
            </a:solidFill>
          </a:ln>
        </p:spPr>
        <p:txBody>
          <a:bodyPr wrap="square" lIns="0" tIns="0" rIns="0" bIns="0" rtlCol="0"/>
          <a:lstStyle/>
          <a:p>
            <a:endParaRPr/>
          </a:p>
        </p:txBody>
      </p:sp>
      <p:sp>
        <p:nvSpPr>
          <p:cNvPr id="67" name="object 67"/>
          <p:cNvSpPr/>
          <p:nvPr/>
        </p:nvSpPr>
        <p:spPr>
          <a:xfrm>
            <a:off x="8697468" y="1531620"/>
            <a:ext cx="1033780" cy="283845"/>
          </a:xfrm>
          <a:custGeom>
            <a:avLst/>
            <a:gdLst/>
            <a:ahLst/>
            <a:cxnLst/>
            <a:rect l="l" t="t" r="r" b="b"/>
            <a:pathLst>
              <a:path w="1033779" h="283844">
                <a:moveTo>
                  <a:pt x="0" y="283463"/>
                </a:moveTo>
                <a:lnTo>
                  <a:pt x="1033272" y="283463"/>
                </a:lnTo>
                <a:lnTo>
                  <a:pt x="1033272" y="0"/>
                </a:lnTo>
                <a:lnTo>
                  <a:pt x="0" y="0"/>
                </a:lnTo>
                <a:lnTo>
                  <a:pt x="0" y="283463"/>
                </a:lnTo>
                <a:close/>
              </a:path>
            </a:pathLst>
          </a:custGeom>
          <a:solidFill>
            <a:srgbClr val="FFFFFF"/>
          </a:solidFill>
        </p:spPr>
        <p:txBody>
          <a:bodyPr wrap="square" lIns="0" tIns="0" rIns="0" bIns="0" rtlCol="0"/>
          <a:lstStyle/>
          <a:p>
            <a:endParaRPr/>
          </a:p>
        </p:txBody>
      </p:sp>
      <p:sp>
        <p:nvSpPr>
          <p:cNvPr id="68" name="object 68"/>
          <p:cNvSpPr txBox="1"/>
          <p:nvPr/>
        </p:nvSpPr>
        <p:spPr>
          <a:xfrm>
            <a:off x="8697468" y="1531619"/>
            <a:ext cx="1033780" cy="184666"/>
          </a:xfrm>
          <a:prstGeom prst="rect">
            <a:avLst/>
          </a:prstGeom>
          <a:solidFill>
            <a:srgbClr val="FFFFFF"/>
          </a:solidFill>
          <a:ln w="9153">
            <a:solidFill>
              <a:srgbClr val="000000"/>
            </a:solidFill>
          </a:ln>
        </p:spPr>
        <p:txBody>
          <a:bodyPr vert="horz" wrap="square" lIns="0" tIns="0" rIns="0" bIns="0" rtlCol="0">
            <a:spAutoFit/>
          </a:bodyPr>
          <a:lstStyle/>
          <a:p>
            <a:pPr marL="89535"/>
            <a:r>
              <a:rPr sz="1200" spc="-10" dirty="0">
                <a:latin typeface="Franklin Gothic Book"/>
                <a:cs typeface="Franklin Gothic Book"/>
              </a:rPr>
              <a:t>T</a:t>
            </a:r>
            <a:r>
              <a:rPr sz="1200" spc="65" dirty="0">
                <a:latin typeface="Franklin Gothic Book"/>
                <a:cs typeface="Franklin Gothic Book"/>
              </a:rPr>
              <a:t>A</a:t>
            </a:r>
            <a:r>
              <a:rPr sz="1200" spc="50" dirty="0">
                <a:latin typeface="Franklin Gothic Book"/>
                <a:cs typeface="Franklin Gothic Book"/>
              </a:rPr>
              <a:t>L</a:t>
            </a:r>
            <a:r>
              <a:rPr sz="1200" spc="30" dirty="0">
                <a:latin typeface="Franklin Gothic Book"/>
                <a:cs typeface="Franklin Gothic Book"/>
              </a:rPr>
              <a:t>K</a:t>
            </a:r>
            <a:r>
              <a:rPr sz="1200" spc="-20" dirty="0">
                <a:latin typeface="Franklin Gothic Book"/>
                <a:cs typeface="Franklin Gothic Book"/>
              </a:rPr>
              <a:t>I</a:t>
            </a:r>
            <a:r>
              <a:rPr sz="1200" dirty="0">
                <a:latin typeface="Franklin Gothic Book"/>
                <a:cs typeface="Franklin Gothic Book"/>
              </a:rPr>
              <a:t>N</a:t>
            </a:r>
            <a:r>
              <a:rPr sz="1200" spc="145" dirty="0">
                <a:latin typeface="Franklin Gothic Book"/>
                <a:cs typeface="Franklin Gothic Book"/>
              </a:rPr>
              <a:t>G</a:t>
            </a:r>
            <a:r>
              <a:rPr sz="1200" spc="114" dirty="0">
                <a:latin typeface="Franklin Gothic Book"/>
                <a:cs typeface="Franklin Gothic Book"/>
              </a:rPr>
              <a:t>P</a:t>
            </a:r>
            <a:r>
              <a:rPr sz="1200" spc="-10" dirty="0">
                <a:latin typeface="Franklin Gothic Book"/>
                <a:cs typeface="Franklin Gothic Book"/>
              </a:rPr>
              <a:t>T</a:t>
            </a:r>
            <a:r>
              <a:rPr sz="1200" spc="10" dirty="0">
                <a:latin typeface="Franklin Gothic Book"/>
                <a:cs typeface="Franklin Gothic Book"/>
              </a:rPr>
              <a:t>S</a:t>
            </a:r>
            <a:endParaRPr sz="1200">
              <a:latin typeface="Franklin Gothic Book"/>
              <a:cs typeface="Franklin Gothic Book"/>
            </a:endParaRPr>
          </a:p>
        </p:txBody>
      </p:sp>
      <p:sp>
        <p:nvSpPr>
          <p:cNvPr id="69" name="object 69"/>
          <p:cNvSpPr/>
          <p:nvPr/>
        </p:nvSpPr>
        <p:spPr>
          <a:xfrm>
            <a:off x="8688324" y="3863340"/>
            <a:ext cx="612775" cy="274320"/>
          </a:xfrm>
          <a:custGeom>
            <a:avLst/>
            <a:gdLst/>
            <a:ahLst/>
            <a:cxnLst/>
            <a:rect l="l" t="t" r="r" b="b"/>
            <a:pathLst>
              <a:path w="612775" h="274320">
                <a:moveTo>
                  <a:pt x="0" y="274319"/>
                </a:moveTo>
                <a:lnTo>
                  <a:pt x="612648" y="274319"/>
                </a:lnTo>
                <a:lnTo>
                  <a:pt x="612648" y="0"/>
                </a:lnTo>
                <a:lnTo>
                  <a:pt x="0" y="0"/>
                </a:lnTo>
                <a:lnTo>
                  <a:pt x="0" y="274319"/>
                </a:lnTo>
                <a:close/>
              </a:path>
            </a:pathLst>
          </a:custGeom>
          <a:solidFill>
            <a:srgbClr val="FFFFFF"/>
          </a:solidFill>
        </p:spPr>
        <p:txBody>
          <a:bodyPr wrap="square" lIns="0" tIns="0" rIns="0" bIns="0" rtlCol="0"/>
          <a:lstStyle/>
          <a:p>
            <a:endParaRPr/>
          </a:p>
        </p:txBody>
      </p:sp>
      <p:sp>
        <p:nvSpPr>
          <p:cNvPr id="70" name="object 70"/>
          <p:cNvSpPr/>
          <p:nvPr/>
        </p:nvSpPr>
        <p:spPr>
          <a:xfrm>
            <a:off x="8688324" y="3863340"/>
            <a:ext cx="612775" cy="274320"/>
          </a:xfrm>
          <a:custGeom>
            <a:avLst/>
            <a:gdLst/>
            <a:ahLst/>
            <a:cxnLst/>
            <a:rect l="l" t="t" r="r" b="b"/>
            <a:pathLst>
              <a:path w="612775" h="274320">
                <a:moveTo>
                  <a:pt x="0" y="274319"/>
                </a:moveTo>
                <a:lnTo>
                  <a:pt x="612648" y="274319"/>
                </a:lnTo>
                <a:lnTo>
                  <a:pt x="612648" y="0"/>
                </a:lnTo>
                <a:lnTo>
                  <a:pt x="0" y="0"/>
                </a:lnTo>
                <a:lnTo>
                  <a:pt x="0" y="274319"/>
                </a:lnTo>
                <a:close/>
              </a:path>
            </a:pathLst>
          </a:custGeom>
          <a:ln w="9153">
            <a:solidFill>
              <a:srgbClr val="000000"/>
            </a:solidFill>
          </a:ln>
        </p:spPr>
        <p:txBody>
          <a:bodyPr wrap="square" lIns="0" tIns="0" rIns="0" bIns="0" rtlCol="0"/>
          <a:lstStyle/>
          <a:p>
            <a:endParaRPr/>
          </a:p>
        </p:txBody>
      </p:sp>
      <p:sp>
        <p:nvSpPr>
          <p:cNvPr id="71" name="object 71"/>
          <p:cNvSpPr txBox="1"/>
          <p:nvPr/>
        </p:nvSpPr>
        <p:spPr>
          <a:xfrm>
            <a:off x="8773159" y="3915607"/>
            <a:ext cx="471170" cy="184666"/>
          </a:xfrm>
          <a:prstGeom prst="rect">
            <a:avLst/>
          </a:prstGeom>
        </p:spPr>
        <p:txBody>
          <a:bodyPr vert="horz" wrap="square" lIns="0" tIns="0" rIns="0" bIns="0" rtlCol="0">
            <a:spAutoFit/>
          </a:bodyPr>
          <a:lstStyle/>
          <a:p>
            <a:pPr marL="12700"/>
            <a:r>
              <a:rPr sz="1200" spc="100" dirty="0">
                <a:latin typeface="Franklin Gothic Book"/>
                <a:cs typeface="Franklin Gothic Book"/>
              </a:rPr>
              <a:t>S</a:t>
            </a:r>
            <a:r>
              <a:rPr sz="1200" spc="-10" dirty="0">
                <a:latin typeface="Franklin Gothic Book"/>
                <a:cs typeface="Franklin Gothic Book"/>
              </a:rPr>
              <a:t>T</a:t>
            </a:r>
            <a:r>
              <a:rPr sz="1200" spc="25" dirty="0">
                <a:latin typeface="Franklin Gothic Book"/>
                <a:cs typeface="Franklin Gothic Book"/>
              </a:rPr>
              <a:t>O</a:t>
            </a:r>
            <a:r>
              <a:rPr sz="1200" spc="-25" dirty="0">
                <a:latin typeface="Franklin Gothic Book"/>
                <a:cs typeface="Franklin Gothic Book"/>
              </a:rPr>
              <a:t>R</a:t>
            </a:r>
            <a:r>
              <a:rPr sz="1200" spc="10" dirty="0">
                <a:latin typeface="Franklin Gothic Book"/>
                <a:cs typeface="Franklin Gothic Book"/>
              </a:rPr>
              <a:t>Y</a:t>
            </a:r>
            <a:endParaRPr sz="1200">
              <a:latin typeface="Franklin Gothic Book"/>
              <a:cs typeface="Franklin Gothic Book"/>
            </a:endParaRPr>
          </a:p>
        </p:txBody>
      </p:sp>
      <p:sp>
        <p:nvSpPr>
          <p:cNvPr id="72" name="object 72"/>
          <p:cNvSpPr/>
          <p:nvPr/>
        </p:nvSpPr>
        <p:spPr>
          <a:xfrm>
            <a:off x="8619744" y="1792223"/>
            <a:ext cx="635507" cy="2153412"/>
          </a:xfrm>
          <a:prstGeom prst="rect">
            <a:avLst/>
          </a:prstGeom>
          <a:blipFill>
            <a:blip r:embed="rId6" cstate="print"/>
            <a:stretch>
              <a:fillRect/>
            </a:stretch>
          </a:blipFill>
        </p:spPr>
        <p:txBody>
          <a:bodyPr wrap="square" lIns="0" tIns="0" rIns="0" bIns="0" rtlCol="0"/>
          <a:lstStyle/>
          <a:p>
            <a:endParaRPr/>
          </a:p>
        </p:txBody>
      </p:sp>
      <p:sp>
        <p:nvSpPr>
          <p:cNvPr id="73" name="object 73"/>
          <p:cNvSpPr/>
          <p:nvPr/>
        </p:nvSpPr>
        <p:spPr>
          <a:xfrm>
            <a:off x="8688323" y="1833373"/>
            <a:ext cx="502920" cy="2030095"/>
          </a:xfrm>
          <a:custGeom>
            <a:avLst/>
            <a:gdLst/>
            <a:ahLst/>
            <a:cxnLst/>
            <a:rect l="l" t="t" r="r" b="b"/>
            <a:pathLst>
              <a:path w="502920" h="2030095">
                <a:moveTo>
                  <a:pt x="377190" y="251460"/>
                </a:moveTo>
                <a:lnTo>
                  <a:pt x="125729" y="251460"/>
                </a:lnTo>
                <a:lnTo>
                  <a:pt x="125729" y="2029967"/>
                </a:lnTo>
                <a:lnTo>
                  <a:pt x="377190" y="2029967"/>
                </a:lnTo>
                <a:lnTo>
                  <a:pt x="377190" y="251460"/>
                </a:lnTo>
                <a:close/>
              </a:path>
              <a:path w="502920" h="2030095">
                <a:moveTo>
                  <a:pt x="251459" y="0"/>
                </a:moveTo>
                <a:lnTo>
                  <a:pt x="0" y="251460"/>
                </a:lnTo>
                <a:lnTo>
                  <a:pt x="502920" y="251460"/>
                </a:lnTo>
                <a:lnTo>
                  <a:pt x="251459" y="0"/>
                </a:lnTo>
                <a:close/>
              </a:path>
            </a:pathLst>
          </a:custGeom>
          <a:solidFill>
            <a:srgbClr val="FF0000"/>
          </a:solidFill>
        </p:spPr>
        <p:txBody>
          <a:bodyPr wrap="square" lIns="0" tIns="0" rIns="0" bIns="0" rtlCol="0"/>
          <a:lstStyle/>
          <a:p>
            <a:endParaRPr/>
          </a:p>
        </p:txBody>
      </p:sp>
      <p:sp>
        <p:nvSpPr>
          <p:cNvPr id="74" name="object 74"/>
          <p:cNvSpPr/>
          <p:nvPr/>
        </p:nvSpPr>
        <p:spPr>
          <a:xfrm>
            <a:off x="8688323" y="1833373"/>
            <a:ext cx="502920" cy="2030095"/>
          </a:xfrm>
          <a:custGeom>
            <a:avLst/>
            <a:gdLst/>
            <a:ahLst/>
            <a:cxnLst/>
            <a:rect l="l" t="t" r="r" b="b"/>
            <a:pathLst>
              <a:path w="502920" h="2030095">
                <a:moveTo>
                  <a:pt x="0" y="251460"/>
                </a:moveTo>
                <a:lnTo>
                  <a:pt x="251459" y="0"/>
                </a:lnTo>
                <a:lnTo>
                  <a:pt x="502920" y="251460"/>
                </a:lnTo>
                <a:lnTo>
                  <a:pt x="377190" y="251460"/>
                </a:lnTo>
                <a:lnTo>
                  <a:pt x="377190" y="2029967"/>
                </a:lnTo>
                <a:lnTo>
                  <a:pt x="125729" y="2029967"/>
                </a:lnTo>
                <a:lnTo>
                  <a:pt x="125729" y="251460"/>
                </a:lnTo>
                <a:lnTo>
                  <a:pt x="0" y="251460"/>
                </a:lnTo>
                <a:close/>
              </a:path>
            </a:pathLst>
          </a:custGeom>
          <a:ln w="9153">
            <a:solidFill>
              <a:srgbClr val="497DBA"/>
            </a:solidFill>
          </a:ln>
        </p:spPr>
        <p:txBody>
          <a:bodyPr wrap="square" lIns="0" tIns="0" rIns="0" bIns="0" rtlCol="0"/>
          <a:lstStyle/>
          <a:p>
            <a:endParaRPr/>
          </a:p>
        </p:txBody>
      </p:sp>
      <p:sp>
        <p:nvSpPr>
          <p:cNvPr id="77" name="Rectangle 2"/>
          <p:cNvSpPr>
            <a:spLocks noGrp="1" noChangeArrowheads="1"/>
          </p:cNvSpPr>
          <p:nvPr>
            <p:ph type="title"/>
          </p:nvPr>
        </p:nvSpPr>
        <p:spPr>
          <a:xfrm>
            <a:off x="1435100" y="152400"/>
            <a:ext cx="9004300" cy="1152404"/>
          </a:xfrm>
        </p:spPr>
        <p:txBody>
          <a:bodyPr>
            <a:noAutofit/>
          </a:bodyPr>
          <a:lstStyle/>
          <a:p>
            <a:r>
              <a:rPr lang="en-US" altLang="en-US" dirty="0" smtClean="0"/>
              <a:t>What lies beneath is “gold” for strategic communications </a:t>
            </a:r>
            <a:endParaRPr lang="en-US" altLang="en-US" dirty="0"/>
          </a:p>
        </p:txBody>
      </p:sp>
      <p:sp>
        <p:nvSpPr>
          <p:cNvPr id="78" name="Rectangle 77"/>
          <p:cNvSpPr/>
          <p:nvPr/>
        </p:nvSpPr>
        <p:spPr>
          <a:xfrm>
            <a:off x="10528300" y="0"/>
            <a:ext cx="1663700" cy="457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a:t>
            </a:r>
            <a:endParaRPr lang="en-US" dirty="0"/>
          </a:p>
        </p:txBody>
      </p:sp>
    </p:spTree>
    <p:extLst>
      <p:ext uri="{BB962C8B-B14F-4D97-AF65-F5344CB8AC3E}">
        <p14:creationId xmlns:p14="http://schemas.microsoft.com/office/powerpoint/2010/main" val="32684477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125</a:t>
            </a:fld>
            <a:endParaRPr lang="en-US"/>
          </a:p>
        </p:txBody>
      </p:sp>
      <p:sp>
        <p:nvSpPr>
          <p:cNvPr id="6" name="Rectangle 2"/>
          <p:cNvSpPr>
            <a:spLocks noGrp="1" noChangeArrowheads="1"/>
          </p:cNvSpPr>
          <p:nvPr>
            <p:ph type="title"/>
          </p:nvPr>
        </p:nvSpPr>
        <p:spPr>
          <a:xfrm>
            <a:off x="844550" y="787400"/>
            <a:ext cx="10515600" cy="1325563"/>
          </a:xfrm>
        </p:spPr>
        <p:txBody>
          <a:bodyPr>
            <a:normAutofit/>
          </a:bodyPr>
          <a:lstStyle/>
          <a:p>
            <a:pPr eaLnBrk="1" hangingPunct="1"/>
            <a:r>
              <a:rPr lang="en-US" altLang="en-US" dirty="0" smtClean="0"/>
              <a:t>What’s beneath your waterline?</a:t>
            </a:r>
            <a:br>
              <a:rPr lang="en-US" altLang="en-US" dirty="0" smtClean="0"/>
            </a:br>
            <a:r>
              <a:rPr lang="en-US" altLang="en-US" dirty="0" smtClean="0"/>
              <a:t>Group exercise </a:t>
            </a:r>
            <a:endParaRPr lang="en-US" altLang="en-US" dirty="0"/>
          </a:p>
        </p:txBody>
      </p:sp>
      <p:sp>
        <p:nvSpPr>
          <p:cNvPr id="7" name="Rectangle 6"/>
          <p:cNvSpPr/>
          <p:nvPr/>
        </p:nvSpPr>
        <p:spPr>
          <a:xfrm>
            <a:off x="10528300" y="0"/>
            <a:ext cx="1663700" cy="457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a:t>
            </a:r>
            <a:endParaRPr lang="en-US" dirty="0"/>
          </a:p>
        </p:txBody>
      </p:sp>
    </p:spTree>
    <p:extLst>
      <p:ext uri="{BB962C8B-B14F-4D97-AF65-F5344CB8AC3E}">
        <p14:creationId xmlns:p14="http://schemas.microsoft.com/office/powerpoint/2010/main" val="9353092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126</a:t>
            </a:fld>
            <a:endParaRPr lang="en-US"/>
          </a:p>
        </p:txBody>
      </p:sp>
      <p:sp>
        <p:nvSpPr>
          <p:cNvPr id="6" name="object 2"/>
          <p:cNvSpPr/>
          <p:nvPr/>
        </p:nvSpPr>
        <p:spPr>
          <a:xfrm>
            <a:off x="1802104" y="1304804"/>
            <a:ext cx="8178800" cy="5198628"/>
          </a:xfrm>
          <a:prstGeom prst="rect">
            <a:avLst/>
          </a:prstGeom>
          <a:blipFill>
            <a:blip r:embed="rId3" cstate="print"/>
            <a:stretch>
              <a:fillRect/>
            </a:stretch>
          </a:blipFill>
        </p:spPr>
        <p:txBody>
          <a:bodyPr wrap="square" lIns="0" tIns="0" rIns="0" bIns="0" rtlCol="0"/>
          <a:lstStyle/>
          <a:p>
            <a:endParaRPr/>
          </a:p>
        </p:txBody>
      </p:sp>
      <p:sp>
        <p:nvSpPr>
          <p:cNvPr id="7" name="Rectangle 2"/>
          <p:cNvSpPr>
            <a:spLocks noGrp="1" noChangeArrowheads="1"/>
          </p:cNvSpPr>
          <p:nvPr>
            <p:ph type="title"/>
          </p:nvPr>
        </p:nvSpPr>
        <p:spPr>
          <a:xfrm>
            <a:off x="1435100" y="152400"/>
            <a:ext cx="9004300" cy="1152404"/>
          </a:xfrm>
        </p:spPr>
        <p:txBody>
          <a:bodyPr>
            <a:noAutofit/>
          </a:bodyPr>
          <a:lstStyle/>
          <a:p>
            <a:r>
              <a:rPr lang="en-US" altLang="en-US" dirty="0" smtClean="0"/>
              <a:t>Remember . . . at the end of the day all of our organizations are TRIBAL </a:t>
            </a:r>
            <a:endParaRPr lang="en-US" altLang="en-US" dirty="0"/>
          </a:p>
        </p:txBody>
      </p:sp>
      <p:sp>
        <p:nvSpPr>
          <p:cNvPr id="8" name="Rectangle 7"/>
          <p:cNvSpPr/>
          <p:nvPr/>
        </p:nvSpPr>
        <p:spPr>
          <a:xfrm>
            <a:off x="10528300" y="0"/>
            <a:ext cx="1663700" cy="457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a:t>
            </a:r>
            <a:endParaRPr lang="en-US" dirty="0"/>
          </a:p>
        </p:txBody>
      </p:sp>
    </p:spTree>
    <p:extLst>
      <p:ext uri="{BB962C8B-B14F-4D97-AF65-F5344CB8AC3E}">
        <p14:creationId xmlns:p14="http://schemas.microsoft.com/office/powerpoint/2010/main" val="785350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13</a:t>
            </a:fld>
            <a:endParaRPr lang="en-US"/>
          </a:p>
        </p:txBody>
      </p:sp>
      <p:sp>
        <p:nvSpPr>
          <p:cNvPr id="6" name="Rectangle 2"/>
          <p:cNvSpPr>
            <a:spLocks noGrp="1" noChangeArrowheads="1"/>
          </p:cNvSpPr>
          <p:nvPr>
            <p:ph type="title"/>
          </p:nvPr>
        </p:nvSpPr>
        <p:spPr>
          <a:xfrm>
            <a:off x="762000" y="288925"/>
            <a:ext cx="10515600" cy="1325563"/>
          </a:xfrm>
        </p:spPr>
        <p:txBody>
          <a:bodyPr>
            <a:normAutofit/>
          </a:bodyPr>
          <a:lstStyle/>
          <a:p>
            <a:pPr eaLnBrk="1" hangingPunct="1"/>
            <a:r>
              <a:rPr lang="en-US" altLang="en-US" dirty="0" smtClean="0"/>
              <a:t>Know your audiences</a:t>
            </a:r>
            <a:endParaRPr lang="en-US" altLang="en-US" dirty="0"/>
          </a:p>
        </p:txBody>
      </p:sp>
      <p:sp>
        <p:nvSpPr>
          <p:cNvPr id="7" name="Rectangle 3"/>
          <p:cNvSpPr txBox="1">
            <a:spLocks noChangeArrowheads="1"/>
          </p:cNvSpPr>
          <p:nvPr/>
        </p:nvSpPr>
        <p:spPr>
          <a:xfrm>
            <a:off x="1078204" y="1500188"/>
            <a:ext cx="9626600" cy="4038600"/>
          </a:xfrm>
          <a:prstGeom prst="rect">
            <a:avLst/>
          </a:prstGeom>
          <a:noFill/>
        </p:spPr>
        <p:txBody>
          <a:bodyPr vert="horz" lIns="90488" tIns="44450" rIns="90488" bIns="44450" rtlCol="0">
            <a:normAutofit fontScale="85000" lnSpcReduction="10000"/>
          </a:bodyPr>
          <a:lstStyle>
            <a:lvl1pPr marL="228600" indent="-228600" algn="l" defTabSz="914400" rtl="0" eaLnBrk="1" latinLnBrk="0" hangingPunct="1">
              <a:lnSpc>
                <a:spcPct val="90000"/>
              </a:lnSpc>
              <a:spcBef>
                <a:spcPts val="1000"/>
              </a:spcBef>
              <a:buFont typeface="Wingdings" panose="05000000000000000000" pitchFamily="2" charset="2"/>
              <a:buChar char="v"/>
              <a:defRPr sz="2800" kern="1200">
                <a:solidFill>
                  <a:schemeClr val="tx1"/>
                </a:solidFill>
                <a:latin typeface="Arial" panose="020B0604020202020204" pitchFamily="34" charset="0"/>
                <a:ea typeface="+mn-ea"/>
                <a:cs typeface="Arial" panose="020B0604020202020204" pitchFamily="34" charset="0"/>
              </a:defRPr>
            </a:lvl1pPr>
            <a:lvl2pPr marL="914400" indent="-457200" algn="l" defTabSz="914400" rtl="0" eaLnBrk="1" latinLnBrk="0" hangingPunct="1">
              <a:lnSpc>
                <a:spcPct val="90000"/>
              </a:lnSpc>
              <a:spcBef>
                <a:spcPts val="500"/>
              </a:spcBef>
              <a:buFont typeface="+mj-lt"/>
              <a:buAutoNum type="romanUcPeriod"/>
              <a:defRPr sz="2400" kern="1200">
                <a:solidFill>
                  <a:schemeClr val="tx1"/>
                </a:solidFill>
                <a:latin typeface="Arial" panose="020B0604020202020204" pitchFamily="34" charset="0"/>
                <a:ea typeface="+mn-ea"/>
                <a:cs typeface="Arial" panose="020B0604020202020204" pitchFamily="34" charset="0"/>
              </a:defRPr>
            </a:lvl2pPr>
            <a:lvl3pPr marL="1371600" indent="-457200" algn="l" defTabSz="914400" rtl="0" eaLnBrk="1" latinLnBrk="0" hangingPunct="1">
              <a:lnSpc>
                <a:spcPct val="90000"/>
              </a:lnSpc>
              <a:spcBef>
                <a:spcPts val="500"/>
              </a:spcBef>
              <a:buFont typeface="+mj-lt"/>
              <a:buAutoNum type="romanUcPeriod"/>
              <a:defRPr sz="2000" kern="1200">
                <a:solidFill>
                  <a:schemeClr val="tx1"/>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4pPr>
            <a:lvl5pPr marL="21717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ct val="30000"/>
              </a:spcAft>
            </a:pPr>
            <a:endParaRPr lang="en-US" altLang="en-US" sz="2400" dirty="0" smtClean="0">
              <a:latin typeface="Century Gothic" panose="020B0502020202020204" pitchFamily="34" charset="0"/>
            </a:endParaRPr>
          </a:p>
          <a:p>
            <a:pPr>
              <a:spcAft>
                <a:spcPct val="30000"/>
              </a:spcAft>
            </a:pPr>
            <a:r>
              <a:rPr lang="en-US" altLang="en-US" sz="3200" dirty="0" smtClean="0">
                <a:latin typeface="Garamond" panose="02020404030301010803" pitchFamily="18" charset="0"/>
              </a:rPr>
              <a:t>Who do you need to communicate with to achieve your objective?</a:t>
            </a:r>
          </a:p>
          <a:p>
            <a:pPr>
              <a:spcAft>
                <a:spcPct val="30000"/>
              </a:spcAft>
            </a:pPr>
            <a:r>
              <a:rPr lang="en-US" altLang="en-US" sz="3200" dirty="0" smtClean="0">
                <a:latin typeface="Garamond" panose="02020404030301010803" pitchFamily="18" charset="0"/>
              </a:rPr>
              <a:t>Who influences who? </a:t>
            </a:r>
          </a:p>
          <a:p>
            <a:pPr>
              <a:spcAft>
                <a:spcPct val="30000"/>
              </a:spcAft>
            </a:pPr>
            <a:r>
              <a:rPr lang="en-US" altLang="en-US" sz="3200" dirty="0" smtClean="0">
                <a:latin typeface="Garamond" panose="02020404030301010803" pitchFamily="18" charset="0"/>
              </a:rPr>
              <a:t>What do you want them to do? </a:t>
            </a:r>
          </a:p>
          <a:p>
            <a:pPr>
              <a:spcAft>
                <a:spcPct val="30000"/>
              </a:spcAft>
            </a:pPr>
            <a:r>
              <a:rPr lang="en-US" altLang="en-US" sz="3200" dirty="0" smtClean="0">
                <a:latin typeface="Garamond" panose="02020404030301010803" pitchFamily="18" charset="0"/>
              </a:rPr>
              <a:t>What do they know about your issues?</a:t>
            </a:r>
          </a:p>
          <a:p>
            <a:pPr>
              <a:spcAft>
                <a:spcPct val="30000"/>
              </a:spcAft>
            </a:pPr>
            <a:r>
              <a:rPr lang="en-US" altLang="en-US" sz="3200" dirty="0" smtClean="0">
                <a:latin typeface="Garamond" panose="02020404030301010803" pitchFamily="18" charset="0"/>
              </a:rPr>
              <a:t>Are they interested in your issues?</a:t>
            </a:r>
          </a:p>
          <a:p>
            <a:pPr>
              <a:spcAft>
                <a:spcPct val="30000"/>
              </a:spcAft>
            </a:pPr>
            <a:r>
              <a:rPr lang="en-US" altLang="en-US" sz="3200" dirty="0" smtClean="0">
                <a:latin typeface="Garamond" panose="02020404030301010803" pitchFamily="18" charset="0"/>
              </a:rPr>
              <a:t>What are the best ways to reach them?</a:t>
            </a:r>
          </a:p>
          <a:p>
            <a:pPr>
              <a:spcAft>
                <a:spcPct val="30000"/>
              </a:spcAft>
              <a:buFont typeface="Wingdings" panose="05000000000000000000" pitchFamily="2" charset="2"/>
              <a:buNone/>
            </a:pPr>
            <a:endParaRPr lang="en-US" altLang="en-US" sz="2400" dirty="0" smtClean="0">
              <a:latin typeface="Century Gothic" panose="020B0502020202020204" pitchFamily="34" charset="0"/>
            </a:endParaRPr>
          </a:p>
        </p:txBody>
      </p:sp>
      <p:sp>
        <p:nvSpPr>
          <p:cNvPr id="8" name="Rectangle 7"/>
          <p:cNvSpPr/>
          <p:nvPr/>
        </p:nvSpPr>
        <p:spPr>
          <a:xfrm>
            <a:off x="10528300" y="0"/>
            <a:ext cx="1663700" cy="457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Fundamentals</a:t>
            </a:r>
            <a:endParaRPr lang="en-US" dirty="0"/>
          </a:p>
        </p:txBody>
      </p:sp>
    </p:spTree>
    <p:extLst>
      <p:ext uri="{BB962C8B-B14F-4D97-AF65-F5344CB8AC3E}">
        <p14:creationId xmlns:p14="http://schemas.microsoft.com/office/powerpoint/2010/main" val="1038581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297935" y="1389889"/>
            <a:ext cx="6057900" cy="82753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696967" y="1389888"/>
            <a:ext cx="3250692" cy="86410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357372" y="1421891"/>
            <a:ext cx="5943600" cy="71323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3357372" y="1421891"/>
            <a:ext cx="5943600" cy="713740"/>
          </a:xfrm>
          <a:custGeom>
            <a:avLst/>
            <a:gdLst/>
            <a:ahLst/>
            <a:cxnLst/>
            <a:rect l="l" t="t" r="r" b="b"/>
            <a:pathLst>
              <a:path w="5943600" h="713739">
                <a:moveTo>
                  <a:pt x="0" y="356616"/>
                </a:moveTo>
                <a:lnTo>
                  <a:pt x="38897" y="298765"/>
                </a:lnTo>
                <a:lnTo>
                  <a:pt x="86371" y="270909"/>
                </a:lnTo>
                <a:lnTo>
                  <a:pt x="151509" y="243888"/>
                </a:lnTo>
                <a:lnTo>
                  <a:pt x="233547" y="217795"/>
                </a:lnTo>
                <a:lnTo>
                  <a:pt x="331718" y="192720"/>
                </a:lnTo>
                <a:lnTo>
                  <a:pt x="445257" y="168755"/>
                </a:lnTo>
                <a:lnTo>
                  <a:pt x="573401" y="145993"/>
                </a:lnTo>
                <a:lnTo>
                  <a:pt x="715384" y="124524"/>
                </a:lnTo>
                <a:lnTo>
                  <a:pt x="870442" y="104441"/>
                </a:lnTo>
                <a:lnTo>
                  <a:pt x="1037808" y="85836"/>
                </a:lnTo>
                <a:lnTo>
                  <a:pt x="1216718" y="68799"/>
                </a:lnTo>
                <a:lnTo>
                  <a:pt x="1406408" y="53423"/>
                </a:lnTo>
                <a:lnTo>
                  <a:pt x="1606112" y="39800"/>
                </a:lnTo>
                <a:lnTo>
                  <a:pt x="1815066" y="28021"/>
                </a:lnTo>
                <a:lnTo>
                  <a:pt x="2032503" y="18178"/>
                </a:lnTo>
                <a:lnTo>
                  <a:pt x="2257661" y="10362"/>
                </a:lnTo>
                <a:lnTo>
                  <a:pt x="2489772" y="4666"/>
                </a:lnTo>
                <a:lnTo>
                  <a:pt x="2728074" y="1182"/>
                </a:lnTo>
                <a:lnTo>
                  <a:pt x="2971800" y="0"/>
                </a:lnTo>
                <a:lnTo>
                  <a:pt x="3215525" y="1182"/>
                </a:lnTo>
                <a:lnTo>
                  <a:pt x="3453827" y="4666"/>
                </a:lnTo>
                <a:lnTo>
                  <a:pt x="3685938" y="10362"/>
                </a:lnTo>
                <a:lnTo>
                  <a:pt x="3911096" y="18178"/>
                </a:lnTo>
                <a:lnTo>
                  <a:pt x="4128533" y="28021"/>
                </a:lnTo>
                <a:lnTo>
                  <a:pt x="4337487" y="39800"/>
                </a:lnTo>
                <a:lnTo>
                  <a:pt x="4537191" y="53423"/>
                </a:lnTo>
                <a:lnTo>
                  <a:pt x="4726881" y="68799"/>
                </a:lnTo>
                <a:lnTo>
                  <a:pt x="4905791" y="85836"/>
                </a:lnTo>
                <a:lnTo>
                  <a:pt x="5073157" y="104441"/>
                </a:lnTo>
                <a:lnTo>
                  <a:pt x="5228215" y="124524"/>
                </a:lnTo>
                <a:lnTo>
                  <a:pt x="5370198" y="145993"/>
                </a:lnTo>
                <a:lnTo>
                  <a:pt x="5498342" y="168755"/>
                </a:lnTo>
                <a:lnTo>
                  <a:pt x="5611881" y="192720"/>
                </a:lnTo>
                <a:lnTo>
                  <a:pt x="5710052" y="217795"/>
                </a:lnTo>
                <a:lnTo>
                  <a:pt x="5792090" y="243888"/>
                </a:lnTo>
                <a:lnTo>
                  <a:pt x="5857228" y="270909"/>
                </a:lnTo>
                <a:lnTo>
                  <a:pt x="5904702" y="298765"/>
                </a:lnTo>
                <a:lnTo>
                  <a:pt x="5933748" y="327364"/>
                </a:lnTo>
                <a:lnTo>
                  <a:pt x="5943600" y="356616"/>
                </a:lnTo>
                <a:lnTo>
                  <a:pt x="5933748" y="385867"/>
                </a:lnTo>
                <a:lnTo>
                  <a:pt x="5904702" y="414466"/>
                </a:lnTo>
                <a:lnTo>
                  <a:pt x="5857228" y="442322"/>
                </a:lnTo>
                <a:lnTo>
                  <a:pt x="5792090" y="469343"/>
                </a:lnTo>
                <a:lnTo>
                  <a:pt x="5710052" y="495436"/>
                </a:lnTo>
                <a:lnTo>
                  <a:pt x="5611881" y="520511"/>
                </a:lnTo>
                <a:lnTo>
                  <a:pt x="5498342" y="544476"/>
                </a:lnTo>
                <a:lnTo>
                  <a:pt x="5370198" y="567238"/>
                </a:lnTo>
                <a:lnTo>
                  <a:pt x="5228215" y="588707"/>
                </a:lnTo>
                <a:lnTo>
                  <a:pt x="5073157" y="608790"/>
                </a:lnTo>
                <a:lnTo>
                  <a:pt x="4905791" y="627395"/>
                </a:lnTo>
                <a:lnTo>
                  <a:pt x="4726881" y="644432"/>
                </a:lnTo>
                <a:lnTo>
                  <a:pt x="4537191" y="659808"/>
                </a:lnTo>
                <a:lnTo>
                  <a:pt x="4337487" y="673431"/>
                </a:lnTo>
                <a:lnTo>
                  <a:pt x="4128533" y="685210"/>
                </a:lnTo>
                <a:lnTo>
                  <a:pt x="3911096" y="695053"/>
                </a:lnTo>
                <a:lnTo>
                  <a:pt x="3685938" y="702869"/>
                </a:lnTo>
                <a:lnTo>
                  <a:pt x="3453827" y="708565"/>
                </a:lnTo>
                <a:lnTo>
                  <a:pt x="3215525" y="712049"/>
                </a:lnTo>
                <a:lnTo>
                  <a:pt x="2971800" y="713232"/>
                </a:lnTo>
                <a:lnTo>
                  <a:pt x="2728074" y="712049"/>
                </a:lnTo>
                <a:lnTo>
                  <a:pt x="2489772" y="708565"/>
                </a:lnTo>
                <a:lnTo>
                  <a:pt x="2257661" y="702869"/>
                </a:lnTo>
                <a:lnTo>
                  <a:pt x="2032503" y="695053"/>
                </a:lnTo>
                <a:lnTo>
                  <a:pt x="1815066" y="685210"/>
                </a:lnTo>
                <a:lnTo>
                  <a:pt x="1606112" y="673431"/>
                </a:lnTo>
                <a:lnTo>
                  <a:pt x="1406408" y="659808"/>
                </a:lnTo>
                <a:lnTo>
                  <a:pt x="1216718" y="644432"/>
                </a:lnTo>
                <a:lnTo>
                  <a:pt x="1037808" y="627395"/>
                </a:lnTo>
                <a:lnTo>
                  <a:pt x="870442" y="608790"/>
                </a:lnTo>
                <a:lnTo>
                  <a:pt x="715384" y="588707"/>
                </a:lnTo>
                <a:lnTo>
                  <a:pt x="573401" y="567238"/>
                </a:lnTo>
                <a:lnTo>
                  <a:pt x="445257" y="544476"/>
                </a:lnTo>
                <a:lnTo>
                  <a:pt x="331718" y="520511"/>
                </a:lnTo>
                <a:lnTo>
                  <a:pt x="233547" y="495436"/>
                </a:lnTo>
                <a:lnTo>
                  <a:pt x="151509" y="469343"/>
                </a:lnTo>
                <a:lnTo>
                  <a:pt x="86371" y="442322"/>
                </a:lnTo>
                <a:lnTo>
                  <a:pt x="38897" y="414466"/>
                </a:lnTo>
                <a:lnTo>
                  <a:pt x="9851" y="385867"/>
                </a:lnTo>
                <a:lnTo>
                  <a:pt x="0" y="356616"/>
                </a:lnTo>
                <a:close/>
              </a:path>
            </a:pathLst>
          </a:custGeom>
          <a:ln w="9153">
            <a:solidFill>
              <a:srgbClr val="497DBA"/>
            </a:solidFill>
          </a:ln>
        </p:spPr>
        <p:txBody>
          <a:bodyPr wrap="square" lIns="0" tIns="0" rIns="0" bIns="0" rtlCol="0"/>
          <a:lstStyle/>
          <a:p>
            <a:endParaRPr/>
          </a:p>
        </p:txBody>
      </p:sp>
      <p:sp>
        <p:nvSpPr>
          <p:cNvPr id="8" name="object 8"/>
          <p:cNvSpPr txBox="1"/>
          <p:nvPr/>
        </p:nvSpPr>
        <p:spPr>
          <a:xfrm>
            <a:off x="4881626" y="1525389"/>
            <a:ext cx="2891790" cy="553998"/>
          </a:xfrm>
          <a:prstGeom prst="rect">
            <a:avLst/>
          </a:prstGeom>
        </p:spPr>
        <p:txBody>
          <a:bodyPr vert="horz" wrap="square" lIns="0" tIns="0" rIns="0" bIns="0" rtlCol="0">
            <a:spAutoFit/>
          </a:bodyPr>
          <a:lstStyle/>
          <a:p>
            <a:pPr marL="12700" marR="5080" indent="1235710"/>
            <a:r>
              <a:rPr spc="-15" dirty="0">
                <a:latin typeface="Franklin Gothic Book"/>
                <a:cs typeface="Franklin Gothic Book"/>
              </a:rPr>
              <a:t>T</a:t>
            </a:r>
            <a:r>
              <a:rPr spc="85" dirty="0">
                <a:latin typeface="Franklin Gothic Book"/>
                <a:cs typeface="Franklin Gothic Book"/>
              </a:rPr>
              <a:t>O</a:t>
            </a:r>
            <a:r>
              <a:rPr dirty="0">
                <a:latin typeface="Franklin Gothic Book"/>
                <a:cs typeface="Franklin Gothic Book"/>
              </a:rPr>
              <a:t>P </a:t>
            </a:r>
            <a:r>
              <a:rPr spc="90" dirty="0">
                <a:latin typeface="Franklin Gothic Book"/>
                <a:cs typeface="Franklin Gothic Book"/>
              </a:rPr>
              <a:t>F</a:t>
            </a:r>
            <a:r>
              <a:rPr spc="85" dirty="0">
                <a:latin typeface="Franklin Gothic Book"/>
                <a:cs typeface="Franklin Gothic Book"/>
              </a:rPr>
              <a:t>O</a:t>
            </a:r>
            <a:r>
              <a:rPr spc="-25" dirty="0">
                <a:latin typeface="Franklin Gothic Book"/>
                <a:cs typeface="Franklin Gothic Book"/>
              </a:rPr>
              <a:t>R</a:t>
            </a:r>
            <a:r>
              <a:rPr spc="50" dirty="0">
                <a:latin typeface="Franklin Gothic Book"/>
                <a:cs typeface="Franklin Gothic Book"/>
              </a:rPr>
              <a:t>M</a:t>
            </a:r>
            <a:r>
              <a:rPr spc="-30" dirty="0">
                <a:latin typeface="Franklin Gothic Book"/>
                <a:cs typeface="Franklin Gothic Book"/>
              </a:rPr>
              <a:t>A</a:t>
            </a:r>
            <a:r>
              <a:rPr spc="-20" dirty="0">
                <a:latin typeface="Franklin Gothic Book"/>
                <a:cs typeface="Franklin Gothic Book"/>
              </a:rPr>
              <a:t>L</a:t>
            </a:r>
            <a:r>
              <a:rPr spc="40" dirty="0">
                <a:latin typeface="Franklin Gothic Book"/>
                <a:cs typeface="Franklin Gothic Book"/>
              </a:rPr>
              <a:t>/</a:t>
            </a:r>
            <a:r>
              <a:rPr spc="-40" dirty="0">
                <a:latin typeface="Franklin Gothic Book"/>
                <a:cs typeface="Franklin Gothic Book"/>
              </a:rPr>
              <a:t>C</a:t>
            </a:r>
            <a:r>
              <a:rPr spc="10" dirty="0">
                <a:latin typeface="Franklin Gothic Book"/>
                <a:cs typeface="Franklin Gothic Book"/>
              </a:rPr>
              <a:t>O</a:t>
            </a:r>
            <a:r>
              <a:rPr spc="-35" dirty="0">
                <a:latin typeface="Franklin Gothic Book"/>
                <a:cs typeface="Franklin Gothic Book"/>
              </a:rPr>
              <a:t>N</a:t>
            </a:r>
            <a:r>
              <a:rPr spc="55" dirty="0">
                <a:latin typeface="Franklin Gothic Book"/>
                <a:cs typeface="Franklin Gothic Book"/>
              </a:rPr>
              <a:t>T</a:t>
            </a:r>
            <a:r>
              <a:rPr spc="-25" dirty="0">
                <a:latin typeface="Franklin Gothic Book"/>
                <a:cs typeface="Franklin Gothic Book"/>
              </a:rPr>
              <a:t>R</a:t>
            </a:r>
            <a:r>
              <a:rPr spc="-30" dirty="0">
                <a:latin typeface="Franklin Gothic Book"/>
                <a:cs typeface="Franklin Gothic Book"/>
              </a:rPr>
              <a:t>A</a:t>
            </a:r>
            <a:r>
              <a:rPr spc="-40" dirty="0">
                <a:latin typeface="Franklin Gothic Book"/>
                <a:cs typeface="Franklin Gothic Book"/>
              </a:rPr>
              <a:t>C</a:t>
            </a:r>
            <a:r>
              <a:rPr dirty="0">
                <a:latin typeface="Franklin Gothic Book"/>
                <a:cs typeface="Franklin Gothic Book"/>
              </a:rPr>
              <a:t>T</a:t>
            </a:r>
            <a:r>
              <a:rPr spc="-175" dirty="0">
                <a:latin typeface="Franklin Gothic Book"/>
                <a:cs typeface="Franklin Gothic Book"/>
              </a:rPr>
              <a:t> </a:t>
            </a:r>
            <a:r>
              <a:rPr spc="50" dirty="0">
                <a:latin typeface="Franklin Gothic Book"/>
                <a:cs typeface="Franklin Gothic Book"/>
              </a:rPr>
              <a:t>S</a:t>
            </a:r>
            <a:r>
              <a:rPr spc="85" dirty="0">
                <a:latin typeface="Franklin Gothic Book"/>
                <a:cs typeface="Franklin Gothic Book"/>
              </a:rPr>
              <a:t>O</a:t>
            </a:r>
            <a:r>
              <a:rPr spc="30" dirty="0">
                <a:latin typeface="Franklin Gothic Book"/>
                <a:cs typeface="Franklin Gothic Book"/>
              </a:rPr>
              <a:t>C</a:t>
            </a:r>
            <a:r>
              <a:rPr spc="-20" dirty="0">
                <a:latin typeface="Franklin Gothic Book"/>
                <a:cs typeface="Franklin Gothic Book"/>
              </a:rPr>
              <a:t>I</a:t>
            </a:r>
            <a:r>
              <a:rPr spc="15" dirty="0">
                <a:latin typeface="Franklin Gothic Book"/>
                <a:cs typeface="Franklin Gothic Book"/>
              </a:rPr>
              <a:t>E</a:t>
            </a:r>
            <a:r>
              <a:rPr spc="55" dirty="0">
                <a:latin typeface="Franklin Gothic Book"/>
                <a:cs typeface="Franklin Gothic Book"/>
              </a:rPr>
              <a:t>T</a:t>
            </a:r>
            <a:r>
              <a:rPr dirty="0">
                <a:latin typeface="Franklin Gothic Book"/>
                <a:cs typeface="Franklin Gothic Book"/>
              </a:rPr>
              <a:t>Y</a:t>
            </a:r>
            <a:endParaRPr>
              <a:latin typeface="Franklin Gothic Book"/>
              <a:cs typeface="Franklin Gothic Book"/>
            </a:endParaRPr>
          </a:p>
        </p:txBody>
      </p:sp>
      <p:sp>
        <p:nvSpPr>
          <p:cNvPr id="9" name="object 9"/>
          <p:cNvSpPr/>
          <p:nvPr/>
        </p:nvSpPr>
        <p:spPr>
          <a:xfrm>
            <a:off x="3297935" y="5660135"/>
            <a:ext cx="6057900" cy="827532"/>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4751832" y="5660136"/>
            <a:ext cx="3131820" cy="854963"/>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3357372" y="5692140"/>
            <a:ext cx="5943600" cy="713740"/>
          </a:xfrm>
          <a:custGeom>
            <a:avLst/>
            <a:gdLst/>
            <a:ahLst/>
            <a:cxnLst/>
            <a:rect l="l" t="t" r="r" b="b"/>
            <a:pathLst>
              <a:path w="5943600" h="713739">
                <a:moveTo>
                  <a:pt x="2971800" y="0"/>
                </a:moveTo>
                <a:lnTo>
                  <a:pt x="2728074" y="1182"/>
                </a:lnTo>
                <a:lnTo>
                  <a:pt x="2257661" y="10364"/>
                </a:lnTo>
                <a:lnTo>
                  <a:pt x="2032503" y="18180"/>
                </a:lnTo>
                <a:lnTo>
                  <a:pt x="1815066" y="28024"/>
                </a:lnTo>
                <a:lnTo>
                  <a:pt x="1606112" y="39805"/>
                </a:lnTo>
                <a:lnTo>
                  <a:pt x="1406408" y="53429"/>
                </a:lnTo>
                <a:lnTo>
                  <a:pt x="1216718" y="68806"/>
                </a:lnTo>
                <a:lnTo>
                  <a:pt x="1037808" y="85844"/>
                </a:lnTo>
                <a:lnTo>
                  <a:pt x="870442" y="104451"/>
                </a:lnTo>
                <a:lnTo>
                  <a:pt x="715384" y="124534"/>
                </a:lnTo>
                <a:lnTo>
                  <a:pt x="573401" y="146004"/>
                </a:lnTo>
                <a:lnTo>
                  <a:pt x="445257" y="168766"/>
                </a:lnTo>
                <a:lnTo>
                  <a:pt x="331718" y="192731"/>
                </a:lnTo>
                <a:lnTo>
                  <a:pt x="233547" y="217805"/>
                </a:lnTo>
                <a:lnTo>
                  <a:pt x="151509" y="243898"/>
                </a:lnTo>
                <a:lnTo>
                  <a:pt x="86371" y="270917"/>
                </a:lnTo>
                <a:lnTo>
                  <a:pt x="38897" y="298771"/>
                </a:lnTo>
                <a:lnTo>
                  <a:pt x="9851" y="327368"/>
                </a:lnTo>
                <a:lnTo>
                  <a:pt x="0" y="356616"/>
                </a:lnTo>
                <a:lnTo>
                  <a:pt x="9851" y="385863"/>
                </a:lnTo>
                <a:lnTo>
                  <a:pt x="38897" y="414460"/>
                </a:lnTo>
                <a:lnTo>
                  <a:pt x="86371" y="442314"/>
                </a:lnTo>
                <a:lnTo>
                  <a:pt x="151509" y="469333"/>
                </a:lnTo>
                <a:lnTo>
                  <a:pt x="233547" y="495426"/>
                </a:lnTo>
                <a:lnTo>
                  <a:pt x="331718" y="520500"/>
                </a:lnTo>
                <a:lnTo>
                  <a:pt x="445257" y="544465"/>
                </a:lnTo>
                <a:lnTo>
                  <a:pt x="573401" y="567227"/>
                </a:lnTo>
                <a:lnTo>
                  <a:pt x="715384" y="588697"/>
                </a:lnTo>
                <a:lnTo>
                  <a:pt x="870442" y="608780"/>
                </a:lnTo>
                <a:lnTo>
                  <a:pt x="1037808" y="627387"/>
                </a:lnTo>
                <a:lnTo>
                  <a:pt x="1216718" y="644425"/>
                </a:lnTo>
                <a:lnTo>
                  <a:pt x="1406408" y="659802"/>
                </a:lnTo>
                <a:lnTo>
                  <a:pt x="1606112" y="673426"/>
                </a:lnTo>
                <a:lnTo>
                  <a:pt x="1815066" y="685207"/>
                </a:lnTo>
                <a:lnTo>
                  <a:pt x="2032503" y="695051"/>
                </a:lnTo>
                <a:lnTo>
                  <a:pt x="2257661" y="702867"/>
                </a:lnTo>
                <a:lnTo>
                  <a:pt x="2489772" y="708564"/>
                </a:lnTo>
                <a:lnTo>
                  <a:pt x="2971800" y="713232"/>
                </a:lnTo>
                <a:lnTo>
                  <a:pt x="3453827" y="708564"/>
                </a:lnTo>
                <a:lnTo>
                  <a:pt x="3685938" y="702867"/>
                </a:lnTo>
                <a:lnTo>
                  <a:pt x="3911096" y="695051"/>
                </a:lnTo>
                <a:lnTo>
                  <a:pt x="4128533" y="685207"/>
                </a:lnTo>
                <a:lnTo>
                  <a:pt x="4337487" y="673426"/>
                </a:lnTo>
                <a:lnTo>
                  <a:pt x="4537191" y="659802"/>
                </a:lnTo>
                <a:lnTo>
                  <a:pt x="4726881" y="644425"/>
                </a:lnTo>
                <a:lnTo>
                  <a:pt x="4905791" y="627387"/>
                </a:lnTo>
                <a:lnTo>
                  <a:pt x="5073157" y="608780"/>
                </a:lnTo>
                <a:lnTo>
                  <a:pt x="5228215" y="588697"/>
                </a:lnTo>
                <a:lnTo>
                  <a:pt x="5370198" y="567227"/>
                </a:lnTo>
                <a:lnTo>
                  <a:pt x="5498342" y="544465"/>
                </a:lnTo>
                <a:lnTo>
                  <a:pt x="5611881" y="520500"/>
                </a:lnTo>
                <a:lnTo>
                  <a:pt x="5710052" y="495426"/>
                </a:lnTo>
                <a:lnTo>
                  <a:pt x="5792090" y="469333"/>
                </a:lnTo>
                <a:lnTo>
                  <a:pt x="5857228" y="442314"/>
                </a:lnTo>
                <a:lnTo>
                  <a:pt x="5904702" y="414460"/>
                </a:lnTo>
                <a:lnTo>
                  <a:pt x="5933748" y="385863"/>
                </a:lnTo>
                <a:lnTo>
                  <a:pt x="5943600" y="356616"/>
                </a:lnTo>
                <a:lnTo>
                  <a:pt x="5933748" y="327368"/>
                </a:lnTo>
                <a:lnTo>
                  <a:pt x="5904702" y="298771"/>
                </a:lnTo>
                <a:lnTo>
                  <a:pt x="5857228" y="270917"/>
                </a:lnTo>
                <a:lnTo>
                  <a:pt x="5792090" y="243898"/>
                </a:lnTo>
                <a:lnTo>
                  <a:pt x="5710052" y="217805"/>
                </a:lnTo>
                <a:lnTo>
                  <a:pt x="5611881" y="192731"/>
                </a:lnTo>
                <a:lnTo>
                  <a:pt x="5498342" y="168766"/>
                </a:lnTo>
                <a:lnTo>
                  <a:pt x="5370198" y="146004"/>
                </a:lnTo>
                <a:lnTo>
                  <a:pt x="5228215" y="124534"/>
                </a:lnTo>
                <a:lnTo>
                  <a:pt x="5073157" y="104451"/>
                </a:lnTo>
                <a:lnTo>
                  <a:pt x="4905791" y="85844"/>
                </a:lnTo>
                <a:lnTo>
                  <a:pt x="4726881" y="68806"/>
                </a:lnTo>
                <a:lnTo>
                  <a:pt x="4537191" y="53429"/>
                </a:lnTo>
                <a:lnTo>
                  <a:pt x="4337487" y="39805"/>
                </a:lnTo>
                <a:lnTo>
                  <a:pt x="4128533" y="28024"/>
                </a:lnTo>
                <a:lnTo>
                  <a:pt x="3911096" y="18180"/>
                </a:lnTo>
                <a:lnTo>
                  <a:pt x="3685938" y="10364"/>
                </a:lnTo>
                <a:lnTo>
                  <a:pt x="3215525" y="1182"/>
                </a:lnTo>
                <a:lnTo>
                  <a:pt x="2971800" y="0"/>
                </a:lnTo>
                <a:close/>
              </a:path>
            </a:pathLst>
          </a:custGeom>
          <a:solidFill>
            <a:srgbClr val="FF0000"/>
          </a:solidFill>
        </p:spPr>
        <p:txBody>
          <a:bodyPr wrap="square" lIns="0" tIns="0" rIns="0" bIns="0" rtlCol="0"/>
          <a:lstStyle/>
          <a:p>
            <a:endParaRPr/>
          </a:p>
        </p:txBody>
      </p:sp>
      <p:sp>
        <p:nvSpPr>
          <p:cNvPr id="12" name="object 12"/>
          <p:cNvSpPr/>
          <p:nvPr/>
        </p:nvSpPr>
        <p:spPr>
          <a:xfrm>
            <a:off x="3357372" y="5692140"/>
            <a:ext cx="5943600" cy="713740"/>
          </a:xfrm>
          <a:custGeom>
            <a:avLst/>
            <a:gdLst/>
            <a:ahLst/>
            <a:cxnLst/>
            <a:rect l="l" t="t" r="r" b="b"/>
            <a:pathLst>
              <a:path w="5943600" h="713739">
                <a:moveTo>
                  <a:pt x="0" y="356616"/>
                </a:moveTo>
                <a:lnTo>
                  <a:pt x="38897" y="298771"/>
                </a:lnTo>
                <a:lnTo>
                  <a:pt x="86371" y="270917"/>
                </a:lnTo>
                <a:lnTo>
                  <a:pt x="151509" y="243898"/>
                </a:lnTo>
                <a:lnTo>
                  <a:pt x="233547" y="217805"/>
                </a:lnTo>
                <a:lnTo>
                  <a:pt x="331718" y="192731"/>
                </a:lnTo>
                <a:lnTo>
                  <a:pt x="445257" y="168766"/>
                </a:lnTo>
                <a:lnTo>
                  <a:pt x="573401" y="146004"/>
                </a:lnTo>
                <a:lnTo>
                  <a:pt x="715384" y="124534"/>
                </a:lnTo>
                <a:lnTo>
                  <a:pt x="870442" y="104451"/>
                </a:lnTo>
                <a:lnTo>
                  <a:pt x="1037808" y="85844"/>
                </a:lnTo>
                <a:lnTo>
                  <a:pt x="1216718" y="68806"/>
                </a:lnTo>
                <a:lnTo>
                  <a:pt x="1406408" y="53429"/>
                </a:lnTo>
                <a:lnTo>
                  <a:pt x="1606112" y="39805"/>
                </a:lnTo>
                <a:lnTo>
                  <a:pt x="1815066" y="28024"/>
                </a:lnTo>
                <a:lnTo>
                  <a:pt x="2032503" y="18180"/>
                </a:lnTo>
                <a:lnTo>
                  <a:pt x="2257661" y="10364"/>
                </a:lnTo>
                <a:lnTo>
                  <a:pt x="2489772" y="4667"/>
                </a:lnTo>
                <a:lnTo>
                  <a:pt x="2728074" y="1182"/>
                </a:lnTo>
                <a:lnTo>
                  <a:pt x="2971800" y="0"/>
                </a:lnTo>
                <a:lnTo>
                  <a:pt x="3215525" y="1182"/>
                </a:lnTo>
                <a:lnTo>
                  <a:pt x="3453827" y="4667"/>
                </a:lnTo>
                <a:lnTo>
                  <a:pt x="3685938" y="10364"/>
                </a:lnTo>
                <a:lnTo>
                  <a:pt x="3911096" y="18180"/>
                </a:lnTo>
                <a:lnTo>
                  <a:pt x="4128533" y="28024"/>
                </a:lnTo>
                <a:lnTo>
                  <a:pt x="4337487" y="39805"/>
                </a:lnTo>
                <a:lnTo>
                  <a:pt x="4537191" y="53429"/>
                </a:lnTo>
                <a:lnTo>
                  <a:pt x="4726881" y="68806"/>
                </a:lnTo>
                <a:lnTo>
                  <a:pt x="4905791" y="85844"/>
                </a:lnTo>
                <a:lnTo>
                  <a:pt x="5073157" y="104451"/>
                </a:lnTo>
                <a:lnTo>
                  <a:pt x="5228215" y="124534"/>
                </a:lnTo>
                <a:lnTo>
                  <a:pt x="5370198" y="146004"/>
                </a:lnTo>
                <a:lnTo>
                  <a:pt x="5498342" y="168766"/>
                </a:lnTo>
                <a:lnTo>
                  <a:pt x="5611881" y="192731"/>
                </a:lnTo>
                <a:lnTo>
                  <a:pt x="5710052" y="217805"/>
                </a:lnTo>
                <a:lnTo>
                  <a:pt x="5792090" y="243898"/>
                </a:lnTo>
                <a:lnTo>
                  <a:pt x="5857228" y="270917"/>
                </a:lnTo>
                <a:lnTo>
                  <a:pt x="5904702" y="298771"/>
                </a:lnTo>
                <a:lnTo>
                  <a:pt x="5933748" y="327368"/>
                </a:lnTo>
                <a:lnTo>
                  <a:pt x="5943600" y="356616"/>
                </a:lnTo>
                <a:lnTo>
                  <a:pt x="5933748" y="385863"/>
                </a:lnTo>
                <a:lnTo>
                  <a:pt x="5904702" y="414460"/>
                </a:lnTo>
                <a:lnTo>
                  <a:pt x="5857228" y="442314"/>
                </a:lnTo>
                <a:lnTo>
                  <a:pt x="5792090" y="469333"/>
                </a:lnTo>
                <a:lnTo>
                  <a:pt x="5710052" y="495426"/>
                </a:lnTo>
                <a:lnTo>
                  <a:pt x="5611881" y="520500"/>
                </a:lnTo>
                <a:lnTo>
                  <a:pt x="5498342" y="544465"/>
                </a:lnTo>
                <a:lnTo>
                  <a:pt x="5370198" y="567227"/>
                </a:lnTo>
                <a:lnTo>
                  <a:pt x="5228215" y="588697"/>
                </a:lnTo>
                <a:lnTo>
                  <a:pt x="5073157" y="608780"/>
                </a:lnTo>
                <a:lnTo>
                  <a:pt x="4905791" y="627387"/>
                </a:lnTo>
                <a:lnTo>
                  <a:pt x="4726881" y="644425"/>
                </a:lnTo>
                <a:lnTo>
                  <a:pt x="4537191" y="659802"/>
                </a:lnTo>
                <a:lnTo>
                  <a:pt x="4337487" y="673426"/>
                </a:lnTo>
                <a:lnTo>
                  <a:pt x="4128533" y="685207"/>
                </a:lnTo>
                <a:lnTo>
                  <a:pt x="3911096" y="695051"/>
                </a:lnTo>
                <a:lnTo>
                  <a:pt x="3685938" y="702867"/>
                </a:lnTo>
                <a:lnTo>
                  <a:pt x="3453827" y="708564"/>
                </a:lnTo>
                <a:lnTo>
                  <a:pt x="3215525" y="712049"/>
                </a:lnTo>
                <a:lnTo>
                  <a:pt x="2971800" y="713232"/>
                </a:lnTo>
                <a:lnTo>
                  <a:pt x="2728074" y="712049"/>
                </a:lnTo>
                <a:lnTo>
                  <a:pt x="2489772" y="708564"/>
                </a:lnTo>
                <a:lnTo>
                  <a:pt x="2257661" y="702867"/>
                </a:lnTo>
                <a:lnTo>
                  <a:pt x="2032503" y="695051"/>
                </a:lnTo>
                <a:lnTo>
                  <a:pt x="1815066" y="685207"/>
                </a:lnTo>
                <a:lnTo>
                  <a:pt x="1606112" y="673426"/>
                </a:lnTo>
                <a:lnTo>
                  <a:pt x="1406408" y="659802"/>
                </a:lnTo>
                <a:lnTo>
                  <a:pt x="1216718" y="644425"/>
                </a:lnTo>
                <a:lnTo>
                  <a:pt x="1037808" y="627387"/>
                </a:lnTo>
                <a:lnTo>
                  <a:pt x="870442" y="608780"/>
                </a:lnTo>
                <a:lnTo>
                  <a:pt x="715384" y="588697"/>
                </a:lnTo>
                <a:lnTo>
                  <a:pt x="573401" y="567227"/>
                </a:lnTo>
                <a:lnTo>
                  <a:pt x="445257" y="544465"/>
                </a:lnTo>
                <a:lnTo>
                  <a:pt x="331718" y="520500"/>
                </a:lnTo>
                <a:lnTo>
                  <a:pt x="233547" y="495426"/>
                </a:lnTo>
                <a:lnTo>
                  <a:pt x="151509" y="469333"/>
                </a:lnTo>
                <a:lnTo>
                  <a:pt x="86371" y="442314"/>
                </a:lnTo>
                <a:lnTo>
                  <a:pt x="38897" y="414460"/>
                </a:lnTo>
                <a:lnTo>
                  <a:pt x="9851" y="385863"/>
                </a:lnTo>
                <a:lnTo>
                  <a:pt x="0" y="356616"/>
                </a:lnTo>
                <a:close/>
              </a:path>
            </a:pathLst>
          </a:custGeom>
          <a:ln w="9153">
            <a:solidFill>
              <a:srgbClr val="497DBA"/>
            </a:solidFill>
          </a:ln>
        </p:spPr>
        <p:txBody>
          <a:bodyPr wrap="square" lIns="0" tIns="0" rIns="0" bIns="0" rtlCol="0"/>
          <a:lstStyle/>
          <a:p>
            <a:endParaRPr/>
          </a:p>
        </p:txBody>
      </p:sp>
      <p:sp>
        <p:nvSpPr>
          <p:cNvPr id="13" name="object 13"/>
          <p:cNvSpPr txBox="1"/>
          <p:nvPr/>
        </p:nvSpPr>
        <p:spPr>
          <a:xfrm>
            <a:off x="4936491" y="5798190"/>
            <a:ext cx="2773045" cy="553998"/>
          </a:xfrm>
          <a:prstGeom prst="rect">
            <a:avLst/>
          </a:prstGeom>
        </p:spPr>
        <p:txBody>
          <a:bodyPr vert="horz" wrap="square" lIns="0" tIns="0" rIns="0" bIns="0" rtlCol="0">
            <a:spAutoFit/>
          </a:bodyPr>
          <a:lstStyle/>
          <a:p>
            <a:pPr marL="12700" marR="5080" indent="951865"/>
            <a:r>
              <a:rPr spc="60" dirty="0">
                <a:latin typeface="Franklin Gothic Book"/>
                <a:cs typeface="Franklin Gothic Book"/>
              </a:rPr>
              <a:t>B</a:t>
            </a:r>
            <a:r>
              <a:rPr spc="10" dirty="0">
                <a:latin typeface="Franklin Gothic Book"/>
                <a:cs typeface="Franklin Gothic Book"/>
              </a:rPr>
              <a:t>O</a:t>
            </a:r>
            <a:r>
              <a:rPr spc="55" dirty="0">
                <a:latin typeface="Franklin Gothic Book"/>
                <a:cs typeface="Franklin Gothic Book"/>
              </a:rPr>
              <a:t>T</a:t>
            </a:r>
            <a:r>
              <a:rPr spc="-15" dirty="0">
                <a:latin typeface="Franklin Gothic Book"/>
                <a:cs typeface="Franklin Gothic Book"/>
              </a:rPr>
              <a:t>T</a:t>
            </a:r>
            <a:r>
              <a:rPr spc="10" dirty="0">
                <a:latin typeface="Franklin Gothic Book"/>
                <a:cs typeface="Franklin Gothic Book"/>
              </a:rPr>
              <a:t>O</a:t>
            </a:r>
            <a:r>
              <a:rPr dirty="0">
                <a:latin typeface="Franklin Gothic Book"/>
                <a:cs typeface="Franklin Gothic Book"/>
              </a:rPr>
              <a:t>M </a:t>
            </a:r>
            <a:r>
              <a:rPr spc="50" dirty="0">
                <a:latin typeface="Franklin Gothic Book"/>
                <a:cs typeface="Franklin Gothic Book"/>
              </a:rPr>
              <a:t>I</a:t>
            </a:r>
            <a:r>
              <a:rPr spc="35" dirty="0">
                <a:latin typeface="Franklin Gothic Book"/>
                <a:cs typeface="Franklin Gothic Book"/>
              </a:rPr>
              <a:t>N</a:t>
            </a:r>
            <a:r>
              <a:rPr spc="90" dirty="0">
                <a:latin typeface="Franklin Gothic Book"/>
                <a:cs typeface="Franklin Gothic Book"/>
              </a:rPr>
              <a:t>F</a:t>
            </a:r>
            <a:r>
              <a:rPr spc="10" dirty="0">
                <a:latin typeface="Franklin Gothic Book"/>
                <a:cs typeface="Franklin Gothic Book"/>
              </a:rPr>
              <a:t>O</a:t>
            </a:r>
            <a:r>
              <a:rPr spc="-25" dirty="0">
                <a:latin typeface="Franklin Gothic Book"/>
                <a:cs typeface="Franklin Gothic Book"/>
              </a:rPr>
              <a:t>R</a:t>
            </a:r>
            <a:r>
              <a:rPr spc="-20" dirty="0">
                <a:latin typeface="Franklin Gothic Book"/>
                <a:cs typeface="Franklin Gothic Book"/>
              </a:rPr>
              <a:t>M</a:t>
            </a:r>
            <a:r>
              <a:rPr spc="40" dirty="0">
                <a:latin typeface="Franklin Gothic Book"/>
                <a:cs typeface="Franklin Gothic Book"/>
              </a:rPr>
              <a:t>A</a:t>
            </a:r>
            <a:r>
              <a:rPr spc="-20" dirty="0">
                <a:latin typeface="Franklin Gothic Book"/>
                <a:cs typeface="Franklin Gothic Book"/>
              </a:rPr>
              <a:t>L</a:t>
            </a:r>
            <a:r>
              <a:rPr spc="-30" dirty="0">
                <a:latin typeface="Franklin Gothic Book"/>
                <a:cs typeface="Franklin Gothic Book"/>
              </a:rPr>
              <a:t>/</a:t>
            </a:r>
            <a:r>
              <a:rPr spc="-20" dirty="0">
                <a:latin typeface="Franklin Gothic Book"/>
                <a:cs typeface="Franklin Gothic Book"/>
              </a:rPr>
              <a:t>S</a:t>
            </a:r>
            <a:r>
              <a:rPr spc="-85" dirty="0">
                <a:latin typeface="Franklin Gothic Book"/>
                <a:cs typeface="Franklin Gothic Book"/>
              </a:rPr>
              <a:t>T</a:t>
            </a:r>
            <a:r>
              <a:rPr spc="-175" dirty="0">
                <a:latin typeface="Franklin Gothic Book"/>
                <a:cs typeface="Franklin Gothic Book"/>
              </a:rPr>
              <a:t>A</a:t>
            </a:r>
            <a:r>
              <a:rPr spc="55" dirty="0">
                <a:latin typeface="Franklin Gothic Book"/>
                <a:cs typeface="Franklin Gothic Book"/>
              </a:rPr>
              <a:t>T</a:t>
            </a:r>
            <a:r>
              <a:rPr spc="-15" dirty="0">
                <a:latin typeface="Franklin Gothic Book"/>
                <a:cs typeface="Franklin Gothic Book"/>
              </a:rPr>
              <a:t>U</a:t>
            </a:r>
            <a:r>
              <a:rPr dirty="0">
                <a:latin typeface="Franklin Gothic Book"/>
                <a:cs typeface="Franklin Gothic Book"/>
              </a:rPr>
              <a:t>S</a:t>
            </a:r>
            <a:r>
              <a:rPr spc="-185" dirty="0">
                <a:latin typeface="Franklin Gothic Book"/>
                <a:cs typeface="Franklin Gothic Book"/>
              </a:rPr>
              <a:t> </a:t>
            </a:r>
            <a:r>
              <a:rPr spc="50" dirty="0">
                <a:latin typeface="Franklin Gothic Book"/>
                <a:cs typeface="Franklin Gothic Book"/>
              </a:rPr>
              <a:t>S</a:t>
            </a:r>
            <a:r>
              <a:rPr spc="85" dirty="0">
                <a:latin typeface="Franklin Gothic Book"/>
                <a:cs typeface="Franklin Gothic Book"/>
              </a:rPr>
              <a:t>O</a:t>
            </a:r>
            <a:r>
              <a:rPr spc="30" dirty="0">
                <a:latin typeface="Franklin Gothic Book"/>
                <a:cs typeface="Franklin Gothic Book"/>
              </a:rPr>
              <a:t>C</a:t>
            </a:r>
            <a:r>
              <a:rPr spc="-20" dirty="0">
                <a:latin typeface="Franklin Gothic Book"/>
                <a:cs typeface="Franklin Gothic Book"/>
              </a:rPr>
              <a:t>I</a:t>
            </a:r>
            <a:r>
              <a:rPr spc="15" dirty="0">
                <a:latin typeface="Franklin Gothic Book"/>
                <a:cs typeface="Franklin Gothic Book"/>
              </a:rPr>
              <a:t>E</a:t>
            </a:r>
            <a:r>
              <a:rPr spc="55" dirty="0">
                <a:latin typeface="Franklin Gothic Book"/>
                <a:cs typeface="Franklin Gothic Book"/>
              </a:rPr>
              <a:t>T</a:t>
            </a:r>
            <a:r>
              <a:rPr dirty="0">
                <a:latin typeface="Franklin Gothic Book"/>
                <a:cs typeface="Franklin Gothic Book"/>
              </a:rPr>
              <a:t>Y</a:t>
            </a:r>
            <a:endParaRPr>
              <a:latin typeface="Franklin Gothic Book"/>
              <a:cs typeface="Franklin Gothic Book"/>
            </a:endParaRPr>
          </a:p>
        </p:txBody>
      </p:sp>
      <p:sp>
        <p:nvSpPr>
          <p:cNvPr id="14" name="object 14"/>
          <p:cNvSpPr/>
          <p:nvPr/>
        </p:nvSpPr>
        <p:spPr>
          <a:xfrm>
            <a:off x="3828288" y="3099816"/>
            <a:ext cx="5298948" cy="1330452"/>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3883320" y="3136962"/>
            <a:ext cx="5191760" cy="1215390"/>
          </a:xfrm>
          <a:custGeom>
            <a:avLst/>
            <a:gdLst/>
            <a:ahLst/>
            <a:cxnLst/>
            <a:rect l="l" t="t" r="r" b="b"/>
            <a:pathLst>
              <a:path w="5191759" h="1215389">
                <a:moveTo>
                  <a:pt x="3328452" y="1101089"/>
                </a:moveTo>
                <a:lnTo>
                  <a:pt x="1982301" y="1101089"/>
                </a:lnTo>
                <a:lnTo>
                  <a:pt x="1998319" y="1108709"/>
                </a:lnTo>
                <a:lnTo>
                  <a:pt x="2015079" y="1115059"/>
                </a:lnTo>
                <a:lnTo>
                  <a:pt x="2032561" y="1122679"/>
                </a:lnTo>
                <a:lnTo>
                  <a:pt x="2069615" y="1135379"/>
                </a:lnTo>
                <a:lnTo>
                  <a:pt x="2130123" y="1154429"/>
                </a:lnTo>
                <a:lnTo>
                  <a:pt x="2173515" y="1164589"/>
                </a:lnTo>
                <a:lnTo>
                  <a:pt x="2242791" y="1179829"/>
                </a:lnTo>
                <a:lnTo>
                  <a:pt x="2266920" y="1183639"/>
                </a:lnTo>
                <a:lnTo>
                  <a:pt x="2291536" y="1188720"/>
                </a:lnTo>
                <a:lnTo>
                  <a:pt x="2342146" y="1196339"/>
                </a:lnTo>
                <a:lnTo>
                  <a:pt x="2368101" y="1198879"/>
                </a:lnTo>
                <a:lnTo>
                  <a:pt x="2394463" y="1202689"/>
                </a:lnTo>
                <a:lnTo>
                  <a:pt x="2421213" y="1205229"/>
                </a:lnTo>
                <a:lnTo>
                  <a:pt x="2485587" y="1210309"/>
                </a:lnTo>
                <a:lnTo>
                  <a:pt x="2550063" y="1214120"/>
                </a:lnTo>
                <a:lnTo>
                  <a:pt x="2614381" y="1215389"/>
                </a:lnTo>
                <a:lnTo>
                  <a:pt x="2678280" y="1215389"/>
                </a:lnTo>
                <a:lnTo>
                  <a:pt x="2741501" y="1214120"/>
                </a:lnTo>
                <a:lnTo>
                  <a:pt x="2803783" y="1211579"/>
                </a:lnTo>
                <a:lnTo>
                  <a:pt x="2864866" y="1207770"/>
                </a:lnTo>
                <a:lnTo>
                  <a:pt x="2924491" y="1201420"/>
                </a:lnTo>
                <a:lnTo>
                  <a:pt x="2982396" y="1193800"/>
                </a:lnTo>
                <a:lnTo>
                  <a:pt x="3038322" y="1184909"/>
                </a:lnTo>
                <a:lnTo>
                  <a:pt x="3143196" y="1164589"/>
                </a:lnTo>
                <a:lnTo>
                  <a:pt x="3191623" y="1151889"/>
                </a:lnTo>
                <a:lnTo>
                  <a:pt x="3237031" y="1137920"/>
                </a:lnTo>
                <a:lnTo>
                  <a:pt x="3279159" y="1122679"/>
                </a:lnTo>
                <a:lnTo>
                  <a:pt x="3317748" y="1106170"/>
                </a:lnTo>
                <a:lnTo>
                  <a:pt x="3328452" y="1101089"/>
                </a:lnTo>
                <a:close/>
              </a:path>
              <a:path w="5191759" h="1215389">
                <a:moveTo>
                  <a:pt x="4308144" y="994409"/>
                </a:moveTo>
                <a:lnTo>
                  <a:pt x="701125" y="994409"/>
                </a:lnTo>
                <a:lnTo>
                  <a:pt x="704300" y="995679"/>
                </a:lnTo>
                <a:lnTo>
                  <a:pt x="710904" y="999489"/>
                </a:lnTo>
                <a:lnTo>
                  <a:pt x="752689" y="1019809"/>
                </a:lnTo>
                <a:lnTo>
                  <a:pt x="798730" y="1038859"/>
                </a:lnTo>
                <a:lnTo>
                  <a:pt x="848700" y="1056639"/>
                </a:lnTo>
                <a:lnTo>
                  <a:pt x="902273" y="1071879"/>
                </a:lnTo>
                <a:lnTo>
                  <a:pt x="959119" y="1085850"/>
                </a:lnTo>
                <a:lnTo>
                  <a:pt x="1018914" y="1099820"/>
                </a:lnTo>
                <a:lnTo>
                  <a:pt x="1146036" y="1120139"/>
                </a:lnTo>
                <a:lnTo>
                  <a:pt x="1212710" y="1127759"/>
                </a:lnTo>
                <a:lnTo>
                  <a:pt x="1281023" y="1134109"/>
                </a:lnTo>
                <a:lnTo>
                  <a:pt x="1350647" y="1139189"/>
                </a:lnTo>
                <a:lnTo>
                  <a:pt x="1421256" y="1141729"/>
                </a:lnTo>
                <a:lnTo>
                  <a:pt x="1492521" y="1143000"/>
                </a:lnTo>
                <a:lnTo>
                  <a:pt x="1564117" y="1143000"/>
                </a:lnTo>
                <a:lnTo>
                  <a:pt x="1635716" y="1140459"/>
                </a:lnTo>
                <a:lnTo>
                  <a:pt x="1706990" y="1136650"/>
                </a:lnTo>
                <a:lnTo>
                  <a:pt x="1777613" y="1130300"/>
                </a:lnTo>
                <a:lnTo>
                  <a:pt x="1847257" y="1122679"/>
                </a:lnTo>
                <a:lnTo>
                  <a:pt x="1915596" y="1112520"/>
                </a:lnTo>
                <a:lnTo>
                  <a:pt x="1982301" y="1101089"/>
                </a:lnTo>
                <a:lnTo>
                  <a:pt x="3328452" y="1101089"/>
                </a:lnTo>
                <a:lnTo>
                  <a:pt x="3352536" y="1089659"/>
                </a:lnTo>
                <a:lnTo>
                  <a:pt x="3383263" y="1070609"/>
                </a:lnTo>
                <a:lnTo>
                  <a:pt x="3409671" y="1051559"/>
                </a:lnTo>
                <a:lnTo>
                  <a:pt x="3431498" y="1031239"/>
                </a:lnTo>
                <a:lnTo>
                  <a:pt x="4171364" y="1031239"/>
                </a:lnTo>
                <a:lnTo>
                  <a:pt x="4204778" y="1023619"/>
                </a:lnTo>
                <a:lnTo>
                  <a:pt x="4246837" y="1013459"/>
                </a:lnTo>
                <a:lnTo>
                  <a:pt x="4286224" y="1002029"/>
                </a:lnTo>
                <a:lnTo>
                  <a:pt x="4308144" y="994409"/>
                </a:lnTo>
                <a:close/>
              </a:path>
              <a:path w="5191759" h="1215389">
                <a:moveTo>
                  <a:pt x="4171364" y="1031239"/>
                </a:moveTo>
                <a:lnTo>
                  <a:pt x="3431498" y="1031239"/>
                </a:lnTo>
                <a:lnTo>
                  <a:pt x="3447928" y="1035050"/>
                </a:lnTo>
                <a:lnTo>
                  <a:pt x="3464597" y="1037589"/>
                </a:lnTo>
                <a:lnTo>
                  <a:pt x="3481495" y="1041400"/>
                </a:lnTo>
                <a:lnTo>
                  <a:pt x="3533457" y="1049020"/>
                </a:lnTo>
                <a:lnTo>
                  <a:pt x="3551166" y="1050289"/>
                </a:lnTo>
                <a:lnTo>
                  <a:pt x="3587105" y="1055370"/>
                </a:lnTo>
                <a:lnTo>
                  <a:pt x="3717262" y="1064259"/>
                </a:lnTo>
                <a:lnTo>
                  <a:pt x="3736273" y="1064259"/>
                </a:lnTo>
                <a:lnTo>
                  <a:pt x="3755357" y="1065529"/>
                </a:lnTo>
                <a:lnTo>
                  <a:pt x="3793702" y="1065529"/>
                </a:lnTo>
                <a:lnTo>
                  <a:pt x="3906383" y="1062989"/>
                </a:lnTo>
                <a:lnTo>
                  <a:pt x="4013416" y="1055370"/>
                </a:lnTo>
                <a:lnTo>
                  <a:pt x="4064365" y="1049020"/>
                </a:lnTo>
                <a:lnTo>
                  <a:pt x="4160226" y="1033779"/>
                </a:lnTo>
                <a:lnTo>
                  <a:pt x="4171364" y="1031239"/>
                </a:lnTo>
                <a:close/>
              </a:path>
              <a:path w="5191759" h="1215389">
                <a:moveTo>
                  <a:pt x="1328091" y="106679"/>
                </a:moveTo>
                <a:lnTo>
                  <a:pt x="1220299" y="106679"/>
                </a:lnTo>
                <a:lnTo>
                  <a:pt x="1166326" y="109220"/>
                </a:lnTo>
                <a:lnTo>
                  <a:pt x="1100811" y="113029"/>
                </a:lnTo>
                <a:lnTo>
                  <a:pt x="1037470" y="118109"/>
                </a:lnTo>
                <a:lnTo>
                  <a:pt x="976480" y="124459"/>
                </a:lnTo>
                <a:lnTo>
                  <a:pt x="862268" y="142239"/>
                </a:lnTo>
                <a:lnTo>
                  <a:pt x="809404" y="153670"/>
                </a:lnTo>
                <a:lnTo>
                  <a:pt x="759605" y="165100"/>
                </a:lnTo>
                <a:lnTo>
                  <a:pt x="713050" y="179070"/>
                </a:lnTo>
                <a:lnTo>
                  <a:pt x="669917" y="193039"/>
                </a:lnTo>
                <a:lnTo>
                  <a:pt x="630386" y="208279"/>
                </a:lnTo>
                <a:lnTo>
                  <a:pt x="594634" y="224789"/>
                </a:lnTo>
                <a:lnTo>
                  <a:pt x="535183" y="260350"/>
                </a:lnTo>
                <a:lnTo>
                  <a:pt x="492992" y="297179"/>
                </a:lnTo>
                <a:lnTo>
                  <a:pt x="469489" y="337820"/>
                </a:lnTo>
                <a:lnTo>
                  <a:pt x="465191" y="358139"/>
                </a:lnTo>
                <a:lnTo>
                  <a:pt x="466102" y="378459"/>
                </a:lnTo>
                <a:lnTo>
                  <a:pt x="472398" y="400050"/>
                </a:lnTo>
                <a:lnTo>
                  <a:pt x="468080" y="403860"/>
                </a:lnTo>
                <a:lnTo>
                  <a:pt x="395090" y="407669"/>
                </a:lnTo>
                <a:lnTo>
                  <a:pt x="303122" y="417829"/>
                </a:lnTo>
                <a:lnTo>
                  <a:pt x="239353" y="429260"/>
                </a:lnTo>
                <a:lnTo>
                  <a:pt x="219270" y="434339"/>
                </a:lnTo>
                <a:lnTo>
                  <a:pt x="199831" y="438150"/>
                </a:lnTo>
                <a:lnTo>
                  <a:pt x="181070" y="443229"/>
                </a:lnTo>
                <a:lnTo>
                  <a:pt x="163021" y="448310"/>
                </a:lnTo>
                <a:lnTo>
                  <a:pt x="145718" y="454660"/>
                </a:lnTo>
                <a:lnTo>
                  <a:pt x="129195" y="459739"/>
                </a:lnTo>
                <a:lnTo>
                  <a:pt x="84648" y="478789"/>
                </a:lnTo>
                <a:lnTo>
                  <a:pt x="51463" y="497839"/>
                </a:lnTo>
                <a:lnTo>
                  <a:pt x="21319" y="523239"/>
                </a:lnTo>
                <a:lnTo>
                  <a:pt x="586" y="561339"/>
                </a:lnTo>
                <a:lnTo>
                  <a:pt x="0" y="574039"/>
                </a:lnTo>
                <a:lnTo>
                  <a:pt x="2491" y="588009"/>
                </a:lnTo>
                <a:lnTo>
                  <a:pt x="27919" y="624839"/>
                </a:lnTo>
                <a:lnTo>
                  <a:pt x="59323" y="648969"/>
                </a:lnTo>
                <a:lnTo>
                  <a:pt x="101812" y="670559"/>
                </a:lnTo>
                <a:lnTo>
                  <a:pt x="154977" y="690879"/>
                </a:lnTo>
                <a:lnTo>
                  <a:pt x="218410" y="708659"/>
                </a:lnTo>
                <a:lnTo>
                  <a:pt x="253849" y="716279"/>
                </a:lnTo>
                <a:lnTo>
                  <a:pt x="236332" y="722629"/>
                </a:lnTo>
                <a:lnTo>
                  <a:pt x="219946" y="728979"/>
                </a:lnTo>
                <a:lnTo>
                  <a:pt x="204706" y="736600"/>
                </a:lnTo>
                <a:lnTo>
                  <a:pt x="190627" y="742950"/>
                </a:lnTo>
                <a:lnTo>
                  <a:pt x="155515" y="765809"/>
                </a:lnTo>
                <a:lnTo>
                  <a:pt x="125900" y="797559"/>
                </a:lnTo>
                <a:lnTo>
                  <a:pt x="116854" y="830579"/>
                </a:lnTo>
                <a:lnTo>
                  <a:pt x="117923" y="839469"/>
                </a:lnTo>
                <a:lnTo>
                  <a:pt x="137075" y="875029"/>
                </a:lnTo>
                <a:lnTo>
                  <a:pt x="184989" y="910589"/>
                </a:lnTo>
                <a:lnTo>
                  <a:pt x="230411" y="932179"/>
                </a:lnTo>
                <a:lnTo>
                  <a:pt x="285222" y="951229"/>
                </a:lnTo>
                <a:lnTo>
                  <a:pt x="348228" y="966469"/>
                </a:lnTo>
                <a:lnTo>
                  <a:pt x="455487" y="984250"/>
                </a:lnTo>
                <a:lnTo>
                  <a:pt x="533752" y="991869"/>
                </a:lnTo>
                <a:lnTo>
                  <a:pt x="574464" y="994409"/>
                </a:lnTo>
                <a:lnTo>
                  <a:pt x="616030" y="995679"/>
                </a:lnTo>
                <a:lnTo>
                  <a:pt x="658300" y="995679"/>
                </a:lnTo>
                <a:lnTo>
                  <a:pt x="701125" y="994409"/>
                </a:lnTo>
                <a:lnTo>
                  <a:pt x="4308144" y="994409"/>
                </a:lnTo>
                <a:lnTo>
                  <a:pt x="4356259" y="976629"/>
                </a:lnTo>
                <a:lnTo>
                  <a:pt x="4413442" y="947419"/>
                </a:lnTo>
                <a:lnTo>
                  <a:pt x="4456333" y="915669"/>
                </a:lnTo>
                <a:lnTo>
                  <a:pt x="4483490" y="881379"/>
                </a:lnTo>
                <a:lnTo>
                  <a:pt x="4493472" y="845819"/>
                </a:lnTo>
                <a:lnTo>
                  <a:pt x="4595693" y="839469"/>
                </a:lnTo>
                <a:lnTo>
                  <a:pt x="4615696" y="836929"/>
                </a:lnTo>
                <a:lnTo>
                  <a:pt x="4635531" y="835659"/>
                </a:lnTo>
                <a:lnTo>
                  <a:pt x="4731838" y="822959"/>
                </a:lnTo>
                <a:lnTo>
                  <a:pt x="4750460" y="819150"/>
                </a:lnTo>
                <a:lnTo>
                  <a:pt x="4768848" y="816609"/>
                </a:lnTo>
                <a:lnTo>
                  <a:pt x="4786991" y="812800"/>
                </a:lnTo>
                <a:lnTo>
                  <a:pt x="4873710" y="795019"/>
                </a:lnTo>
                <a:lnTo>
                  <a:pt x="4924951" y="781050"/>
                </a:lnTo>
                <a:lnTo>
                  <a:pt x="4971817" y="765809"/>
                </a:lnTo>
                <a:lnTo>
                  <a:pt x="5014271" y="750569"/>
                </a:lnTo>
                <a:lnTo>
                  <a:pt x="5052275" y="734059"/>
                </a:lnTo>
                <a:lnTo>
                  <a:pt x="5114784" y="698500"/>
                </a:lnTo>
                <a:lnTo>
                  <a:pt x="5159047" y="661669"/>
                </a:lnTo>
                <a:lnTo>
                  <a:pt x="5184764" y="622300"/>
                </a:lnTo>
                <a:lnTo>
                  <a:pt x="5191636" y="582929"/>
                </a:lnTo>
                <a:lnTo>
                  <a:pt x="5187913" y="562609"/>
                </a:lnTo>
                <a:lnTo>
                  <a:pt x="5165958" y="523239"/>
                </a:lnTo>
                <a:lnTo>
                  <a:pt x="5124413" y="483869"/>
                </a:lnTo>
                <a:lnTo>
                  <a:pt x="5062977" y="447039"/>
                </a:lnTo>
                <a:lnTo>
                  <a:pt x="5024707" y="429260"/>
                </a:lnTo>
                <a:lnTo>
                  <a:pt x="5035220" y="421639"/>
                </a:lnTo>
                <a:lnTo>
                  <a:pt x="5064265" y="387350"/>
                </a:lnTo>
                <a:lnTo>
                  <a:pt x="5074967" y="354329"/>
                </a:lnTo>
                <a:lnTo>
                  <a:pt x="5074156" y="339089"/>
                </a:lnTo>
                <a:lnTo>
                  <a:pt x="5048436" y="292100"/>
                </a:lnTo>
                <a:lnTo>
                  <a:pt x="5013016" y="261620"/>
                </a:lnTo>
                <a:lnTo>
                  <a:pt x="4964035" y="233679"/>
                </a:lnTo>
                <a:lnTo>
                  <a:pt x="4902399" y="209550"/>
                </a:lnTo>
                <a:lnTo>
                  <a:pt x="4829016" y="186689"/>
                </a:lnTo>
                <a:lnTo>
                  <a:pt x="4788202" y="176529"/>
                </a:lnTo>
                <a:lnTo>
                  <a:pt x="4744791" y="167639"/>
                </a:lnTo>
                <a:lnTo>
                  <a:pt x="4698896" y="160020"/>
                </a:lnTo>
                <a:lnTo>
                  <a:pt x="4600109" y="147320"/>
                </a:lnTo>
                <a:lnTo>
                  <a:pt x="4596703" y="142239"/>
                </a:lnTo>
                <a:lnTo>
                  <a:pt x="1685248" y="142239"/>
                </a:lnTo>
                <a:lnTo>
                  <a:pt x="1661585" y="137159"/>
                </a:lnTo>
                <a:lnTo>
                  <a:pt x="1613164" y="129539"/>
                </a:lnTo>
                <a:lnTo>
                  <a:pt x="1588449" y="127000"/>
                </a:lnTo>
                <a:lnTo>
                  <a:pt x="1563429" y="123189"/>
                </a:lnTo>
                <a:lnTo>
                  <a:pt x="1460724" y="113029"/>
                </a:lnTo>
                <a:lnTo>
                  <a:pt x="1328091" y="106679"/>
                </a:lnTo>
                <a:close/>
              </a:path>
              <a:path w="5191759" h="1215389">
                <a:moveTo>
                  <a:pt x="2257487" y="33020"/>
                </a:moveTo>
                <a:lnTo>
                  <a:pt x="2159008" y="35559"/>
                </a:lnTo>
                <a:lnTo>
                  <a:pt x="2110635" y="38100"/>
                </a:lnTo>
                <a:lnTo>
                  <a:pt x="2063136" y="41909"/>
                </a:lnTo>
                <a:lnTo>
                  <a:pt x="2016735" y="46989"/>
                </a:lnTo>
                <a:lnTo>
                  <a:pt x="1971654" y="53339"/>
                </a:lnTo>
                <a:lnTo>
                  <a:pt x="1928116" y="60959"/>
                </a:lnTo>
                <a:lnTo>
                  <a:pt x="1886343" y="69850"/>
                </a:lnTo>
                <a:lnTo>
                  <a:pt x="1846558" y="78739"/>
                </a:lnTo>
                <a:lnTo>
                  <a:pt x="1808983" y="90170"/>
                </a:lnTo>
                <a:lnTo>
                  <a:pt x="1741358" y="114300"/>
                </a:lnTo>
                <a:lnTo>
                  <a:pt x="1685248" y="142239"/>
                </a:lnTo>
                <a:lnTo>
                  <a:pt x="4596703" y="142239"/>
                </a:lnTo>
                <a:lnTo>
                  <a:pt x="4595000" y="139700"/>
                </a:lnTo>
                <a:lnTo>
                  <a:pt x="4589039" y="133350"/>
                </a:lnTo>
                <a:lnTo>
                  <a:pt x="4582242" y="127000"/>
                </a:lnTo>
                <a:lnTo>
                  <a:pt x="4574619" y="119379"/>
                </a:lnTo>
                <a:lnTo>
                  <a:pt x="4536140" y="93979"/>
                </a:lnTo>
                <a:lnTo>
                  <a:pt x="4531519" y="91439"/>
                </a:lnTo>
                <a:lnTo>
                  <a:pt x="2699156" y="91439"/>
                </a:lnTo>
                <a:lnTo>
                  <a:pt x="2688035" y="88900"/>
                </a:lnTo>
                <a:lnTo>
                  <a:pt x="2676671" y="85089"/>
                </a:lnTo>
                <a:lnTo>
                  <a:pt x="2665070" y="82550"/>
                </a:lnTo>
                <a:lnTo>
                  <a:pt x="2653235" y="78739"/>
                </a:lnTo>
                <a:lnTo>
                  <a:pt x="2641173" y="76200"/>
                </a:lnTo>
                <a:lnTo>
                  <a:pt x="2628887" y="72389"/>
                </a:lnTo>
                <a:lnTo>
                  <a:pt x="2550753" y="57150"/>
                </a:lnTo>
                <a:lnTo>
                  <a:pt x="2503400" y="49529"/>
                </a:lnTo>
                <a:lnTo>
                  <a:pt x="2406197" y="39370"/>
                </a:lnTo>
                <a:lnTo>
                  <a:pt x="2356791" y="35559"/>
                </a:lnTo>
                <a:lnTo>
                  <a:pt x="2257487" y="33020"/>
                </a:lnTo>
                <a:close/>
              </a:path>
              <a:path w="5191759" h="1215389">
                <a:moveTo>
                  <a:pt x="3201224" y="0"/>
                </a:moveTo>
                <a:lnTo>
                  <a:pt x="3120104" y="0"/>
                </a:lnTo>
                <a:lnTo>
                  <a:pt x="3080096" y="1270"/>
                </a:lnTo>
                <a:lnTo>
                  <a:pt x="3040697" y="5079"/>
                </a:lnTo>
                <a:lnTo>
                  <a:pt x="3002087" y="7620"/>
                </a:lnTo>
                <a:lnTo>
                  <a:pt x="2927959" y="17779"/>
                </a:lnTo>
                <a:lnTo>
                  <a:pt x="2859157" y="31750"/>
                </a:lnTo>
                <a:lnTo>
                  <a:pt x="2797125" y="48259"/>
                </a:lnTo>
                <a:lnTo>
                  <a:pt x="2743310" y="68579"/>
                </a:lnTo>
                <a:lnTo>
                  <a:pt x="2699156" y="91439"/>
                </a:lnTo>
                <a:lnTo>
                  <a:pt x="4531519" y="91439"/>
                </a:lnTo>
                <a:lnTo>
                  <a:pt x="4485498" y="69850"/>
                </a:lnTo>
                <a:lnTo>
                  <a:pt x="4471034" y="64770"/>
                </a:lnTo>
                <a:lnTo>
                  <a:pt x="4464970" y="62229"/>
                </a:lnTo>
                <a:lnTo>
                  <a:pt x="3576003" y="62229"/>
                </a:lnTo>
                <a:lnTo>
                  <a:pt x="3565709" y="58420"/>
                </a:lnTo>
                <a:lnTo>
                  <a:pt x="3555053" y="53339"/>
                </a:lnTo>
                <a:lnTo>
                  <a:pt x="3544043" y="50800"/>
                </a:lnTo>
                <a:lnTo>
                  <a:pt x="3520996" y="43179"/>
                </a:lnTo>
                <a:lnTo>
                  <a:pt x="3508977" y="39370"/>
                </a:lnTo>
                <a:lnTo>
                  <a:pt x="3496637" y="36829"/>
                </a:lnTo>
                <a:lnTo>
                  <a:pt x="3483987" y="33020"/>
                </a:lnTo>
                <a:lnTo>
                  <a:pt x="3457788" y="27939"/>
                </a:lnTo>
                <a:lnTo>
                  <a:pt x="3444256" y="24129"/>
                </a:lnTo>
                <a:lnTo>
                  <a:pt x="3402034" y="16509"/>
                </a:lnTo>
                <a:lnTo>
                  <a:pt x="3322954" y="6350"/>
                </a:lnTo>
                <a:lnTo>
                  <a:pt x="3241975" y="1270"/>
                </a:lnTo>
                <a:lnTo>
                  <a:pt x="3201224" y="0"/>
                </a:lnTo>
                <a:close/>
              </a:path>
              <a:path w="5191759" h="1215389">
                <a:moveTo>
                  <a:pt x="4070493" y="0"/>
                </a:moveTo>
                <a:lnTo>
                  <a:pt x="3980469" y="0"/>
                </a:lnTo>
                <a:lnTo>
                  <a:pt x="3935675" y="1270"/>
                </a:lnTo>
                <a:lnTo>
                  <a:pt x="3891300" y="3809"/>
                </a:lnTo>
                <a:lnTo>
                  <a:pt x="3847550" y="7620"/>
                </a:lnTo>
                <a:lnTo>
                  <a:pt x="3762743" y="17779"/>
                </a:lnTo>
                <a:lnTo>
                  <a:pt x="3682893" y="33020"/>
                </a:lnTo>
                <a:lnTo>
                  <a:pt x="3645340" y="41909"/>
                </a:lnTo>
                <a:lnTo>
                  <a:pt x="3576003" y="62229"/>
                </a:lnTo>
                <a:lnTo>
                  <a:pt x="4464970" y="62229"/>
                </a:lnTo>
                <a:lnTo>
                  <a:pt x="4423519" y="48259"/>
                </a:lnTo>
                <a:lnTo>
                  <a:pt x="4368642" y="34289"/>
                </a:lnTo>
                <a:lnTo>
                  <a:pt x="4288538" y="19050"/>
                </a:lnTo>
                <a:lnTo>
                  <a:pt x="4246551" y="12700"/>
                </a:lnTo>
                <a:lnTo>
                  <a:pt x="4203548" y="7620"/>
                </a:lnTo>
                <a:lnTo>
                  <a:pt x="4159734" y="3809"/>
                </a:lnTo>
                <a:lnTo>
                  <a:pt x="4115314" y="1270"/>
                </a:lnTo>
                <a:lnTo>
                  <a:pt x="4070493" y="0"/>
                </a:lnTo>
                <a:close/>
              </a:path>
            </a:pathLst>
          </a:custGeom>
          <a:solidFill>
            <a:srgbClr val="FFFF00"/>
          </a:solidFill>
        </p:spPr>
        <p:txBody>
          <a:bodyPr wrap="square" lIns="0" tIns="0" rIns="0" bIns="0" rtlCol="0"/>
          <a:lstStyle/>
          <a:p>
            <a:endParaRPr/>
          </a:p>
        </p:txBody>
      </p:sp>
      <p:sp>
        <p:nvSpPr>
          <p:cNvPr id="16" name="object 16"/>
          <p:cNvSpPr/>
          <p:nvPr/>
        </p:nvSpPr>
        <p:spPr>
          <a:xfrm>
            <a:off x="3883320" y="3135723"/>
            <a:ext cx="5191760" cy="1216660"/>
          </a:xfrm>
          <a:custGeom>
            <a:avLst/>
            <a:gdLst/>
            <a:ahLst/>
            <a:cxnLst/>
            <a:rect l="l" t="t" r="r" b="b"/>
            <a:pathLst>
              <a:path w="5191759" h="1216660">
                <a:moveTo>
                  <a:pt x="472398" y="400591"/>
                </a:moveTo>
                <a:lnTo>
                  <a:pt x="466102" y="379465"/>
                </a:lnTo>
                <a:lnTo>
                  <a:pt x="465191" y="358580"/>
                </a:lnTo>
                <a:lnTo>
                  <a:pt x="469489" y="338010"/>
                </a:lnTo>
                <a:lnTo>
                  <a:pt x="492992" y="298118"/>
                </a:lnTo>
                <a:lnTo>
                  <a:pt x="535183" y="260391"/>
                </a:lnTo>
                <a:lnTo>
                  <a:pt x="594634" y="225428"/>
                </a:lnTo>
                <a:lnTo>
                  <a:pt x="630386" y="209171"/>
                </a:lnTo>
                <a:lnTo>
                  <a:pt x="669917" y="193830"/>
                </a:lnTo>
                <a:lnTo>
                  <a:pt x="713050" y="179480"/>
                </a:lnTo>
                <a:lnTo>
                  <a:pt x="759605" y="166197"/>
                </a:lnTo>
                <a:lnTo>
                  <a:pt x="809404" y="154056"/>
                </a:lnTo>
                <a:lnTo>
                  <a:pt x="862268" y="143131"/>
                </a:lnTo>
                <a:lnTo>
                  <a:pt x="918020" y="133497"/>
                </a:lnTo>
                <a:lnTo>
                  <a:pt x="976480" y="125230"/>
                </a:lnTo>
                <a:lnTo>
                  <a:pt x="1037470" y="118405"/>
                </a:lnTo>
                <a:lnTo>
                  <a:pt x="1100811" y="113097"/>
                </a:lnTo>
                <a:lnTo>
                  <a:pt x="1166326" y="109380"/>
                </a:lnTo>
                <a:lnTo>
                  <a:pt x="1220299" y="107637"/>
                </a:lnTo>
                <a:lnTo>
                  <a:pt x="1274280" y="107049"/>
                </a:lnTo>
                <a:lnTo>
                  <a:pt x="1301218" y="107184"/>
                </a:lnTo>
                <a:lnTo>
                  <a:pt x="1354878" y="108305"/>
                </a:lnTo>
                <a:lnTo>
                  <a:pt x="1408106" y="110553"/>
                </a:lnTo>
                <a:lnTo>
                  <a:pt x="1460724" y="113915"/>
                </a:lnTo>
                <a:lnTo>
                  <a:pt x="1512557" y="118379"/>
                </a:lnTo>
                <a:lnTo>
                  <a:pt x="1563429" y="123936"/>
                </a:lnTo>
                <a:lnTo>
                  <a:pt x="1613164" y="130572"/>
                </a:lnTo>
                <a:lnTo>
                  <a:pt x="1661585" y="138278"/>
                </a:lnTo>
                <a:lnTo>
                  <a:pt x="1685248" y="142527"/>
                </a:lnTo>
                <a:lnTo>
                  <a:pt x="1711752" y="128023"/>
                </a:lnTo>
                <a:lnTo>
                  <a:pt x="1773843" y="101888"/>
                </a:lnTo>
                <a:lnTo>
                  <a:pt x="1846558" y="79732"/>
                </a:lnTo>
                <a:lnTo>
                  <a:pt x="1886343" y="70200"/>
                </a:lnTo>
                <a:lnTo>
                  <a:pt x="1928116" y="61727"/>
                </a:lnTo>
                <a:lnTo>
                  <a:pt x="1971654" y="54335"/>
                </a:lnTo>
                <a:lnTo>
                  <a:pt x="2016735" y="48045"/>
                </a:lnTo>
                <a:lnTo>
                  <a:pt x="2063136" y="42880"/>
                </a:lnTo>
                <a:lnTo>
                  <a:pt x="2110635" y="38861"/>
                </a:lnTo>
                <a:lnTo>
                  <a:pt x="2159008" y="36009"/>
                </a:lnTo>
                <a:lnTo>
                  <a:pt x="2208032" y="34346"/>
                </a:lnTo>
                <a:lnTo>
                  <a:pt x="2257487" y="33894"/>
                </a:lnTo>
                <a:lnTo>
                  <a:pt x="2307147" y="34675"/>
                </a:lnTo>
                <a:lnTo>
                  <a:pt x="2356791" y="36709"/>
                </a:lnTo>
                <a:lnTo>
                  <a:pt x="2406197" y="40019"/>
                </a:lnTo>
                <a:lnTo>
                  <a:pt x="2455141" y="44626"/>
                </a:lnTo>
                <a:lnTo>
                  <a:pt x="2503400" y="50552"/>
                </a:lnTo>
                <a:lnTo>
                  <a:pt x="2550753" y="57818"/>
                </a:lnTo>
                <a:lnTo>
                  <a:pt x="2590738" y="65221"/>
                </a:lnTo>
                <a:lnTo>
                  <a:pt x="2628887" y="73525"/>
                </a:lnTo>
                <a:lnTo>
                  <a:pt x="2676671" y="85916"/>
                </a:lnTo>
                <a:lnTo>
                  <a:pt x="2699156" y="92645"/>
                </a:lnTo>
                <a:lnTo>
                  <a:pt x="2719935" y="80628"/>
                </a:lnTo>
                <a:lnTo>
                  <a:pt x="2769100" y="58875"/>
                </a:lnTo>
                <a:lnTo>
                  <a:pt x="2827205" y="40290"/>
                </a:lnTo>
                <a:lnTo>
                  <a:pt x="2892802" y="25032"/>
                </a:lnTo>
                <a:lnTo>
                  <a:pt x="2964448" y="13255"/>
                </a:lnTo>
                <a:lnTo>
                  <a:pt x="3040697" y="5115"/>
                </a:lnTo>
                <a:lnTo>
                  <a:pt x="3080096" y="2458"/>
                </a:lnTo>
                <a:lnTo>
                  <a:pt x="3120104" y="769"/>
                </a:lnTo>
                <a:lnTo>
                  <a:pt x="3160540" y="68"/>
                </a:lnTo>
                <a:lnTo>
                  <a:pt x="3201224" y="373"/>
                </a:lnTo>
                <a:lnTo>
                  <a:pt x="3241975" y="1705"/>
                </a:lnTo>
                <a:lnTo>
                  <a:pt x="3282612" y="4083"/>
                </a:lnTo>
                <a:lnTo>
                  <a:pt x="3322954" y="7526"/>
                </a:lnTo>
                <a:lnTo>
                  <a:pt x="3362822" y="12054"/>
                </a:lnTo>
                <a:lnTo>
                  <a:pt x="3402034" y="17686"/>
                </a:lnTo>
                <a:lnTo>
                  <a:pt x="3444256" y="25207"/>
                </a:lnTo>
                <a:lnTo>
                  <a:pt x="3483987" y="33904"/>
                </a:lnTo>
                <a:lnTo>
                  <a:pt x="3520996" y="43714"/>
                </a:lnTo>
                <a:lnTo>
                  <a:pt x="3565709" y="58418"/>
                </a:lnTo>
                <a:lnTo>
                  <a:pt x="3576003" y="62369"/>
                </a:lnTo>
                <a:lnTo>
                  <a:pt x="3609641" y="51660"/>
                </a:lnTo>
                <a:lnTo>
                  <a:pt x="3682893" y="33199"/>
                </a:lnTo>
                <a:lnTo>
                  <a:pt x="3722096" y="25464"/>
                </a:lnTo>
                <a:lnTo>
                  <a:pt x="3762743" y="18737"/>
                </a:lnTo>
                <a:lnTo>
                  <a:pt x="3804629" y="13026"/>
                </a:lnTo>
                <a:lnTo>
                  <a:pt x="3847550" y="8339"/>
                </a:lnTo>
                <a:lnTo>
                  <a:pt x="3891300" y="4685"/>
                </a:lnTo>
                <a:lnTo>
                  <a:pt x="3935675" y="2072"/>
                </a:lnTo>
                <a:lnTo>
                  <a:pt x="3980469" y="507"/>
                </a:lnTo>
                <a:lnTo>
                  <a:pt x="4025476" y="0"/>
                </a:lnTo>
                <a:lnTo>
                  <a:pt x="4070493" y="557"/>
                </a:lnTo>
                <a:lnTo>
                  <a:pt x="4115314" y="2189"/>
                </a:lnTo>
                <a:lnTo>
                  <a:pt x="4159734" y="4902"/>
                </a:lnTo>
                <a:lnTo>
                  <a:pt x="4203548" y="8705"/>
                </a:lnTo>
                <a:lnTo>
                  <a:pt x="4246551" y="13606"/>
                </a:lnTo>
                <a:lnTo>
                  <a:pt x="4288538" y="19614"/>
                </a:lnTo>
                <a:lnTo>
                  <a:pt x="4329303" y="26736"/>
                </a:lnTo>
                <a:lnTo>
                  <a:pt x="4368642" y="34981"/>
                </a:lnTo>
                <a:lnTo>
                  <a:pt x="4406350" y="44356"/>
                </a:lnTo>
                <a:lnTo>
                  <a:pt x="4455874" y="59379"/>
                </a:lnTo>
                <a:lnTo>
                  <a:pt x="4499254" y="76043"/>
                </a:lnTo>
                <a:lnTo>
                  <a:pt x="4536140" y="94152"/>
                </a:lnTo>
                <a:lnTo>
                  <a:pt x="4574619" y="120204"/>
                </a:lnTo>
                <a:lnTo>
                  <a:pt x="4600109" y="148009"/>
                </a:lnTo>
                <a:lnTo>
                  <a:pt x="4650631" y="153799"/>
                </a:lnTo>
                <a:lnTo>
                  <a:pt x="4698896" y="160694"/>
                </a:lnTo>
                <a:lnTo>
                  <a:pt x="4744791" y="168633"/>
                </a:lnTo>
                <a:lnTo>
                  <a:pt x="4788202" y="177556"/>
                </a:lnTo>
                <a:lnTo>
                  <a:pt x="4829016" y="187401"/>
                </a:lnTo>
                <a:lnTo>
                  <a:pt x="4867119" y="198108"/>
                </a:lnTo>
                <a:lnTo>
                  <a:pt x="4934742" y="221864"/>
                </a:lnTo>
                <a:lnTo>
                  <a:pt x="4990164" y="248337"/>
                </a:lnTo>
                <a:lnTo>
                  <a:pt x="5032477" y="277039"/>
                </a:lnTo>
                <a:lnTo>
                  <a:pt x="5060777" y="307484"/>
                </a:lnTo>
                <a:lnTo>
                  <a:pt x="5074967" y="355352"/>
                </a:lnTo>
                <a:lnTo>
                  <a:pt x="5071708" y="371652"/>
                </a:lnTo>
                <a:lnTo>
                  <a:pt x="5044493" y="413108"/>
                </a:lnTo>
                <a:lnTo>
                  <a:pt x="5024707" y="430189"/>
                </a:lnTo>
                <a:lnTo>
                  <a:pt x="5062977" y="447755"/>
                </a:lnTo>
                <a:lnTo>
                  <a:pt x="5124413" y="484682"/>
                </a:lnTo>
                <a:lnTo>
                  <a:pt x="5165958" y="523383"/>
                </a:lnTo>
                <a:lnTo>
                  <a:pt x="5187913" y="563118"/>
                </a:lnTo>
                <a:lnTo>
                  <a:pt x="5191636" y="583141"/>
                </a:lnTo>
                <a:lnTo>
                  <a:pt x="5190574" y="603143"/>
                </a:lnTo>
                <a:lnTo>
                  <a:pt x="5174242" y="642717"/>
                </a:lnTo>
                <a:lnTo>
                  <a:pt x="5139215" y="681096"/>
                </a:lnTo>
                <a:lnTo>
                  <a:pt x="5085792" y="717540"/>
                </a:lnTo>
                <a:lnTo>
                  <a:pt x="5014271" y="751305"/>
                </a:lnTo>
                <a:lnTo>
                  <a:pt x="4971817" y="766951"/>
                </a:lnTo>
                <a:lnTo>
                  <a:pt x="4924951" y="781650"/>
                </a:lnTo>
                <a:lnTo>
                  <a:pt x="4873710" y="795307"/>
                </a:lnTo>
                <a:lnTo>
                  <a:pt x="4822506" y="806881"/>
                </a:lnTo>
                <a:lnTo>
                  <a:pt x="4768848" y="817120"/>
                </a:lnTo>
                <a:lnTo>
                  <a:pt x="4712990" y="825995"/>
                </a:lnTo>
                <a:lnTo>
                  <a:pt x="4674655" y="831138"/>
                </a:lnTo>
                <a:lnTo>
                  <a:pt x="4635531" y="835652"/>
                </a:lnTo>
                <a:lnTo>
                  <a:pt x="4595693" y="839527"/>
                </a:lnTo>
                <a:lnTo>
                  <a:pt x="4555217" y="842755"/>
                </a:lnTo>
                <a:lnTo>
                  <a:pt x="4514179" y="845325"/>
                </a:lnTo>
                <a:lnTo>
                  <a:pt x="4493472" y="846361"/>
                </a:lnTo>
                <a:lnTo>
                  <a:pt x="4490718" y="864518"/>
                </a:lnTo>
                <a:lnTo>
                  <a:pt x="4471968" y="899530"/>
                </a:lnTo>
                <a:lnTo>
                  <a:pt x="4436764" y="932430"/>
                </a:lnTo>
                <a:lnTo>
                  <a:pt x="4386547" y="962763"/>
                </a:lnTo>
                <a:lnTo>
                  <a:pt x="4322758" y="990077"/>
                </a:lnTo>
                <a:lnTo>
                  <a:pt x="4286224" y="1002460"/>
                </a:lnTo>
                <a:lnTo>
                  <a:pt x="4246837" y="1013918"/>
                </a:lnTo>
                <a:lnTo>
                  <a:pt x="4204778" y="1024395"/>
                </a:lnTo>
                <a:lnTo>
                  <a:pt x="4160226" y="1033833"/>
                </a:lnTo>
                <a:lnTo>
                  <a:pt x="4113361" y="1042177"/>
                </a:lnTo>
                <a:lnTo>
                  <a:pt x="4064365" y="1049369"/>
                </a:lnTo>
                <a:lnTo>
                  <a:pt x="4013416" y="1055353"/>
                </a:lnTo>
                <a:lnTo>
                  <a:pt x="3960695" y="1060071"/>
                </a:lnTo>
                <a:lnTo>
                  <a:pt x="3906383" y="1063469"/>
                </a:lnTo>
                <a:lnTo>
                  <a:pt x="3850658" y="1065487"/>
                </a:lnTo>
                <a:lnTo>
                  <a:pt x="3793702" y="1066071"/>
                </a:lnTo>
                <a:lnTo>
                  <a:pt x="3774503" y="1065931"/>
                </a:lnTo>
                <a:lnTo>
                  <a:pt x="3736273" y="1065149"/>
                </a:lnTo>
                <a:lnTo>
                  <a:pt x="3679501" y="1062738"/>
                </a:lnTo>
                <a:lnTo>
                  <a:pt x="3623668" y="1058860"/>
                </a:lnTo>
                <a:lnTo>
                  <a:pt x="3569052" y="1053535"/>
                </a:lnTo>
                <a:lnTo>
                  <a:pt x="3515935" y="1046783"/>
                </a:lnTo>
                <a:lnTo>
                  <a:pt x="3464597" y="1038626"/>
                </a:lnTo>
                <a:lnTo>
                  <a:pt x="3431498" y="1032416"/>
                </a:lnTo>
                <a:lnTo>
                  <a:pt x="3409671" y="1052535"/>
                </a:lnTo>
                <a:lnTo>
                  <a:pt x="3352536" y="1089909"/>
                </a:lnTo>
                <a:lnTo>
                  <a:pt x="3317748" y="1107075"/>
                </a:lnTo>
                <a:lnTo>
                  <a:pt x="3279159" y="1123168"/>
                </a:lnTo>
                <a:lnTo>
                  <a:pt x="3237031" y="1138143"/>
                </a:lnTo>
                <a:lnTo>
                  <a:pt x="3191623" y="1151955"/>
                </a:lnTo>
                <a:lnTo>
                  <a:pt x="3143196" y="1164561"/>
                </a:lnTo>
                <a:lnTo>
                  <a:pt x="3092008" y="1175916"/>
                </a:lnTo>
                <a:lnTo>
                  <a:pt x="3038322" y="1185975"/>
                </a:lnTo>
                <a:lnTo>
                  <a:pt x="2982396" y="1194694"/>
                </a:lnTo>
                <a:lnTo>
                  <a:pt x="2924491" y="1202028"/>
                </a:lnTo>
                <a:lnTo>
                  <a:pt x="2864866" y="1207934"/>
                </a:lnTo>
                <a:lnTo>
                  <a:pt x="2803783" y="1212365"/>
                </a:lnTo>
                <a:lnTo>
                  <a:pt x="2741501" y="1215279"/>
                </a:lnTo>
                <a:lnTo>
                  <a:pt x="2678280" y="1216629"/>
                </a:lnTo>
                <a:lnTo>
                  <a:pt x="2614381" y="1216373"/>
                </a:lnTo>
                <a:lnTo>
                  <a:pt x="2550063" y="1214465"/>
                </a:lnTo>
                <a:lnTo>
                  <a:pt x="2485587" y="1210862"/>
                </a:lnTo>
                <a:lnTo>
                  <a:pt x="2421213" y="1205517"/>
                </a:lnTo>
                <a:lnTo>
                  <a:pt x="2368101" y="1199725"/>
                </a:lnTo>
                <a:lnTo>
                  <a:pt x="2316618" y="1192810"/>
                </a:lnTo>
                <a:lnTo>
                  <a:pt x="2266920" y="1184811"/>
                </a:lnTo>
                <a:lnTo>
                  <a:pt x="2219167" y="1175763"/>
                </a:lnTo>
                <a:lnTo>
                  <a:pt x="2173515" y="1165703"/>
                </a:lnTo>
                <a:lnTo>
                  <a:pt x="2130123" y="1154668"/>
                </a:lnTo>
                <a:lnTo>
                  <a:pt x="2089147" y="1142694"/>
                </a:lnTo>
                <a:lnTo>
                  <a:pt x="2050747" y="1129817"/>
                </a:lnTo>
                <a:lnTo>
                  <a:pt x="2015079" y="1116075"/>
                </a:lnTo>
                <a:lnTo>
                  <a:pt x="1982301" y="1101504"/>
                </a:lnTo>
                <a:lnTo>
                  <a:pt x="1915596" y="1113203"/>
                </a:lnTo>
                <a:lnTo>
                  <a:pt x="1847257" y="1122978"/>
                </a:lnTo>
                <a:lnTo>
                  <a:pt x="1777613" y="1130857"/>
                </a:lnTo>
                <a:lnTo>
                  <a:pt x="1706990" y="1136866"/>
                </a:lnTo>
                <a:lnTo>
                  <a:pt x="1635716" y="1141031"/>
                </a:lnTo>
                <a:lnTo>
                  <a:pt x="1564117" y="1143378"/>
                </a:lnTo>
                <a:lnTo>
                  <a:pt x="1492521" y="1143934"/>
                </a:lnTo>
                <a:lnTo>
                  <a:pt x="1421256" y="1142724"/>
                </a:lnTo>
                <a:lnTo>
                  <a:pt x="1350647" y="1139774"/>
                </a:lnTo>
                <a:lnTo>
                  <a:pt x="1281023" y="1135112"/>
                </a:lnTo>
                <a:lnTo>
                  <a:pt x="1212710" y="1128763"/>
                </a:lnTo>
                <a:lnTo>
                  <a:pt x="1146036" y="1120753"/>
                </a:lnTo>
                <a:lnTo>
                  <a:pt x="1081329" y="1111108"/>
                </a:lnTo>
                <a:lnTo>
                  <a:pt x="1018914" y="1099855"/>
                </a:lnTo>
                <a:lnTo>
                  <a:pt x="959119" y="1087020"/>
                </a:lnTo>
                <a:lnTo>
                  <a:pt x="902273" y="1072630"/>
                </a:lnTo>
                <a:lnTo>
                  <a:pt x="848700" y="1056709"/>
                </a:lnTo>
                <a:lnTo>
                  <a:pt x="798730" y="1039285"/>
                </a:lnTo>
                <a:lnTo>
                  <a:pt x="752689" y="1020384"/>
                </a:lnTo>
                <a:lnTo>
                  <a:pt x="710904" y="1000031"/>
                </a:lnTo>
                <a:lnTo>
                  <a:pt x="707602" y="998253"/>
                </a:lnTo>
                <a:lnTo>
                  <a:pt x="704300" y="996475"/>
                </a:lnTo>
                <a:lnTo>
                  <a:pt x="701125" y="994697"/>
                </a:lnTo>
                <a:lnTo>
                  <a:pt x="658300" y="995733"/>
                </a:lnTo>
                <a:lnTo>
                  <a:pt x="616030" y="995666"/>
                </a:lnTo>
                <a:lnTo>
                  <a:pt x="574464" y="994532"/>
                </a:lnTo>
                <a:lnTo>
                  <a:pt x="533752" y="992371"/>
                </a:lnTo>
                <a:lnTo>
                  <a:pt x="494043" y="989219"/>
                </a:lnTo>
                <a:lnTo>
                  <a:pt x="455487" y="985113"/>
                </a:lnTo>
                <a:lnTo>
                  <a:pt x="382430" y="974195"/>
                </a:lnTo>
                <a:lnTo>
                  <a:pt x="315775" y="959915"/>
                </a:lnTo>
                <a:lnTo>
                  <a:pt x="256717" y="942577"/>
                </a:lnTo>
                <a:lnTo>
                  <a:pt x="206452" y="922479"/>
                </a:lnTo>
                <a:lnTo>
                  <a:pt x="166172" y="899925"/>
                </a:lnTo>
                <a:lnTo>
                  <a:pt x="137075" y="875214"/>
                </a:lnTo>
                <a:lnTo>
                  <a:pt x="117923" y="840158"/>
                </a:lnTo>
                <a:lnTo>
                  <a:pt x="116854" y="831684"/>
                </a:lnTo>
                <a:lnTo>
                  <a:pt x="117133" y="823241"/>
                </a:lnTo>
                <a:lnTo>
                  <a:pt x="138199" y="782011"/>
                </a:lnTo>
                <a:lnTo>
                  <a:pt x="177725" y="751125"/>
                </a:lnTo>
                <a:lnTo>
                  <a:pt x="219946" y="729821"/>
                </a:lnTo>
                <a:lnTo>
                  <a:pt x="253849" y="716734"/>
                </a:lnTo>
                <a:lnTo>
                  <a:pt x="218410" y="709110"/>
                </a:lnTo>
                <a:lnTo>
                  <a:pt x="154977" y="691650"/>
                </a:lnTo>
                <a:lnTo>
                  <a:pt x="101812" y="671624"/>
                </a:lnTo>
                <a:lnTo>
                  <a:pt x="59323" y="649495"/>
                </a:lnTo>
                <a:lnTo>
                  <a:pt x="27919" y="625725"/>
                </a:lnTo>
                <a:lnTo>
                  <a:pt x="2491" y="588004"/>
                </a:lnTo>
                <a:lnTo>
                  <a:pt x="0" y="575111"/>
                </a:lnTo>
                <a:lnTo>
                  <a:pt x="586" y="562154"/>
                </a:lnTo>
                <a:lnTo>
                  <a:pt x="21319" y="523481"/>
                </a:lnTo>
                <a:lnTo>
                  <a:pt x="51463" y="498441"/>
                </a:lnTo>
                <a:lnTo>
                  <a:pt x="84648" y="479538"/>
                </a:lnTo>
                <a:lnTo>
                  <a:pt x="129195" y="460667"/>
                </a:lnTo>
                <a:lnTo>
                  <a:pt x="181070" y="444146"/>
                </a:lnTo>
                <a:lnTo>
                  <a:pt x="219270" y="434532"/>
                </a:lnTo>
                <a:lnTo>
                  <a:pt x="260045" y="426105"/>
                </a:lnTo>
                <a:lnTo>
                  <a:pt x="303122" y="418922"/>
                </a:lnTo>
                <a:lnTo>
                  <a:pt x="348228" y="413039"/>
                </a:lnTo>
                <a:lnTo>
                  <a:pt x="395090" y="408515"/>
                </a:lnTo>
                <a:lnTo>
                  <a:pt x="443436" y="405407"/>
                </a:lnTo>
                <a:lnTo>
                  <a:pt x="468080" y="404401"/>
                </a:lnTo>
                <a:lnTo>
                  <a:pt x="472398" y="400591"/>
                </a:lnTo>
                <a:close/>
              </a:path>
            </a:pathLst>
          </a:custGeom>
          <a:ln w="9153">
            <a:solidFill>
              <a:srgbClr val="497DBA"/>
            </a:solidFill>
          </a:ln>
        </p:spPr>
        <p:txBody>
          <a:bodyPr wrap="square" lIns="0" tIns="0" rIns="0" bIns="0" rtlCol="0"/>
          <a:lstStyle/>
          <a:p>
            <a:endParaRPr/>
          </a:p>
        </p:txBody>
      </p:sp>
      <p:sp>
        <p:nvSpPr>
          <p:cNvPr id="17" name="object 17"/>
          <p:cNvSpPr/>
          <p:nvPr/>
        </p:nvSpPr>
        <p:spPr>
          <a:xfrm>
            <a:off x="4146931" y="3846322"/>
            <a:ext cx="304165" cy="23495"/>
          </a:xfrm>
          <a:custGeom>
            <a:avLst/>
            <a:gdLst/>
            <a:ahLst/>
            <a:cxnLst/>
            <a:rect l="l" t="t" r="r" b="b"/>
            <a:pathLst>
              <a:path w="304164" h="23495">
                <a:moveTo>
                  <a:pt x="304038" y="22478"/>
                </a:moveTo>
                <a:lnTo>
                  <a:pt x="288114" y="22782"/>
                </a:lnTo>
                <a:lnTo>
                  <a:pt x="272204" y="22933"/>
                </a:lnTo>
                <a:lnTo>
                  <a:pt x="256316" y="22930"/>
                </a:lnTo>
                <a:lnTo>
                  <a:pt x="208898" y="22008"/>
                </a:lnTo>
                <a:lnTo>
                  <a:pt x="162067" y="19728"/>
                </a:lnTo>
                <a:lnTo>
                  <a:pt x="116110" y="16105"/>
                </a:lnTo>
                <a:lnTo>
                  <a:pt x="71312" y="11156"/>
                </a:lnTo>
                <a:lnTo>
                  <a:pt x="27958" y="4895"/>
                </a:lnTo>
                <a:lnTo>
                  <a:pt x="13878" y="2519"/>
                </a:lnTo>
                <a:lnTo>
                  <a:pt x="0" y="0"/>
                </a:lnTo>
              </a:path>
            </a:pathLst>
          </a:custGeom>
          <a:ln w="9153">
            <a:solidFill>
              <a:srgbClr val="497DBA"/>
            </a:solidFill>
          </a:ln>
        </p:spPr>
        <p:txBody>
          <a:bodyPr wrap="square" lIns="0" tIns="0" rIns="0" bIns="0" rtlCol="0"/>
          <a:lstStyle/>
          <a:p>
            <a:endParaRPr/>
          </a:p>
        </p:txBody>
      </p:sp>
      <p:sp>
        <p:nvSpPr>
          <p:cNvPr id="18" name="object 18"/>
          <p:cNvSpPr/>
          <p:nvPr/>
        </p:nvSpPr>
        <p:spPr>
          <a:xfrm>
            <a:off x="4592776" y="4114292"/>
            <a:ext cx="127000" cy="10795"/>
          </a:xfrm>
          <a:custGeom>
            <a:avLst/>
            <a:gdLst/>
            <a:ahLst/>
            <a:cxnLst/>
            <a:rect l="l" t="t" r="r" b="b"/>
            <a:pathLst>
              <a:path w="127000" h="10795">
                <a:moveTo>
                  <a:pt x="126416" y="0"/>
                </a:moveTo>
                <a:lnTo>
                  <a:pt x="76844" y="5410"/>
                </a:lnTo>
                <a:lnTo>
                  <a:pt x="38733" y="8379"/>
                </a:lnTo>
                <a:lnTo>
                  <a:pt x="12970" y="9841"/>
                </a:lnTo>
                <a:lnTo>
                  <a:pt x="0" y="10417"/>
                </a:lnTo>
              </a:path>
            </a:pathLst>
          </a:custGeom>
          <a:ln w="9153">
            <a:solidFill>
              <a:srgbClr val="497DBA"/>
            </a:solidFill>
          </a:ln>
        </p:spPr>
        <p:txBody>
          <a:bodyPr wrap="square" lIns="0" tIns="0" rIns="0" bIns="0" rtlCol="0"/>
          <a:lstStyle/>
          <a:p>
            <a:endParaRPr/>
          </a:p>
        </p:txBody>
      </p:sp>
      <p:sp>
        <p:nvSpPr>
          <p:cNvPr id="19" name="object 19"/>
          <p:cNvSpPr/>
          <p:nvPr/>
        </p:nvSpPr>
        <p:spPr>
          <a:xfrm>
            <a:off x="5788676" y="4186027"/>
            <a:ext cx="76835" cy="46355"/>
          </a:xfrm>
          <a:custGeom>
            <a:avLst/>
            <a:gdLst/>
            <a:ahLst/>
            <a:cxnLst/>
            <a:rect l="l" t="t" r="r" b="b"/>
            <a:pathLst>
              <a:path w="76835" h="46354">
                <a:moveTo>
                  <a:pt x="76692" y="46248"/>
                </a:moveTo>
                <a:lnTo>
                  <a:pt x="40209" y="27058"/>
                </a:lnTo>
                <a:lnTo>
                  <a:pt x="9120" y="6916"/>
                </a:lnTo>
                <a:lnTo>
                  <a:pt x="0" y="0"/>
                </a:lnTo>
              </a:path>
            </a:pathLst>
          </a:custGeom>
          <a:ln w="9153">
            <a:solidFill>
              <a:srgbClr val="497DBA"/>
            </a:solidFill>
          </a:ln>
        </p:spPr>
        <p:txBody>
          <a:bodyPr wrap="square" lIns="0" tIns="0" rIns="0" bIns="0" rtlCol="0"/>
          <a:lstStyle/>
          <a:p>
            <a:endParaRPr/>
          </a:p>
        </p:txBody>
      </p:sp>
      <p:sp>
        <p:nvSpPr>
          <p:cNvPr id="20" name="object 20"/>
          <p:cNvSpPr/>
          <p:nvPr/>
        </p:nvSpPr>
        <p:spPr>
          <a:xfrm>
            <a:off x="7324130" y="4110101"/>
            <a:ext cx="23495" cy="44450"/>
          </a:xfrm>
          <a:custGeom>
            <a:avLst/>
            <a:gdLst/>
            <a:ahLst/>
            <a:cxnLst/>
            <a:rect l="l" t="t" r="r" b="b"/>
            <a:pathLst>
              <a:path w="23495" h="44450">
                <a:moveTo>
                  <a:pt x="23328" y="0"/>
                </a:moveTo>
                <a:lnTo>
                  <a:pt x="19665" y="11108"/>
                </a:lnTo>
                <a:lnTo>
                  <a:pt x="14555" y="22134"/>
                </a:lnTo>
                <a:lnTo>
                  <a:pt x="8000" y="33059"/>
                </a:lnTo>
                <a:lnTo>
                  <a:pt x="0" y="43863"/>
                </a:lnTo>
              </a:path>
            </a:pathLst>
          </a:custGeom>
          <a:ln w="9153">
            <a:solidFill>
              <a:srgbClr val="497DBA"/>
            </a:solidFill>
          </a:ln>
        </p:spPr>
        <p:txBody>
          <a:bodyPr wrap="square" lIns="0" tIns="0" rIns="0" bIns="0" rtlCol="0"/>
          <a:lstStyle/>
          <a:p>
            <a:endParaRPr/>
          </a:p>
        </p:txBody>
      </p:sp>
      <p:sp>
        <p:nvSpPr>
          <p:cNvPr id="21" name="object 21"/>
          <p:cNvSpPr/>
          <p:nvPr/>
        </p:nvSpPr>
        <p:spPr>
          <a:xfrm>
            <a:off x="7983729" y="3777997"/>
            <a:ext cx="390525" cy="201295"/>
          </a:xfrm>
          <a:custGeom>
            <a:avLst/>
            <a:gdLst/>
            <a:ahLst/>
            <a:cxnLst/>
            <a:rect l="l" t="t" r="r" b="b"/>
            <a:pathLst>
              <a:path w="390525" h="201295">
                <a:moveTo>
                  <a:pt x="0" y="0"/>
                </a:moveTo>
                <a:lnTo>
                  <a:pt x="69433" y="12394"/>
                </a:lnTo>
                <a:lnTo>
                  <a:pt x="133148" y="27039"/>
                </a:lnTo>
                <a:lnTo>
                  <a:pt x="190756" y="43733"/>
                </a:lnTo>
                <a:lnTo>
                  <a:pt x="241864" y="62272"/>
                </a:lnTo>
                <a:lnTo>
                  <a:pt x="286083" y="82454"/>
                </a:lnTo>
                <a:lnTo>
                  <a:pt x="323020" y="104077"/>
                </a:lnTo>
                <a:lnTo>
                  <a:pt x="363920" y="138767"/>
                </a:lnTo>
                <a:lnTo>
                  <a:pt x="386239" y="175557"/>
                </a:lnTo>
                <a:lnTo>
                  <a:pt x="389321" y="188169"/>
                </a:lnTo>
                <a:lnTo>
                  <a:pt x="390144" y="200913"/>
                </a:lnTo>
              </a:path>
            </a:pathLst>
          </a:custGeom>
          <a:ln w="9153">
            <a:solidFill>
              <a:srgbClr val="497DBA"/>
            </a:solidFill>
          </a:ln>
        </p:spPr>
        <p:txBody>
          <a:bodyPr wrap="square" lIns="0" tIns="0" rIns="0" bIns="0" rtlCol="0"/>
          <a:lstStyle/>
          <a:p>
            <a:endParaRPr/>
          </a:p>
        </p:txBody>
      </p:sp>
      <p:sp>
        <p:nvSpPr>
          <p:cNvPr id="22" name="object 22"/>
          <p:cNvSpPr/>
          <p:nvPr/>
        </p:nvSpPr>
        <p:spPr>
          <a:xfrm>
            <a:off x="8744027" y="3564002"/>
            <a:ext cx="160655" cy="71755"/>
          </a:xfrm>
          <a:custGeom>
            <a:avLst/>
            <a:gdLst/>
            <a:ahLst/>
            <a:cxnLst/>
            <a:rect l="l" t="t" r="r" b="b"/>
            <a:pathLst>
              <a:path w="160654" h="71754">
                <a:moveTo>
                  <a:pt x="160070" y="0"/>
                </a:moveTo>
                <a:lnTo>
                  <a:pt x="124374" y="22651"/>
                </a:lnTo>
                <a:lnTo>
                  <a:pt x="80383" y="43656"/>
                </a:lnTo>
                <a:lnTo>
                  <a:pt x="42264" y="58198"/>
                </a:lnTo>
                <a:lnTo>
                  <a:pt x="14534" y="67263"/>
                </a:lnTo>
                <a:lnTo>
                  <a:pt x="0" y="71597"/>
                </a:lnTo>
              </a:path>
            </a:pathLst>
          </a:custGeom>
          <a:ln w="9153">
            <a:solidFill>
              <a:srgbClr val="497DBA"/>
            </a:solidFill>
          </a:ln>
        </p:spPr>
        <p:txBody>
          <a:bodyPr wrap="square" lIns="0" tIns="0" rIns="0" bIns="0" rtlCol="0"/>
          <a:lstStyle/>
          <a:p>
            <a:endParaRPr/>
          </a:p>
        </p:txBody>
      </p:sp>
      <p:sp>
        <p:nvSpPr>
          <p:cNvPr id="23" name="object 23"/>
          <p:cNvSpPr/>
          <p:nvPr/>
        </p:nvSpPr>
        <p:spPr>
          <a:xfrm>
            <a:off x="8487156" y="3284602"/>
            <a:ext cx="8890" cy="24765"/>
          </a:xfrm>
          <a:custGeom>
            <a:avLst/>
            <a:gdLst/>
            <a:ahLst/>
            <a:cxnLst/>
            <a:rect l="l" t="t" r="r" b="b"/>
            <a:pathLst>
              <a:path w="8890" h="24764">
                <a:moveTo>
                  <a:pt x="0" y="0"/>
                </a:moveTo>
                <a:lnTo>
                  <a:pt x="5566" y="12093"/>
                </a:lnTo>
                <a:lnTo>
                  <a:pt x="8624" y="24304"/>
                </a:lnTo>
              </a:path>
            </a:pathLst>
          </a:custGeom>
          <a:ln w="9153">
            <a:solidFill>
              <a:srgbClr val="497DBA"/>
            </a:solidFill>
          </a:ln>
        </p:spPr>
        <p:txBody>
          <a:bodyPr wrap="square" lIns="0" tIns="0" rIns="0" bIns="0" rtlCol="0"/>
          <a:lstStyle/>
          <a:p>
            <a:endParaRPr/>
          </a:p>
        </p:txBody>
      </p:sp>
      <p:sp>
        <p:nvSpPr>
          <p:cNvPr id="24" name="object 24"/>
          <p:cNvSpPr/>
          <p:nvPr/>
        </p:nvSpPr>
        <p:spPr>
          <a:xfrm>
            <a:off x="7377557" y="3202289"/>
            <a:ext cx="77470" cy="41275"/>
          </a:xfrm>
          <a:custGeom>
            <a:avLst/>
            <a:gdLst/>
            <a:ahLst/>
            <a:cxnLst/>
            <a:rect l="l" t="t" r="r" b="b"/>
            <a:pathLst>
              <a:path w="77470" h="41275">
                <a:moveTo>
                  <a:pt x="0" y="40783"/>
                </a:moveTo>
                <a:lnTo>
                  <a:pt x="40080" y="16681"/>
                </a:lnTo>
                <a:lnTo>
                  <a:pt x="64185" y="5408"/>
                </a:lnTo>
                <a:lnTo>
                  <a:pt x="77216" y="0"/>
                </a:lnTo>
              </a:path>
            </a:pathLst>
          </a:custGeom>
          <a:ln w="9153">
            <a:solidFill>
              <a:srgbClr val="497DBA"/>
            </a:solidFill>
          </a:ln>
        </p:spPr>
        <p:txBody>
          <a:bodyPr wrap="square" lIns="0" tIns="0" rIns="0" bIns="0" rtlCol="0"/>
          <a:lstStyle/>
          <a:p>
            <a:endParaRPr/>
          </a:p>
        </p:txBody>
      </p:sp>
      <p:sp>
        <p:nvSpPr>
          <p:cNvPr id="25" name="object 25"/>
          <p:cNvSpPr/>
          <p:nvPr/>
        </p:nvSpPr>
        <p:spPr>
          <a:xfrm>
            <a:off x="6544946" y="3230359"/>
            <a:ext cx="36195" cy="34290"/>
          </a:xfrm>
          <a:custGeom>
            <a:avLst/>
            <a:gdLst/>
            <a:ahLst/>
            <a:cxnLst/>
            <a:rect l="l" t="t" r="r" b="b"/>
            <a:pathLst>
              <a:path w="36195" h="34289">
                <a:moveTo>
                  <a:pt x="0" y="34302"/>
                </a:moveTo>
                <a:lnTo>
                  <a:pt x="6802" y="25489"/>
                </a:lnTo>
                <a:lnTo>
                  <a:pt x="15073" y="16829"/>
                </a:lnTo>
                <a:lnTo>
                  <a:pt x="24796" y="8330"/>
                </a:lnTo>
                <a:lnTo>
                  <a:pt x="35957" y="0"/>
                </a:lnTo>
              </a:path>
            </a:pathLst>
          </a:custGeom>
          <a:ln w="9153">
            <a:solidFill>
              <a:srgbClr val="497DBA"/>
            </a:solidFill>
          </a:ln>
        </p:spPr>
        <p:txBody>
          <a:bodyPr wrap="square" lIns="0" tIns="0" rIns="0" bIns="0" rtlCol="0"/>
          <a:lstStyle/>
          <a:p>
            <a:endParaRPr/>
          </a:p>
        </p:txBody>
      </p:sp>
      <p:sp>
        <p:nvSpPr>
          <p:cNvPr id="26" name="object 26"/>
          <p:cNvSpPr/>
          <p:nvPr/>
        </p:nvSpPr>
        <p:spPr>
          <a:xfrm>
            <a:off x="5567935" y="3277997"/>
            <a:ext cx="149225" cy="36195"/>
          </a:xfrm>
          <a:custGeom>
            <a:avLst/>
            <a:gdLst/>
            <a:ahLst/>
            <a:cxnLst/>
            <a:rect l="l" t="t" r="r" b="b"/>
            <a:pathLst>
              <a:path w="149225" h="36195">
                <a:moveTo>
                  <a:pt x="0" y="0"/>
                </a:moveTo>
                <a:lnTo>
                  <a:pt x="39591" y="7885"/>
                </a:lnTo>
                <a:lnTo>
                  <a:pt x="77640" y="16503"/>
                </a:lnTo>
                <a:lnTo>
                  <a:pt x="125835" y="29062"/>
                </a:lnTo>
                <a:lnTo>
                  <a:pt x="137410" y="32382"/>
                </a:lnTo>
                <a:lnTo>
                  <a:pt x="148790" y="35772"/>
                </a:lnTo>
              </a:path>
            </a:pathLst>
          </a:custGeom>
          <a:ln w="9153">
            <a:solidFill>
              <a:srgbClr val="497DBA"/>
            </a:solidFill>
          </a:ln>
        </p:spPr>
        <p:txBody>
          <a:bodyPr wrap="square" lIns="0" tIns="0" rIns="0" bIns="0" rtlCol="0"/>
          <a:lstStyle/>
          <a:p>
            <a:endParaRPr/>
          </a:p>
        </p:txBody>
      </p:sp>
      <p:sp>
        <p:nvSpPr>
          <p:cNvPr id="27" name="object 27"/>
          <p:cNvSpPr/>
          <p:nvPr/>
        </p:nvSpPr>
        <p:spPr>
          <a:xfrm>
            <a:off x="4359946" y="3544932"/>
            <a:ext cx="23495" cy="31750"/>
          </a:xfrm>
          <a:custGeom>
            <a:avLst/>
            <a:gdLst/>
            <a:ahLst/>
            <a:cxnLst/>
            <a:rect l="l" t="t" r="r" b="b"/>
            <a:pathLst>
              <a:path w="23494" h="31750">
                <a:moveTo>
                  <a:pt x="23078" y="31387"/>
                </a:moveTo>
                <a:lnTo>
                  <a:pt x="14035" y="21030"/>
                </a:lnTo>
                <a:lnTo>
                  <a:pt x="6333" y="10567"/>
                </a:lnTo>
                <a:lnTo>
                  <a:pt x="0" y="0"/>
                </a:lnTo>
              </a:path>
            </a:pathLst>
          </a:custGeom>
          <a:ln w="9153">
            <a:solidFill>
              <a:srgbClr val="497DBA"/>
            </a:solidFill>
          </a:ln>
        </p:spPr>
        <p:txBody>
          <a:bodyPr wrap="square" lIns="0" tIns="0" rIns="0" bIns="0" rtlCol="0"/>
          <a:lstStyle/>
          <a:p>
            <a:endParaRPr/>
          </a:p>
        </p:txBody>
      </p:sp>
      <p:sp>
        <p:nvSpPr>
          <p:cNvPr id="28" name="object 28"/>
          <p:cNvSpPr txBox="1"/>
          <p:nvPr/>
        </p:nvSpPr>
        <p:spPr>
          <a:xfrm>
            <a:off x="5726429" y="3457949"/>
            <a:ext cx="1123950" cy="276999"/>
          </a:xfrm>
          <a:prstGeom prst="rect">
            <a:avLst/>
          </a:prstGeom>
        </p:spPr>
        <p:txBody>
          <a:bodyPr vert="horz" wrap="square" lIns="0" tIns="0" rIns="0" bIns="0" rtlCol="0">
            <a:spAutoFit/>
          </a:bodyPr>
          <a:lstStyle/>
          <a:p>
            <a:pPr marL="12700"/>
            <a:r>
              <a:rPr spc="60" dirty="0">
                <a:latin typeface="Franklin Gothic Book"/>
                <a:cs typeface="Franklin Gothic Book"/>
              </a:rPr>
              <a:t>T</a:t>
            </a:r>
            <a:r>
              <a:rPr spc="45" dirty="0">
                <a:latin typeface="Franklin Gothic Book"/>
                <a:cs typeface="Franklin Gothic Book"/>
              </a:rPr>
              <a:t>R</a:t>
            </a:r>
            <a:r>
              <a:rPr spc="55" dirty="0">
                <a:latin typeface="Franklin Gothic Book"/>
                <a:cs typeface="Franklin Gothic Book"/>
              </a:rPr>
              <a:t>U</a:t>
            </a:r>
            <a:r>
              <a:rPr spc="-15" dirty="0">
                <a:latin typeface="Franklin Gothic Book"/>
                <a:cs typeface="Franklin Gothic Book"/>
              </a:rPr>
              <a:t>S</a:t>
            </a:r>
            <a:r>
              <a:rPr dirty="0">
                <a:latin typeface="Franklin Gothic Book"/>
                <a:cs typeface="Franklin Gothic Book"/>
              </a:rPr>
              <a:t>T</a:t>
            </a:r>
            <a:r>
              <a:rPr spc="-170" dirty="0">
                <a:latin typeface="Franklin Gothic Book"/>
                <a:cs typeface="Franklin Gothic Book"/>
              </a:rPr>
              <a:t> </a:t>
            </a:r>
            <a:r>
              <a:rPr spc="55" dirty="0">
                <a:latin typeface="Franklin Gothic Book"/>
                <a:cs typeface="Franklin Gothic Book"/>
              </a:rPr>
              <a:t>G</a:t>
            </a:r>
            <a:r>
              <a:rPr spc="40" dirty="0">
                <a:latin typeface="Franklin Gothic Book"/>
                <a:cs typeface="Franklin Gothic Book"/>
              </a:rPr>
              <a:t>A</a:t>
            </a:r>
            <a:r>
              <a:rPr dirty="0">
                <a:latin typeface="Franklin Gothic Book"/>
                <a:cs typeface="Franklin Gothic Book"/>
              </a:rPr>
              <a:t>P</a:t>
            </a:r>
            <a:endParaRPr>
              <a:latin typeface="Franklin Gothic Book"/>
              <a:cs typeface="Franklin Gothic Book"/>
            </a:endParaRPr>
          </a:p>
        </p:txBody>
      </p:sp>
      <p:sp>
        <p:nvSpPr>
          <p:cNvPr id="29" name="object 29"/>
          <p:cNvSpPr txBox="1"/>
          <p:nvPr/>
        </p:nvSpPr>
        <p:spPr>
          <a:xfrm>
            <a:off x="5580127" y="3732650"/>
            <a:ext cx="1414145" cy="276999"/>
          </a:xfrm>
          <a:prstGeom prst="rect">
            <a:avLst/>
          </a:prstGeom>
        </p:spPr>
        <p:txBody>
          <a:bodyPr vert="horz" wrap="square" lIns="0" tIns="0" rIns="0" bIns="0" rtlCol="0">
            <a:spAutoFit/>
          </a:bodyPr>
          <a:lstStyle/>
          <a:p>
            <a:pPr marL="12700"/>
            <a:r>
              <a:rPr spc="30" dirty="0">
                <a:latin typeface="Franklin Gothic Book"/>
                <a:cs typeface="Franklin Gothic Book"/>
              </a:rPr>
              <a:t>C</a:t>
            </a:r>
            <a:r>
              <a:rPr spc="40" dirty="0">
                <a:latin typeface="Franklin Gothic Book"/>
                <a:cs typeface="Franklin Gothic Book"/>
              </a:rPr>
              <a:t>A</a:t>
            </a:r>
            <a:r>
              <a:rPr spc="-5" dirty="0">
                <a:latin typeface="Franklin Gothic Book"/>
                <a:cs typeface="Franklin Gothic Book"/>
              </a:rPr>
              <a:t>P</a:t>
            </a:r>
            <a:r>
              <a:rPr spc="-30" dirty="0">
                <a:latin typeface="Franklin Gothic Book"/>
                <a:cs typeface="Franklin Gothic Book"/>
              </a:rPr>
              <a:t>A</a:t>
            </a:r>
            <a:r>
              <a:rPr spc="30" dirty="0">
                <a:latin typeface="Franklin Gothic Book"/>
                <a:cs typeface="Franklin Gothic Book"/>
              </a:rPr>
              <a:t>C</a:t>
            </a:r>
            <a:r>
              <a:rPr spc="-20" dirty="0">
                <a:latin typeface="Franklin Gothic Book"/>
                <a:cs typeface="Franklin Gothic Book"/>
              </a:rPr>
              <a:t>I</a:t>
            </a:r>
            <a:r>
              <a:rPr spc="55" dirty="0">
                <a:latin typeface="Franklin Gothic Book"/>
                <a:cs typeface="Franklin Gothic Book"/>
              </a:rPr>
              <a:t>T</a:t>
            </a:r>
            <a:r>
              <a:rPr dirty="0">
                <a:latin typeface="Franklin Gothic Book"/>
                <a:cs typeface="Franklin Gothic Book"/>
              </a:rPr>
              <a:t>Y</a:t>
            </a:r>
            <a:r>
              <a:rPr spc="-150" dirty="0">
                <a:latin typeface="Franklin Gothic Book"/>
                <a:cs typeface="Franklin Gothic Book"/>
              </a:rPr>
              <a:t> </a:t>
            </a:r>
            <a:r>
              <a:rPr spc="55" dirty="0">
                <a:latin typeface="Franklin Gothic Book"/>
                <a:cs typeface="Franklin Gothic Book"/>
              </a:rPr>
              <a:t>G</a:t>
            </a:r>
            <a:r>
              <a:rPr spc="40" dirty="0">
                <a:latin typeface="Franklin Gothic Book"/>
                <a:cs typeface="Franklin Gothic Book"/>
              </a:rPr>
              <a:t>A</a:t>
            </a:r>
            <a:r>
              <a:rPr dirty="0">
                <a:latin typeface="Franklin Gothic Book"/>
                <a:cs typeface="Franklin Gothic Book"/>
              </a:rPr>
              <a:t>P</a:t>
            </a:r>
            <a:endParaRPr>
              <a:latin typeface="Franklin Gothic Book"/>
              <a:cs typeface="Franklin Gothic Book"/>
            </a:endParaRPr>
          </a:p>
        </p:txBody>
      </p:sp>
      <p:sp>
        <p:nvSpPr>
          <p:cNvPr id="30" name="object 30"/>
          <p:cNvSpPr/>
          <p:nvPr/>
        </p:nvSpPr>
        <p:spPr>
          <a:xfrm>
            <a:off x="4504945" y="2258567"/>
            <a:ext cx="745235" cy="955548"/>
          </a:xfrm>
          <a:prstGeom prst="rect">
            <a:avLst/>
          </a:prstGeom>
          <a:blipFill>
            <a:blip r:embed="rId8" cstate="print"/>
            <a:stretch>
              <a:fillRect/>
            </a:stretch>
          </a:blipFill>
        </p:spPr>
        <p:txBody>
          <a:bodyPr wrap="square" lIns="0" tIns="0" rIns="0" bIns="0" rtlCol="0"/>
          <a:lstStyle/>
          <a:p>
            <a:endParaRPr/>
          </a:p>
        </p:txBody>
      </p:sp>
      <p:sp>
        <p:nvSpPr>
          <p:cNvPr id="31" name="object 31"/>
          <p:cNvSpPr/>
          <p:nvPr/>
        </p:nvSpPr>
        <p:spPr>
          <a:xfrm>
            <a:off x="4573523" y="2290572"/>
            <a:ext cx="612648" cy="841248"/>
          </a:xfrm>
          <a:prstGeom prst="rect">
            <a:avLst/>
          </a:prstGeom>
          <a:blipFill>
            <a:blip r:embed="rId9" cstate="print"/>
            <a:stretch>
              <a:fillRect/>
            </a:stretch>
          </a:blipFill>
        </p:spPr>
        <p:txBody>
          <a:bodyPr wrap="square" lIns="0" tIns="0" rIns="0" bIns="0" rtlCol="0"/>
          <a:lstStyle/>
          <a:p>
            <a:endParaRPr/>
          </a:p>
        </p:txBody>
      </p:sp>
      <p:sp>
        <p:nvSpPr>
          <p:cNvPr id="32" name="object 32"/>
          <p:cNvSpPr/>
          <p:nvPr/>
        </p:nvSpPr>
        <p:spPr>
          <a:xfrm>
            <a:off x="4573524" y="2290573"/>
            <a:ext cx="612775" cy="841375"/>
          </a:xfrm>
          <a:custGeom>
            <a:avLst/>
            <a:gdLst/>
            <a:ahLst/>
            <a:cxnLst/>
            <a:rect l="l" t="t" r="r" b="b"/>
            <a:pathLst>
              <a:path w="612775" h="841375">
                <a:moveTo>
                  <a:pt x="0" y="534924"/>
                </a:moveTo>
                <a:lnTo>
                  <a:pt x="153162" y="534924"/>
                </a:lnTo>
                <a:lnTo>
                  <a:pt x="153162" y="0"/>
                </a:lnTo>
                <a:lnTo>
                  <a:pt x="459486" y="0"/>
                </a:lnTo>
                <a:lnTo>
                  <a:pt x="459486" y="534924"/>
                </a:lnTo>
                <a:lnTo>
                  <a:pt x="612648" y="534924"/>
                </a:lnTo>
                <a:lnTo>
                  <a:pt x="306324" y="841248"/>
                </a:lnTo>
                <a:lnTo>
                  <a:pt x="0" y="534924"/>
                </a:lnTo>
                <a:close/>
              </a:path>
            </a:pathLst>
          </a:custGeom>
          <a:ln w="9153">
            <a:solidFill>
              <a:srgbClr val="497DBA"/>
            </a:solidFill>
          </a:ln>
        </p:spPr>
        <p:txBody>
          <a:bodyPr wrap="square" lIns="0" tIns="0" rIns="0" bIns="0" rtlCol="0"/>
          <a:lstStyle/>
          <a:p>
            <a:endParaRPr/>
          </a:p>
        </p:txBody>
      </p:sp>
      <p:sp>
        <p:nvSpPr>
          <p:cNvPr id="33" name="object 33"/>
          <p:cNvSpPr/>
          <p:nvPr/>
        </p:nvSpPr>
        <p:spPr>
          <a:xfrm>
            <a:off x="6031991" y="2258567"/>
            <a:ext cx="745236" cy="955548"/>
          </a:xfrm>
          <a:prstGeom prst="rect">
            <a:avLst/>
          </a:prstGeom>
          <a:blipFill>
            <a:blip r:embed="rId8" cstate="print"/>
            <a:stretch>
              <a:fillRect/>
            </a:stretch>
          </a:blipFill>
        </p:spPr>
        <p:txBody>
          <a:bodyPr wrap="square" lIns="0" tIns="0" rIns="0" bIns="0" rtlCol="0"/>
          <a:lstStyle/>
          <a:p>
            <a:endParaRPr/>
          </a:p>
        </p:txBody>
      </p:sp>
      <p:sp>
        <p:nvSpPr>
          <p:cNvPr id="34" name="object 34"/>
          <p:cNvSpPr/>
          <p:nvPr/>
        </p:nvSpPr>
        <p:spPr>
          <a:xfrm>
            <a:off x="6100572" y="2290573"/>
            <a:ext cx="612775" cy="841375"/>
          </a:xfrm>
          <a:custGeom>
            <a:avLst/>
            <a:gdLst/>
            <a:ahLst/>
            <a:cxnLst/>
            <a:rect l="l" t="t" r="r" b="b"/>
            <a:pathLst>
              <a:path w="612775" h="841375">
                <a:moveTo>
                  <a:pt x="612648" y="534924"/>
                </a:moveTo>
                <a:lnTo>
                  <a:pt x="0" y="534924"/>
                </a:lnTo>
                <a:lnTo>
                  <a:pt x="306324" y="841248"/>
                </a:lnTo>
                <a:lnTo>
                  <a:pt x="612648" y="534924"/>
                </a:lnTo>
                <a:close/>
              </a:path>
              <a:path w="612775" h="841375">
                <a:moveTo>
                  <a:pt x="459486" y="0"/>
                </a:moveTo>
                <a:lnTo>
                  <a:pt x="153162" y="0"/>
                </a:lnTo>
                <a:lnTo>
                  <a:pt x="153162" y="534924"/>
                </a:lnTo>
                <a:lnTo>
                  <a:pt x="459486" y="534924"/>
                </a:lnTo>
                <a:lnTo>
                  <a:pt x="459486" y="0"/>
                </a:lnTo>
                <a:close/>
              </a:path>
            </a:pathLst>
          </a:custGeom>
          <a:solidFill>
            <a:srgbClr val="00AF50"/>
          </a:solidFill>
        </p:spPr>
        <p:txBody>
          <a:bodyPr wrap="square" lIns="0" tIns="0" rIns="0" bIns="0" rtlCol="0"/>
          <a:lstStyle/>
          <a:p>
            <a:endParaRPr/>
          </a:p>
        </p:txBody>
      </p:sp>
      <p:sp>
        <p:nvSpPr>
          <p:cNvPr id="35" name="object 35"/>
          <p:cNvSpPr/>
          <p:nvPr/>
        </p:nvSpPr>
        <p:spPr>
          <a:xfrm>
            <a:off x="6100572" y="2290573"/>
            <a:ext cx="612775" cy="841375"/>
          </a:xfrm>
          <a:custGeom>
            <a:avLst/>
            <a:gdLst/>
            <a:ahLst/>
            <a:cxnLst/>
            <a:rect l="l" t="t" r="r" b="b"/>
            <a:pathLst>
              <a:path w="612775" h="841375">
                <a:moveTo>
                  <a:pt x="0" y="534924"/>
                </a:moveTo>
                <a:lnTo>
                  <a:pt x="153162" y="534924"/>
                </a:lnTo>
                <a:lnTo>
                  <a:pt x="153162" y="0"/>
                </a:lnTo>
                <a:lnTo>
                  <a:pt x="459486" y="0"/>
                </a:lnTo>
                <a:lnTo>
                  <a:pt x="459486" y="534924"/>
                </a:lnTo>
                <a:lnTo>
                  <a:pt x="612648" y="534924"/>
                </a:lnTo>
                <a:lnTo>
                  <a:pt x="306324" y="841248"/>
                </a:lnTo>
                <a:lnTo>
                  <a:pt x="0" y="534924"/>
                </a:lnTo>
                <a:close/>
              </a:path>
            </a:pathLst>
          </a:custGeom>
          <a:ln w="9153">
            <a:solidFill>
              <a:srgbClr val="497DBA"/>
            </a:solidFill>
          </a:ln>
        </p:spPr>
        <p:txBody>
          <a:bodyPr wrap="square" lIns="0" tIns="0" rIns="0" bIns="0" rtlCol="0"/>
          <a:lstStyle/>
          <a:p>
            <a:endParaRPr/>
          </a:p>
        </p:txBody>
      </p:sp>
      <p:sp>
        <p:nvSpPr>
          <p:cNvPr id="36" name="object 36"/>
          <p:cNvSpPr/>
          <p:nvPr/>
        </p:nvSpPr>
        <p:spPr>
          <a:xfrm>
            <a:off x="7705345" y="2258567"/>
            <a:ext cx="745235" cy="955548"/>
          </a:xfrm>
          <a:prstGeom prst="rect">
            <a:avLst/>
          </a:prstGeom>
          <a:blipFill>
            <a:blip r:embed="rId8" cstate="print"/>
            <a:stretch>
              <a:fillRect/>
            </a:stretch>
          </a:blipFill>
        </p:spPr>
        <p:txBody>
          <a:bodyPr wrap="square" lIns="0" tIns="0" rIns="0" bIns="0" rtlCol="0"/>
          <a:lstStyle/>
          <a:p>
            <a:endParaRPr/>
          </a:p>
        </p:txBody>
      </p:sp>
      <p:sp>
        <p:nvSpPr>
          <p:cNvPr id="37" name="object 37"/>
          <p:cNvSpPr/>
          <p:nvPr/>
        </p:nvSpPr>
        <p:spPr>
          <a:xfrm>
            <a:off x="7773924" y="2290573"/>
            <a:ext cx="612775" cy="841375"/>
          </a:xfrm>
          <a:custGeom>
            <a:avLst/>
            <a:gdLst/>
            <a:ahLst/>
            <a:cxnLst/>
            <a:rect l="l" t="t" r="r" b="b"/>
            <a:pathLst>
              <a:path w="612775" h="841375">
                <a:moveTo>
                  <a:pt x="612648" y="534924"/>
                </a:moveTo>
                <a:lnTo>
                  <a:pt x="0" y="534924"/>
                </a:lnTo>
                <a:lnTo>
                  <a:pt x="306324" y="841248"/>
                </a:lnTo>
                <a:lnTo>
                  <a:pt x="612648" y="534924"/>
                </a:lnTo>
                <a:close/>
              </a:path>
              <a:path w="612775" h="841375">
                <a:moveTo>
                  <a:pt x="459485" y="0"/>
                </a:moveTo>
                <a:lnTo>
                  <a:pt x="153162" y="0"/>
                </a:lnTo>
                <a:lnTo>
                  <a:pt x="153162" y="534924"/>
                </a:lnTo>
                <a:lnTo>
                  <a:pt x="459485" y="534924"/>
                </a:lnTo>
                <a:lnTo>
                  <a:pt x="459485" y="0"/>
                </a:lnTo>
                <a:close/>
              </a:path>
            </a:pathLst>
          </a:custGeom>
          <a:solidFill>
            <a:srgbClr val="001F5F"/>
          </a:solidFill>
        </p:spPr>
        <p:txBody>
          <a:bodyPr wrap="square" lIns="0" tIns="0" rIns="0" bIns="0" rtlCol="0"/>
          <a:lstStyle/>
          <a:p>
            <a:endParaRPr/>
          </a:p>
        </p:txBody>
      </p:sp>
      <p:sp>
        <p:nvSpPr>
          <p:cNvPr id="38" name="object 38"/>
          <p:cNvSpPr/>
          <p:nvPr/>
        </p:nvSpPr>
        <p:spPr>
          <a:xfrm>
            <a:off x="7773924" y="2290573"/>
            <a:ext cx="612775" cy="841375"/>
          </a:xfrm>
          <a:custGeom>
            <a:avLst/>
            <a:gdLst/>
            <a:ahLst/>
            <a:cxnLst/>
            <a:rect l="l" t="t" r="r" b="b"/>
            <a:pathLst>
              <a:path w="612775" h="841375">
                <a:moveTo>
                  <a:pt x="0" y="534924"/>
                </a:moveTo>
                <a:lnTo>
                  <a:pt x="153162" y="534924"/>
                </a:lnTo>
                <a:lnTo>
                  <a:pt x="153162" y="0"/>
                </a:lnTo>
                <a:lnTo>
                  <a:pt x="459485" y="0"/>
                </a:lnTo>
                <a:lnTo>
                  <a:pt x="459485" y="534924"/>
                </a:lnTo>
                <a:lnTo>
                  <a:pt x="612648" y="534924"/>
                </a:lnTo>
                <a:lnTo>
                  <a:pt x="306324" y="841248"/>
                </a:lnTo>
                <a:lnTo>
                  <a:pt x="0" y="534924"/>
                </a:lnTo>
                <a:close/>
              </a:path>
            </a:pathLst>
          </a:custGeom>
          <a:ln w="9153">
            <a:solidFill>
              <a:srgbClr val="497DBA"/>
            </a:solidFill>
          </a:ln>
        </p:spPr>
        <p:txBody>
          <a:bodyPr wrap="square" lIns="0" tIns="0" rIns="0" bIns="0" rtlCol="0"/>
          <a:lstStyle/>
          <a:p>
            <a:endParaRPr/>
          </a:p>
        </p:txBody>
      </p:sp>
      <p:sp>
        <p:nvSpPr>
          <p:cNvPr id="39" name="object 39"/>
          <p:cNvSpPr/>
          <p:nvPr/>
        </p:nvSpPr>
        <p:spPr>
          <a:xfrm>
            <a:off x="4504945" y="4608576"/>
            <a:ext cx="745235" cy="964692"/>
          </a:xfrm>
          <a:prstGeom prst="rect">
            <a:avLst/>
          </a:prstGeom>
          <a:blipFill>
            <a:blip r:embed="rId10" cstate="print"/>
            <a:stretch>
              <a:fillRect/>
            </a:stretch>
          </a:blipFill>
        </p:spPr>
        <p:txBody>
          <a:bodyPr wrap="square" lIns="0" tIns="0" rIns="0" bIns="0" rtlCol="0"/>
          <a:lstStyle/>
          <a:p>
            <a:endParaRPr/>
          </a:p>
        </p:txBody>
      </p:sp>
      <p:sp>
        <p:nvSpPr>
          <p:cNvPr id="40" name="object 40"/>
          <p:cNvSpPr/>
          <p:nvPr/>
        </p:nvSpPr>
        <p:spPr>
          <a:xfrm>
            <a:off x="4573523" y="4649724"/>
            <a:ext cx="612648" cy="841247"/>
          </a:xfrm>
          <a:prstGeom prst="rect">
            <a:avLst/>
          </a:prstGeom>
          <a:blipFill>
            <a:blip r:embed="rId11" cstate="print"/>
            <a:stretch>
              <a:fillRect/>
            </a:stretch>
          </a:blipFill>
        </p:spPr>
        <p:txBody>
          <a:bodyPr wrap="square" lIns="0" tIns="0" rIns="0" bIns="0" rtlCol="0"/>
          <a:lstStyle/>
          <a:p>
            <a:endParaRPr/>
          </a:p>
        </p:txBody>
      </p:sp>
      <p:sp>
        <p:nvSpPr>
          <p:cNvPr id="41" name="object 41"/>
          <p:cNvSpPr/>
          <p:nvPr/>
        </p:nvSpPr>
        <p:spPr>
          <a:xfrm>
            <a:off x="4573524" y="4649724"/>
            <a:ext cx="612775" cy="841375"/>
          </a:xfrm>
          <a:custGeom>
            <a:avLst/>
            <a:gdLst/>
            <a:ahLst/>
            <a:cxnLst/>
            <a:rect l="l" t="t" r="r" b="b"/>
            <a:pathLst>
              <a:path w="612775" h="841375">
                <a:moveTo>
                  <a:pt x="612648" y="306324"/>
                </a:moveTo>
                <a:lnTo>
                  <a:pt x="459486" y="306324"/>
                </a:lnTo>
                <a:lnTo>
                  <a:pt x="459486" y="841247"/>
                </a:lnTo>
                <a:lnTo>
                  <a:pt x="153162" y="841247"/>
                </a:lnTo>
                <a:lnTo>
                  <a:pt x="153162" y="306324"/>
                </a:lnTo>
                <a:lnTo>
                  <a:pt x="0" y="306324"/>
                </a:lnTo>
                <a:lnTo>
                  <a:pt x="306324" y="0"/>
                </a:lnTo>
                <a:lnTo>
                  <a:pt x="612648" y="306324"/>
                </a:lnTo>
                <a:close/>
              </a:path>
            </a:pathLst>
          </a:custGeom>
          <a:ln w="9153">
            <a:solidFill>
              <a:srgbClr val="497DBA"/>
            </a:solidFill>
          </a:ln>
        </p:spPr>
        <p:txBody>
          <a:bodyPr wrap="square" lIns="0" tIns="0" rIns="0" bIns="0" rtlCol="0"/>
          <a:lstStyle/>
          <a:p>
            <a:endParaRPr/>
          </a:p>
        </p:txBody>
      </p:sp>
      <p:sp>
        <p:nvSpPr>
          <p:cNvPr id="42" name="object 42"/>
          <p:cNvSpPr/>
          <p:nvPr/>
        </p:nvSpPr>
        <p:spPr>
          <a:xfrm>
            <a:off x="6031991" y="4608576"/>
            <a:ext cx="745236" cy="964692"/>
          </a:xfrm>
          <a:prstGeom prst="rect">
            <a:avLst/>
          </a:prstGeom>
          <a:blipFill>
            <a:blip r:embed="rId10" cstate="print"/>
            <a:stretch>
              <a:fillRect/>
            </a:stretch>
          </a:blipFill>
        </p:spPr>
        <p:txBody>
          <a:bodyPr wrap="square" lIns="0" tIns="0" rIns="0" bIns="0" rtlCol="0"/>
          <a:lstStyle/>
          <a:p>
            <a:endParaRPr/>
          </a:p>
        </p:txBody>
      </p:sp>
      <p:sp>
        <p:nvSpPr>
          <p:cNvPr id="43" name="object 43"/>
          <p:cNvSpPr/>
          <p:nvPr/>
        </p:nvSpPr>
        <p:spPr>
          <a:xfrm>
            <a:off x="6100572" y="4649724"/>
            <a:ext cx="612775" cy="841375"/>
          </a:xfrm>
          <a:custGeom>
            <a:avLst/>
            <a:gdLst/>
            <a:ahLst/>
            <a:cxnLst/>
            <a:rect l="l" t="t" r="r" b="b"/>
            <a:pathLst>
              <a:path w="612775" h="841375">
                <a:moveTo>
                  <a:pt x="459486" y="306324"/>
                </a:moveTo>
                <a:lnTo>
                  <a:pt x="153162" y="306324"/>
                </a:lnTo>
                <a:lnTo>
                  <a:pt x="153162" y="841247"/>
                </a:lnTo>
                <a:lnTo>
                  <a:pt x="459486" y="841247"/>
                </a:lnTo>
                <a:lnTo>
                  <a:pt x="459486" y="306324"/>
                </a:lnTo>
                <a:close/>
              </a:path>
              <a:path w="612775" h="841375">
                <a:moveTo>
                  <a:pt x="306324" y="0"/>
                </a:moveTo>
                <a:lnTo>
                  <a:pt x="0" y="306324"/>
                </a:lnTo>
                <a:lnTo>
                  <a:pt x="612648" y="306324"/>
                </a:lnTo>
                <a:lnTo>
                  <a:pt x="306324" y="0"/>
                </a:lnTo>
                <a:close/>
              </a:path>
            </a:pathLst>
          </a:custGeom>
          <a:solidFill>
            <a:srgbClr val="00AF50"/>
          </a:solidFill>
        </p:spPr>
        <p:txBody>
          <a:bodyPr wrap="square" lIns="0" tIns="0" rIns="0" bIns="0" rtlCol="0"/>
          <a:lstStyle/>
          <a:p>
            <a:endParaRPr/>
          </a:p>
        </p:txBody>
      </p:sp>
      <p:sp>
        <p:nvSpPr>
          <p:cNvPr id="44" name="object 44"/>
          <p:cNvSpPr/>
          <p:nvPr/>
        </p:nvSpPr>
        <p:spPr>
          <a:xfrm>
            <a:off x="6100572" y="4649724"/>
            <a:ext cx="612775" cy="841375"/>
          </a:xfrm>
          <a:custGeom>
            <a:avLst/>
            <a:gdLst/>
            <a:ahLst/>
            <a:cxnLst/>
            <a:rect l="l" t="t" r="r" b="b"/>
            <a:pathLst>
              <a:path w="612775" h="841375">
                <a:moveTo>
                  <a:pt x="612648" y="306324"/>
                </a:moveTo>
                <a:lnTo>
                  <a:pt x="459486" y="306324"/>
                </a:lnTo>
                <a:lnTo>
                  <a:pt x="459486" y="841247"/>
                </a:lnTo>
                <a:lnTo>
                  <a:pt x="153162" y="841247"/>
                </a:lnTo>
                <a:lnTo>
                  <a:pt x="153162" y="306324"/>
                </a:lnTo>
                <a:lnTo>
                  <a:pt x="0" y="306324"/>
                </a:lnTo>
                <a:lnTo>
                  <a:pt x="306324" y="0"/>
                </a:lnTo>
                <a:lnTo>
                  <a:pt x="612648" y="306324"/>
                </a:lnTo>
                <a:close/>
              </a:path>
            </a:pathLst>
          </a:custGeom>
          <a:ln w="9153">
            <a:solidFill>
              <a:srgbClr val="497DBA"/>
            </a:solidFill>
          </a:ln>
        </p:spPr>
        <p:txBody>
          <a:bodyPr wrap="square" lIns="0" tIns="0" rIns="0" bIns="0" rtlCol="0"/>
          <a:lstStyle/>
          <a:p>
            <a:endParaRPr/>
          </a:p>
        </p:txBody>
      </p:sp>
      <p:sp>
        <p:nvSpPr>
          <p:cNvPr id="45" name="object 45"/>
          <p:cNvSpPr/>
          <p:nvPr/>
        </p:nvSpPr>
        <p:spPr>
          <a:xfrm>
            <a:off x="7705345" y="4608576"/>
            <a:ext cx="745235" cy="964692"/>
          </a:xfrm>
          <a:prstGeom prst="rect">
            <a:avLst/>
          </a:prstGeom>
          <a:blipFill>
            <a:blip r:embed="rId10" cstate="print"/>
            <a:stretch>
              <a:fillRect/>
            </a:stretch>
          </a:blipFill>
        </p:spPr>
        <p:txBody>
          <a:bodyPr wrap="square" lIns="0" tIns="0" rIns="0" bIns="0" rtlCol="0"/>
          <a:lstStyle/>
          <a:p>
            <a:endParaRPr/>
          </a:p>
        </p:txBody>
      </p:sp>
      <p:sp>
        <p:nvSpPr>
          <p:cNvPr id="46" name="object 46"/>
          <p:cNvSpPr/>
          <p:nvPr/>
        </p:nvSpPr>
        <p:spPr>
          <a:xfrm>
            <a:off x="7773924" y="4649724"/>
            <a:ext cx="612775" cy="841375"/>
          </a:xfrm>
          <a:custGeom>
            <a:avLst/>
            <a:gdLst/>
            <a:ahLst/>
            <a:cxnLst/>
            <a:rect l="l" t="t" r="r" b="b"/>
            <a:pathLst>
              <a:path w="612775" h="841375">
                <a:moveTo>
                  <a:pt x="459485" y="306324"/>
                </a:moveTo>
                <a:lnTo>
                  <a:pt x="153162" y="306324"/>
                </a:lnTo>
                <a:lnTo>
                  <a:pt x="153162" y="841247"/>
                </a:lnTo>
                <a:lnTo>
                  <a:pt x="459485" y="841247"/>
                </a:lnTo>
                <a:lnTo>
                  <a:pt x="459485" y="306324"/>
                </a:lnTo>
                <a:close/>
              </a:path>
              <a:path w="612775" h="841375">
                <a:moveTo>
                  <a:pt x="306324" y="0"/>
                </a:moveTo>
                <a:lnTo>
                  <a:pt x="0" y="306324"/>
                </a:lnTo>
                <a:lnTo>
                  <a:pt x="612648" y="306324"/>
                </a:lnTo>
                <a:lnTo>
                  <a:pt x="306324" y="0"/>
                </a:lnTo>
                <a:close/>
              </a:path>
            </a:pathLst>
          </a:custGeom>
          <a:solidFill>
            <a:srgbClr val="001F5F"/>
          </a:solidFill>
        </p:spPr>
        <p:txBody>
          <a:bodyPr wrap="square" lIns="0" tIns="0" rIns="0" bIns="0" rtlCol="0"/>
          <a:lstStyle/>
          <a:p>
            <a:endParaRPr/>
          </a:p>
        </p:txBody>
      </p:sp>
      <p:sp>
        <p:nvSpPr>
          <p:cNvPr id="47" name="object 47"/>
          <p:cNvSpPr/>
          <p:nvPr/>
        </p:nvSpPr>
        <p:spPr>
          <a:xfrm>
            <a:off x="7773924" y="4649724"/>
            <a:ext cx="612775" cy="841375"/>
          </a:xfrm>
          <a:custGeom>
            <a:avLst/>
            <a:gdLst/>
            <a:ahLst/>
            <a:cxnLst/>
            <a:rect l="l" t="t" r="r" b="b"/>
            <a:pathLst>
              <a:path w="612775" h="841375">
                <a:moveTo>
                  <a:pt x="612648" y="306324"/>
                </a:moveTo>
                <a:lnTo>
                  <a:pt x="459485" y="306324"/>
                </a:lnTo>
                <a:lnTo>
                  <a:pt x="459485" y="841247"/>
                </a:lnTo>
                <a:lnTo>
                  <a:pt x="153162" y="841247"/>
                </a:lnTo>
                <a:lnTo>
                  <a:pt x="153162" y="306324"/>
                </a:lnTo>
                <a:lnTo>
                  <a:pt x="0" y="306324"/>
                </a:lnTo>
                <a:lnTo>
                  <a:pt x="306324" y="0"/>
                </a:lnTo>
                <a:lnTo>
                  <a:pt x="612648" y="306324"/>
                </a:lnTo>
                <a:close/>
              </a:path>
            </a:pathLst>
          </a:custGeom>
          <a:ln w="9153">
            <a:solidFill>
              <a:srgbClr val="497DBA"/>
            </a:solidFill>
          </a:ln>
        </p:spPr>
        <p:txBody>
          <a:bodyPr wrap="square" lIns="0" tIns="0" rIns="0" bIns="0" rtlCol="0"/>
          <a:lstStyle/>
          <a:p>
            <a:endParaRPr/>
          </a:p>
        </p:txBody>
      </p:sp>
      <p:sp>
        <p:nvSpPr>
          <p:cNvPr id="48" name="object 48"/>
          <p:cNvSpPr txBox="1"/>
          <p:nvPr/>
        </p:nvSpPr>
        <p:spPr>
          <a:xfrm>
            <a:off x="3738626" y="2508399"/>
            <a:ext cx="798830" cy="207749"/>
          </a:xfrm>
          <a:prstGeom prst="rect">
            <a:avLst/>
          </a:prstGeom>
        </p:spPr>
        <p:txBody>
          <a:bodyPr vert="horz" wrap="square" lIns="0" tIns="0" rIns="0" bIns="0" rtlCol="0">
            <a:spAutoFit/>
          </a:bodyPr>
          <a:lstStyle/>
          <a:p>
            <a:pPr marL="12700"/>
            <a:r>
              <a:rPr sz="1350" spc="85" dirty="0">
                <a:latin typeface="Franklin Gothic Book"/>
                <a:cs typeface="Franklin Gothic Book"/>
              </a:rPr>
              <a:t>S</a:t>
            </a:r>
            <a:r>
              <a:rPr sz="1350" spc="45" dirty="0">
                <a:latin typeface="Franklin Gothic Book"/>
                <a:cs typeface="Franklin Gothic Book"/>
              </a:rPr>
              <a:t>E</a:t>
            </a:r>
            <a:r>
              <a:rPr sz="1350" spc="75" dirty="0">
                <a:latin typeface="Franklin Gothic Book"/>
                <a:cs typeface="Franklin Gothic Book"/>
              </a:rPr>
              <a:t>C</a:t>
            </a:r>
            <a:r>
              <a:rPr sz="1350" spc="110" dirty="0">
                <a:latin typeface="Franklin Gothic Book"/>
                <a:cs typeface="Franklin Gothic Book"/>
              </a:rPr>
              <a:t>U</a:t>
            </a:r>
            <a:r>
              <a:rPr sz="1350" spc="30" dirty="0">
                <a:latin typeface="Franklin Gothic Book"/>
                <a:cs typeface="Franklin Gothic Book"/>
              </a:rPr>
              <a:t>R</a:t>
            </a:r>
            <a:r>
              <a:rPr sz="1350" spc="15" dirty="0">
                <a:latin typeface="Franklin Gothic Book"/>
                <a:cs typeface="Franklin Gothic Book"/>
              </a:rPr>
              <a:t>I</a:t>
            </a:r>
            <a:r>
              <a:rPr sz="1350" spc="55" dirty="0">
                <a:latin typeface="Franklin Gothic Book"/>
                <a:cs typeface="Franklin Gothic Book"/>
              </a:rPr>
              <a:t>T</a:t>
            </a:r>
            <a:r>
              <a:rPr sz="1350" spc="5" dirty="0">
                <a:latin typeface="Franklin Gothic Book"/>
                <a:cs typeface="Franklin Gothic Book"/>
              </a:rPr>
              <a:t>Y</a:t>
            </a:r>
            <a:endParaRPr sz="1350">
              <a:latin typeface="Franklin Gothic Book"/>
              <a:cs typeface="Franklin Gothic Book"/>
            </a:endParaRPr>
          </a:p>
        </p:txBody>
      </p:sp>
      <p:sp>
        <p:nvSpPr>
          <p:cNvPr id="49" name="object 49"/>
          <p:cNvSpPr txBox="1"/>
          <p:nvPr/>
        </p:nvSpPr>
        <p:spPr>
          <a:xfrm>
            <a:off x="1866901" y="4878324"/>
            <a:ext cx="3072765" cy="207749"/>
          </a:xfrm>
          <a:prstGeom prst="rect">
            <a:avLst/>
          </a:prstGeom>
        </p:spPr>
        <p:txBody>
          <a:bodyPr vert="horz" wrap="square" lIns="0" tIns="0" rIns="0" bIns="0" rtlCol="0">
            <a:spAutoFit/>
          </a:bodyPr>
          <a:lstStyle/>
          <a:p>
            <a:pPr marL="1884045"/>
            <a:r>
              <a:rPr sz="1350" spc="85" dirty="0">
                <a:latin typeface="Franklin Gothic Book"/>
                <a:cs typeface="Franklin Gothic Book"/>
              </a:rPr>
              <a:t>S</a:t>
            </a:r>
            <a:r>
              <a:rPr sz="1350" spc="45" dirty="0">
                <a:latin typeface="Franklin Gothic Book"/>
                <a:cs typeface="Franklin Gothic Book"/>
              </a:rPr>
              <a:t>E</a:t>
            </a:r>
            <a:r>
              <a:rPr sz="1350" spc="70" dirty="0">
                <a:latin typeface="Franklin Gothic Book"/>
                <a:cs typeface="Franklin Gothic Book"/>
              </a:rPr>
              <a:t>C</a:t>
            </a:r>
            <a:r>
              <a:rPr sz="1350" spc="105" dirty="0">
                <a:latin typeface="Franklin Gothic Book"/>
                <a:cs typeface="Franklin Gothic Book"/>
              </a:rPr>
              <a:t>U</a:t>
            </a:r>
            <a:r>
              <a:rPr sz="1350" spc="25" dirty="0">
                <a:latin typeface="Franklin Gothic Book"/>
                <a:cs typeface="Franklin Gothic Book"/>
              </a:rPr>
              <a:t>R</a:t>
            </a:r>
            <a:r>
              <a:rPr sz="1350" spc="15" dirty="0">
                <a:latin typeface="Franklin Gothic Book"/>
                <a:cs typeface="Franklin Gothic Book"/>
              </a:rPr>
              <a:t>I</a:t>
            </a:r>
            <a:r>
              <a:rPr sz="1350" spc="55" dirty="0">
                <a:latin typeface="Franklin Gothic Book"/>
                <a:cs typeface="Franklin Gothic Book"/>
              </a:rPr>
              <a:t>T</a:t>
            </a:r>
            <a:r>
              <a:rPr sz="1350" spc="5" dirty="0">
                <a:latin typeface="Franklin Gothic Book"/>
                <a:cs typeface="Franklin Gothic Book"/>
              </a:rPr>
              <a:t>Y</a:t>
            </a:r>
            <a:endParaRPr sz="1350">
              <a:latin typeface="Franklin Gothic Book"/>
              <a:cs typeface="Franklin Gothic Book"/>
            </a:endParaRPr>
          </a:p>
        </p:txBody>
      </p:sp>
      <p:sp>
        <p:nvSpPr>
          <p:cNvPr id="50" name="object 50"/>
          <p:cNvSpPr txBox="1"/>
          <p:nvPr/>
        </p:nvSpPr>
        <p:spPr>
          <a:xfrm>
            <a:off x="5392166" y="2508399"/>
            <a:ext cx="822325" cy="207749"/>
          </a:xfrm>
          <a:prstGeom prst="rect">
            <a:avLst/>
          </a:prstGeom>
        </p:spPr>
        <p:txBody>
          <a:bodyPr vert="horz" wrap="square" lIns="0" tIns="0" rIns="0" bIns="0" rtlCol="0">
            <a:spAutoFit/>
          </a:bodyPr>
          <a:lstStyle/>
          <a:p>
            <a:pPr marL="12700"/>
            <a:r>
              <a:rPr sz="1350" spc="45" dirty="0">
                <a:latin typeface="Franklin Gothic Book"/>
                <a:cs typeface="Franklin Gothic Book"/>
              </a:rPr>
              <a:t>E</a:t>
            </a:r>
            <a:r>
              <a:rPr sz="1350" spc="75" dirty="0">
                <a:latin typeface="Franklin Gothic Book"/>
                <a:cs typeface="Franklin Gothic Book"/>
              </a:rPr>
              <a:t>CO</a:t>
            </a:r>
            <a:r>
              <a:rPr sz="1350" spc="5" dirty="0">
                <a:latin typeface="Franklin Gothic Book"/>
                <a:cs typeface="Franklin Gothic Book"/>
              </a:rPr>
              <a:t>N</a:t>
            </a:r>
            <a:r>
              <a:rPr sz="1350" spc="-15" dirty="0">
                <a:latin typeface="Franklin Gothic Book"/>
                <a:cs typeface="Franklin Gothic Book"/>
              </a:rPr>
              <a:t> </a:t>
            </a:r>
            <a:r>
              <a:rPr sz="1350" spc="50" dirty="0">
                <a:latin typeface="Franklin Gothic Book"/>
                <a:cs typeface="Franklin Gothic Book"/>
              </a:rPr>
              <a:t>D</a:t>
            </a:r>
            <a:r>
              <a:rPr sz="1350" spc="45" dirty="0">
                <a:latin typeface="Franklin Gothic Book"/>
                <a:cs typeface="Franklin Gothic Book"/>
              </a:rPr>
              <a:t>E</a:t>
            </a:r>
            <a:r>
              <a:rPr sz="1350" spc="5" dirty="0">
                <a:latin typeface="Franklin Gothic Book"/>
                <a:cs typeface="Franklin Gothic Book"/>
              </a:rPr>
              <a:t>V</a:t>
            </a:r>
            <a:endParaRPr sz="1350">
              <a:latin typeface="Franklin Gothic Book"/>
              <a:cs typeface="Franklin Gothic Book"/>
            </a:endParaRPr>
          </a:p>
        </p:txBody>
      </p:sp>
      <p:sp>
        <p:nvSpPr>
          <p:cNvPr id="51" name="object 51"/>
          <p:cNvSpPr txBox="1"/>
          <p:nvPr/>
        </p:nvSpPr>
        <p:spPr>
          <a:xfrm>
            <a:off x="5146548" y="5189114"/>
            <a:ext cx="1191895" cy="423834"/>
          </a:xfrm>
          <a:prstGeom prst="rect">
            <a:avLst/>
          </a:prstGeom>
        </p:spPr>
        <p:txBody>
          <a:bodyPr vert="horz" wrap="square" lIns="0" tIns="0" rIns="0" bIns="0" rtlCol="0">
            <a:spAutoFit/>
          </a:bodyPr>
          <a:lstStyle/>
          <a:p>
            <a:pPr marL="12700" marR="5080">
              <a:lnSpc>
                <a:spcPct val="102400"/>
              </a:lnSpc>
            </a:pPr>
            <a:r>
              <a:rPr sz="1350" spc="30" dirty="0">
                <a:latin typeface="Franklin Gothic Book"/>
                <a:cs typeface="Franklin Gothic Book"/>
              </a:rPr>
              <a:t>P</a:t>
            </a:r>
            <a:r>
              <a:rPr sz="1350" spc="60" dirty="0">
                <a:latin typeface="Franklin Gothic Book"/>
                <a:cs typeface="Franklin Gothic Book"/>
              </a:rPr>
              <a:t>A</a:t>
            </a:r>
            <a:r>
              <a:rPr sz="1350" spc="100" dirty="0">
                <a:latin typeface="Franklin Gothic Book"/>
                <a:cs typeface="Franklin Gothic Book"/>
              </a:rPr>
              <a:t>R</a:t>
            </a:r>
            <a:r>
              <a:rPr sz="1350" spc="55" dirty="0">
                <a:latin typeface="Franklin Gothic Book"/>
                <a:cs typeface="Franklin Gothic Book"/>
              </a:rPr>
              <a:t>T</a:t>
            </a:r>
            <a:r>
              <a:rPr sz="1350" spc="15" dirty="0">
                <a:latin typeface="Franklin Gothic Book"/>
                <a:cs typeface="Franklin Gothic Book"/>
              </a:rPr>
              <a:t>I</a:t>
            </a:r>
            <a:r>
              <a:rPr sz="1350" dirty="0">
                <a:latin typeface="Franklin Gothic Book"/>
                <a:cs typeface="Franklin Gothic Book"/>
              </a:rPr>
              <a:t>C</a:t>
            </a:r>
            <a:r>
              <a:rPr sz="1350" spc="15" dirty="0">
                <a:latin typeface="Franklin Gothic Book"/>
                <a:cs typeface="Franklin Gothic Book"/>
              </a:rPr>
              <a:t>I</a:t>
            </a:r>
            <a:r>
              <a:rPr sz="1350" spc="-45" dirty="0">
                <a:latin typeface="Franklin Gothic Book"/>
                <a:cs typeface="Franklin Gothic Book"/>
              </a:rPr>
              <a:t>P</a:t>
            </a:r>
            <a:r>
              <a:rPr sz="1350" spc="-80" dirty="0">
                <a:latin typeface="Franklin Gothic Book"/>
                <a:cs typeface="Franklin Gothic Book"/>
              </a:rPr>
              <a:t>A</a:t>
            </a:r>
            <a:r>
              <a:rPr sz="1350" spc="-15" dirty="0">
                <a:latin typeface="Franklin Gothic Book"/>
                <a:cs typeface="Franklin Gothic Book"/>
              </a:rPr>
              <a:t>T</a:t>
            </a:r>
            <a:r>
              <a:rPr sz="1350" spc="5" dirty="0">
                <a:latin typeface="Franklin Gothic Book"/>
                <a:cs typeface="Franklin Gothic Book"/>
              </a:rPr>
              <a:t>O</a:t>
            </a:r>
            <a:r>
              <a:rPr sz="1350" spc="30" dirty="0">
                <a:latin typeface="Franklin Gothic Book"/>
                <a:cs typeface="Franklin Gothic Book"/>
              </a:rPr>
              <a:t>R</a:t>
            </a:r>
            <a:r>
              <a:rPr sz="1350" spc="5" dirty="0">
                <a:latin typeface="Franklin Gothic Book"/>
                <a:cs typeface="Franklin Gothic Book"/>
              </a:rPr>
              <a:t>Y</a:t>
            </a:r>
            <a:r>
              <a:rPr sz="1350" dirty="0">
                <a:latin typeface="Franklin Gothic Book"/>
                <a:cs typeface="Franklin Gothic Book"/>
              </a:rPr>
              <a:t> </a:t>
            </a:r>
            <a:r>
              <a:rPr sz="1350" spc="45" dirty="0">
                <a:latin typeface="Franklin Gothic Book"/>
                <a:cs typeface="Franklin Gothic Book"/>
              </a:rPr>
              <a:t>E</a:t>
            </a:r>
            <a:r>
              <a:rPr sz="1350" spc="75" dirty="0">
                <a:latin typeface="Franklin Gothic Book"/>
                <a:cs typeface="Franklin Gothic Book"/>
              </a:rPr>
              <a:t>CO</a:t>
            </a:r>
            <a:r>
              <a:rPr sz="1350" spc="5" dirty="0">
                <a:latin typeface="Franklin Gothic Book"/>
                <a:cs typeface="Franklin Gothic Book"/>
              </a:rPr>
              <a:t>N</a:t>
            </a:r>
            <a:r>
              <a:rPr sz="1350" spc="-15" dirty="0">
                <a:latin typeface="Franklin Gothic Book"/>
                <a:cs typeface="Franklin Gothic Book"/>
              </a:rPr>
              <a:t> </a:t>
            </a:r>
            <a:r>
              <a:rPr sz="1350" spc="50" dirty="0">
                <a:latin typeface="Franklin Gothic Book"/>
                <a:cs typeface="Franklin Gothic Book"/>
              </a:rPr>
              <a:t>D</a:t>
            </a:r>
            <a:r>
              <a:rPr sz="1350" spc="45" dirty="0">
                <a:latin typeface="Franklin Gothic Book"/>
                <a:cs typeface="Franklin Gothic Book"/>
              </a:rPr>
              <a:t>E</a:t>
            </a:r>
            <a:r>
              <a:rPr sz="1350" spc="5" dirty="0">
                <a:latin typeface="Franklin Gothic Book"/>
                <a:cs typeface="Franklin Gothic Book"/>
              </a:rPr>
              <a:t>V</a:t>
            </a:r>
            <a:endParaRPr sz="1350">
              <a:latin typeface="Franklin Gothic Book"/>
              <a:cs typeface="Franklin Gothic Book"/>
            </a:endParaRPr>
          </a:p>
        </p:txBody>
      </p:sp>
      <p:sp>
        <p:nvSpPr>
          <p:cNvPr id="52" name="object 52"/>
          <p:cNvSpPr txBox="1"/>
          <p:nvPr/>
        </p:nvSpPr>
        <p:spPr>
          <a:xfrm>
            <a:off x="6789546" y="2508399"/>
            <a:ext cx="1107440" cy="207749"/>
          </a:xfrm>
          <a:prstGeom prst="rect">
            <a:avLst/>
          </a:prstGeom>
        </p:spPr>
        <p:txBody>
          <a:bodyPr vert="horz" wrap="square" lIns="0" tIns="0" rIns="0" bIns="0" rtlCol="0">
            <a:spAutoFit/>
          </a:bodyPr>
          <a:lstStyle/>
          <a:p>
            <a:pPr marL="12700"/>
            <a:r>
              <a:rPr sz="1350" spc="50" dirty="0">
                <a:latin typeface="Franklin Gothic Book"/>
                <a:cs typeface="Franklin Gothic Book"/>
              </a:rPr>
              <a:t>G</a:t>
            </a:r>
            <a:r>
              <a:rPr sz="1350" spc="75" dirty="0">
                <a:latin typeface="Franklin Gothic Book"/>
                <a:cs typeface="Franklin Gothic Book"/>
              </a:rPr>
              <a:t>O</a:t>
            </a:r>
            <a:r>
              <a:rPr sz="1350" spc="60" dirty="0">
                <a:latin typeface="Franklin Gothic Book"/>
                <a:cs typeface="Franklin Gothic Book"/>
              </a:rPr>
              <a:t>V</a:t>
            </a:r>
            <a:r>
              <a:rPr sz="1350" spc="45" dirty="0">
                <a:latin typeface="Franklin Gothic Book"/>
                <a:cs typeface="Franklin Gothic Book"/>
              </a:rPr>
              <a:t>E</a:t>
            </a:r>
            <a:r>
              <a:rPr sz="1350" spc="100" dirty="0">
                <a:latin typeface="Franklin Gothic Book"/>
                <a:cs typeface="Franklin Gothic Book"/>
              </a:rPr>
              <a:t>R</a:t>
            </a:r>
            <a:r>
              <a:rPr sz="1350" spc="-30" dirty="0">
                <a:latin typeface="Franklin Gothic Book"/>
                <a:cs typeface="Franklin Gothic Book"/>
              </a:rPr>
              <a:t>N</a:t>
            </a:r>
            <a:r>
              <a:rPr sz="1350" spc="60" dirty="0">
                <a:latin typeface="Franklin Gothic Book"/>
                <a:cs typeface="Franklin Gothic Book"/>
              </a:rPr>
              <a:t>A</a:t>
            </a:r>
            <a:r>
              <a:rPr sz="1350" spc="40" dirty="0">
                <a:latin typeface="Franklin Gothic Book"/>
                <a:cs typeface="Franklin Gothic Book"/>
              </a:rPr>
              <a:t>N</a:t>
            </a:r>
            <a:r>
              <a:rPr sz="1350" dirty="0">
                <a:latin typeface="Franklin Gothic Book"/>
                <a:cs typeface="Franklin Gothic Book"/>
              </a:rPr>
              <a:t>CE</a:t>
            </a:r>
            <a:endParaRPr sz="1350">
              <a:latin typeface="Franklin Gothic Book"/>
              <a:cs typeface="Franklin Gothic Book"/>
            </a:endParaRPr>
          </a:p>
        </p:txBody>
      </p:sp>
      <p:sp>
        <p:nvSpPr>
          <p:cNvPr id="53" name="object 53"/>
          <p:cNvSpPr txBox="1"/>
          <p:nvPr/>
        </p:nvSpPr>
        <p:spPr>
          <a:xfrm>
            <a:off x="6917309" y="5175649"/>
            <a:ext cx="1026160" cy="415498"/>
          </a:xfrm>
          <a:prstGeom prst="rect">
            <a:avLst/>
          </a:prstGeom>
        </p:spPr>
        <p:txBody>
          <a:bodyPr vert="horz" wrap="square" lIns="0" tIns="0" rIns="0" bIns="0" rtlCol="0">
            <a:spAutoFit/>
          </a:bodyPr>
          <a:lstStyle/>
          <a:p>
            <a:pPr marL="12700"/>
            <a:r>
              <a:rPr sz="1350" spc="50" dirty="0">
                <a:latin typeface="Franklin Gothic Book"/>
                <a:cs typeface="Franklin Gothic Book"/>
              </a:rPr>
              <a:t>D</a:t>
            </a:r>
            <a:r>
              <a:rPr sz="1350" spc="85" dirty="0">
                <a:latin typeface="Franklin Gothic Book"/>
                <a:cs typeface="Franklin Gothic Book"/>
              </a:rPr>
              <a:t>IS</a:t>
            </a:r>
            <a:r>
              <a:rPr sz="1350" spc="25" dirty="0">
                <a:latin typeface="Franklin Gothic Book"/>
                <a:cs typeface="Franklin Gothic Book"/>
              </a:rPr>
              <a:t>P</a:t>
            </a:r>
            <a:r>
              <a:rPr sz="1350" spc="35" dirty="0">
                <a:latin typeface="Franklin Gothic Book"/>
                <a:cs typeface="Franklin Gothic Book"/>
              </a:rPr>
              <a:t>U</a:t>
            </a:r>
            <a:r>
              <a:rPr sz="1350" spc="55" dirty="0">
                <a:latin typeface="Franklin Gothic Book"/>
                <a:cs typeface="Franklin Gothic Book"/>
              </a:rPr>
              <a:t>T</a:t>
            </a:r>
            <a:r>
              <a:rPr sz="1350" spc="5" dirty="0">
                <a:latin typeface="Franklin Gothic Book"/>
                <a:cs typeface="Franklin Gothic Book"/>
              </a:rPr>
              <a:t>E</a:t>
            </a:r>
            <a:endParaRPr sz="1350">
              <a:latin typeface="Franklin Gothic Book"/>
              <a:cs typeface="Franklin Gothic Book"/>
            </a:endParaRPr>
          </a:p>
          <a:p>
            <a:pPr marL="12700">
              <a:spcBef>
                <a:spcPts val="35"/>
              </a:spcBef>
            </a:pPr>
            <a:r>
              <a:rPr sz="1350" spc="95" dirty="0">
                <a:latin typeface="Franklin Gothic Book"/>
                <a:cs typeface="Franklin Gothic Book"/>
              </a:rPr>
              <a:t>R</a:t>
            </a:r>
            <a:r>
              <a:rPr sz="1350" spc="45" dirty="0">
                <a:latin typeface="Franklin Gothic Book"/>
                <a:cs typeface="Franklin Gothic Book"/>
              </a:rPr>
              <a:t>E</a:t>
            </a:r>
            <a:r>
              <a:rPr sz="1350" spc="85" dirty="0">
                <a:latin typeface="Franklin Gothic Book"/>
                <a:cs typeface="Franklin Gothic Book"/>
              </a:rPr>
              <a:t>S</a:t>
            </a:r>
            <a:r>
              <a:rPr sz="1350" spc="75" dirty="0">
                <a:latin typeface="Franklin Gothic Book"/>
                <a:cs typeface="Franklin Gothic Book"/>
              </a:rPr>
              <a:t>O</a:t>
            </a:r>
            <a:r>
              <a:rPr sz="1350" spc="-20" dirty="0">
                <a:latin typeface="Franklin Gothic Book"/>
                <a:cs typeface="Franklin Gothic Book"/>
              </a:rPr>
              <a:t>L</a:t>
            </a:r>
            <a:r>
              <a:rPr sz="1350" spc="35" dirty="0">
                <a:latin typeface="Franklin Gothic Book"/>
                <a:cs typeface="Franklin Gothic Book"/>
              </a:rPr>
              <a:t>U</a:t>
            </a:r>
            <a:r>
              <a:rPr sz="1350" spc="-15" dirty="0">
                <a:latin typeface="Franklin Gothic Book"/>
                <a:cs typeface="Franklin Gothic Book"/>
              </a:rPr>
              <a:t>T</a:t>
            </a:r>
            <a:r>
              <a:rPr sz="1350" spc="15" dirty="0">
                <a:latin typeface="Franklin Gothic Book"/>
                <a:cs typeface="Franklin Gothic Book"/>
              </a:rPr>
              <a:t>I</a:t>
            </a:r>
            <a:r>
              <a:rPr sz="1350" spc="75" dirty="0">
                <a:latin typeface="Franklin Gothic Book"/>
                <a:cs typeface="Franklin Gothic Book"/>
              </a:rPr>
              <a:t>O</a:t>
            </a:r>
            <a:r>
              <a:rPr sz="1350" spc="5" dirty="0">
                <a:latin typeface="Franklin Gothic Book"/>
                <a:cs typeface="Franklin Gothic Book"/>
              </a:rPr>
              <a:t>N</a:t>
            </a:r>
            <a:endParaRPr sz="1350">
              <a:latin typeface="Franklin Gothic Book"/>
              <a:cs typeface="Franklin Gothic Book"/>
            </a:endParaRPr>
          </a:p>
        </p:txBody>
      </p:sp>
      <p:sp>
        <p:nvSpPr>
          <p:cNvPr id="66" name="object 66"/>
          <p:cNvSpPr/>
          <p:nvPr/>
        </p:nvSpPr>
        <p:spPr>
          <a:xfrm>
            <a:off x="8153400" y="1563624"/>
            <a:ext cx="653796" cy="425196"/>
          </a:xfrm>
          <a:prstGeom prst="rect">
            <a:avLst/>
          </a:prstGeom>
          <a:blipFill>
            <a:blip r:embed="rId12" cstate="print"/>
            <a:stretch>
              <a:fillRect/>
            </a:stretch>
          </a:blipFill>
        </p:spPr>
        <p:txBody>
          <a:bodyPr wrap="square" lIns="0" tIns="0" rIns="0" bIns="0" rtlCol="0"/>
          <a:lstStyle/>
          <a:p>
            <a:endParaRPr/>
          </a:p>
        </p:txBody>
      </p:sp>
      <p:sp>
        <p:nvSpPr>
          <p:cNvPr id="67" name="object 67"/>
          <p:cNvSpPr/>
          <p:nvPr/>
        </p:nvSpPr>
        <p:spPr>
          <a:xfrm>
            <a:off x="8231123" y="1604772"/>
            <a:ext cx="502920" cy="302260"/>
          </a:xfrm>
          <a:custGeom>
            <a:avLst/>
            <a:gdLst/>
            <a:ahLst/>
            <a:cxnLst/>
            <a:rect l="l" t="t" r="r" b="b"/>
            <a:pathLst>
              <a:path w="502920" h="302260">
                <a:moveTo>
                  <a:pt x="502920" y="115315"/>
                </a:moveTo>
                <a:lnTo>
                  <a:pt x="0" y="115315"/>
                </a:lnTo>
                <a:lnTo>
                  <a:pt x="155448" y="186436"/>
                </a:lnTo>
                <a:lnTo>
                  <a:pt x="96011" y="301751"/>
                </a:lnTo>
                <a:lnTo>
                  <a:pt x="251459" y="230504"/>
                </a:lnTo>
                <a:lnTo>
                  <a:pt x="370185" y="230504"/>
                </a:lnTo>
                <a:lnTo>
                  <a:pt x="347472" y="186436"/>
                </a:lnTo>
                <a:lnTo>
                  <a:pt x="502920" y="115315"/>
                </a:lnTo>
                <a:close/>
              </a:path>
              <a:path w="502920" h="302260">
                <a:moveTo>
                  <a:pt x="370185" y="230504"/>
                </a:moveTo>
                <a:lnTo>
                  <a:pt x="251459" y="230504"/>
                </a:lnTo>
                <a:lnTo>
                  <a:pt x="406907" y="301751"/>
                </a:lnTo>
                <a:lnTo>
                  <a:pt x="370185" y="230504"/>
                </a:lnTo>
                <a:close/>
              </a:path>
              <a:path w="502920" h="302260">
                <a:moveTo>
                  <a:pt x="251459" y="0"/>
                </a:moveTo>
                <a:lnTo>
                  <a:pt x="192150" y="115315"/>
                </a:lnTo>
                <a:lnTo>
                  <a:pt x="310769" y="115315"/>
                </a:lnTo>
                <a:lnTo>
                  <a:pt x="251459" y="0"/>
                </a:lnTo>
                <a:close/>
              </a:path>
            </a:pathLst>
          </a:custGeom>
          <a:solidFill>
            <a:srgbClr val="6F2F9F"/>
          </a:solidFill>
        </p:spPr>
        <p:txBody>
          <a:bodyPr wrap="square" lIns="0" tIns="0" rIns="0" bIns="0" rtlCol="0"/>
          <a:lstStyle/>
          <a:p>
            <a:endParaRPr/>
          </a:p>
        </p:txBody>
      </p:sp>
      <p:sp>
        <p:nvSpPr>
          <p:cNvPr id="68" name="object 68"/>
          <p:cNvSpPr/>
          <p:nvPr/>
        </p:nvSpPr>
        <p:spPr>
          <a:xfrm>
            <a:off x="8231123" y="1604772"/>
            <a:ext cx="502920" cy="302260"/>
          </a:xfrm>
          <a:custGeom>
            <a:avLst/>
            <a:gdLst/>
            <a:ahLst/>
            <a:cxnLst/>
            <a:rect l="l" t="t" r="r" b="b"/>
            <a:pathLst>
              <a:path w="502920" h="302260">
                <a:moveTo>
                  <a:pt x="0" y="115315"/>
                </a:moveTo>
                <a:lnTo>
                  <a:pt x="192150" y="115315"/>
                </a:lnTo>
                <a:lnTo>
                  <a:pt x="251459" y="0"/>
                </a:lnTo>
                <a:lnTo>
                  <a:pt x="310769" y="115315"/>
                </a:lnTo>
                <a:lnTo>
                  <a:pt x="502920" y="115315"/>
                </a:lnTo>
                <a:lnTo>
                  <a:pt x="347472" y="186436"/>
                </a:lnTo>
                <a:lnTo>
                  <a:pt x="406907" y="301751"/>
                </a:lnTo>
                <a:lnTo>
                  <a:pt x="251459" y="230504"/>
                </a:lnTo>
                <a:lnTo>
                  <a:pt x="96011" y="301751"/>
                </a:lnTo>
                <a:lnTo>
                  <a:pt x="155448" y="186436"/>
                </a:lnTo>
                <a:lnTo>
                  <a:pt x="0" y="115315"/>
                </a:lnTo>
                <a:close/>
              </a:path>
            </a:pathLst>
          </a:custGeom>
          <a:ln w="9153">
            <a:solidFill>
              <a:srgbClr val="000000"/>
            </a:solidFill>
          </a:ln>
        </p:spPr>
        <p:txBody>
          <a:bodyPr wrap="square" lIns="0" tIns="0" rIns="0" bIns="0" rtlCol="0"/>
          <a:lstStyle/>
          <a:p>
            <a:endParaRPr/>
          </a:p>
        </p:txBody>
      </p:sp>
      <p:sp>
        <p:nvSpPr>
          <p:cNvPr id="69" name="object 69"/>
          <p:cNvSpPr/>
          <p:nvPr/>
        </p:nvSpPr>
        <p:spPr>
          <a:xfrm>
            <a:off x="7010400" y="3465576"/>
            <a:ext cx="653796" cy="434340"/>
          </a:xfrm>
          <a:prstGeom prst="rect">
            <a:avLst/>
          </a:prstGeom>
          <a:blipFill>
            <a:blip r:embed="rId13" cstate="print"/>
            <a:stretch>
              <a:fillRect/>
            </a:stretch>
          </a:blipFill>
        </p:spPr>
        <p:txBody>
          <a:bodyPr wrap="square" lIns="0" tIns="0" rIns="0" bIns="0" rtlCol="0"/>
          <a:lstStyle/>
          <a:p>
            <a:endParaRPr/>
          </a:p>
        </p:txBody>
      </p:sp>
      <p:sp>
        <p:nvSpPr>
          <p:cNvPr id="70" name="object 70"/>
          <p:cNvSpPr/>
          <p:nvPr/>
        </p:nvSpPr>
        <p:spPr>
          <a:xfrm>
            <a:off x="7088123" y="3506723"/>
            <a:ext cx="502920" cy="311150"/>
          </a:xfrm>
          <a:custGeom>
            <a:avLst/>
            <a:gdLst/>
            <a:ahLst/>
            <a:cxnLst/>
            <a:rect l="l" t="t" r="r" b="b"/>
            <a:pathLst>
              <a:path w="502920" h="311150">
                <a:moveTo>
                  <a:pt x="502920" y="118744"/>
                </a:moveTo>
                <a:lnTo>
                  <a:pt x="0" y="118744"/>
                </a:lnTo>
                <a:lnTo>
                  <a:pt x="155448" y="192150"/>
                </a:lnTo>
                <a:lnTo>
                  <a:pt x="96012" y="310895"/>
                </a:lnTo>
                <a:lnTo>
                  <a:pt x="251460" y="237489"/>
                </a:lnTo>
                <a:lnTo>
                  <a:pt x="370165" y="237489"/>
                </a:lnTo>
                <a:lnTo>
                  <a:pt x="347472" y="192150"/>
                </a:lnTo>
                <a:lnTo>
                  <a:pt x="502920" y="118744"/>
                </a:lnTo>
                <a:close/>
              </a:path>
              <a:path w="502920" h="311150">
                <a:moveTo>
                  <a:pt x="370165" y="237489"/>
                </a:moveTo>
                <a:lnTo>
                  <a:pt x="251460" y="237489"/>
                </a:lnTo>
                <a:lnTo>
                  <a:pt x="406908" y="310895"/>
                </a:lnTo>
                <a:lnTo>
                  <a:pt x="370165" y="237489"/>
                </a:lnTo>
                <a:close/>
              </a:path>
              <a:path w="502920" h="311150">
                <a:moveTo>
                  <a:pt x="251460" y="0"/>
                </a:moveTo>
                <a:lnTo>
                  <a:pt x="192150" y="118744"/>
                </a:lnTo>
                <a:lnTo>
                  <a:pt x="310768" y="118744"/>
                </a:lnTo>
                <a:lnTo>
                  <a:pt x="251460" y="0"/>
                </a:lnTo>
                <a:close/>
              </a:path>
            </a:pathLst>
          </a:custGeom>
          <a:solidFill>
            <a:srgbClr val="6F2F9F"/>
          </a:solidFill>
        </p:spPr>
        <p:txBody>
          <a:bodyPr wrap="square" lIns="0" tIns="0" rIns="0" bIns="0" rtlCol="0"/>
          <a:lstStyle/>
          <a:p>
            <a:endParaRPr/>
          </a:p>
        </p:txBody>
      </p:sp>
      <p:sp>
        <p:nvSpPr>
          <p:cNvPr id="71" name="object 71"/>
          <p:cNvSpPr/>
          <p:nvPr/>
        </p:nvSpPr>
        <p:spPr>
          <a:xfrm>
            <a:off x="7088123" y="3506723"/>
            <a:ext cx="502920" cy="311150"/>
          </a:xfrm>
          <a:custGeom>
            <a:avLst/>
            <a:gdLst/>
            <a:ahLst/>
            <a:cxnLst/>
            <a:rect l="l" t="t" r="r" b="b"/>
            <a:pathLst>
              <a:path w="502920" h="311150">
                <a:moveTo>
                  <a:pt x="0" y="118744"/>
                </a:moveTo>
                <a:lnTo>
                  <a:pt x="192150" y="118744"/>
                </a:lnTo>
                <a:lnTo>
                  <a:pt x="251460" y="0"/>
                </a:lnTo>
                <a:lnTo>
                  <a:pt x="310768" y="118744"/>
                </a:lnTo>
                <a:lnTo>
                  <a:pt x="502920" y="118744"/>
                </a:lnTo>
                <a:lnTo>
                  <a:pt x="347472" y="192150"/>
                </a:lnTo>
                <a:lnTo>
                  <a:pt x="406908" y="310895"/>
                </a:lnTo>
                <a:lnTo>
                  <a:pt x="251460" y="237489"/>
                </a:lnTo>
                <a:lnTo>
                  <a:pt x="96012" y="310895"/>
                </a:lnTo>
                <a:lnTo>
                  <a:pt x="155448" y="192150"/>
                </a:lnTo>
                <a:lnTo>
                  <a:pt x="0" y="118744"/>
                </a:lnTo>
                <a:close/>
              </a:path>
            </a:pathLst>
          </a:custGeom>
          <a:ln w="9153">
            <a:solidFill>
              <a:srgbClr val="000000"/>
            </a:solidFill>
          </a:ln>
        </p:spPr>
        <p:txBody>
          <a:bodyPr wrap="square" lIns="0" tIns="0" rIns="0" bIns="0" rtlCol="0"/>
          <a:lstStyle/>
          <a:p>
            <a:endParaRPr/>
          </a:p>
        </p:txBody>
      </p:sp>
      <p:sp>
        <p:nvSpPr>
          <p:cNvPr id="72" name="object 72"/>
          <p:cNvSpPr/>
          <p:nvPr/>
        </p:nvSpPr>
        <p:spPr>
          <a:xfrm>
            <a:off x="7586472" y="5751576"/>
            <a:ext cx="644651" cy="434340"/>
          </a:xfrm>
          <a:prstGeom prst="rect">
            <a:avLst/>
          </a:prstGeom>
          <a:blipFill>
            <a:blip r:embed="rId14" cstate="print"/>
            <a:stretch>
              <a:fillRect/>
            </a:stretch>
          </a:blipFill>
        </p:spPr>
        <p:txBody>
          <a:bodyPr wrap="square" lIns="0" tIns="0" rIns="0" bIns="0" rtlCol="0"/>
          <a:lstStyle/>
          <a:p>
            <a:endParaRPr/>
          </a:p>
        </p:txBody>
      </p:sp>
      <p:sp>
        <p:nvSpPr>
          <p:cNvPr id="73" name="object 73"/>
          <p:cNvSpPr/>
          <p:nvPr/>
        </p:nvSpPr>
        <p:spPr>
          <a:xfrm>
            <a:off x="7664222" y="5792723"/>
            <a:ext cx="494030" cy="311150"/>
          </a:xfrm>
          <a:custGeom>
            <a:avLst/>
            <a:gdLst/>
            <a:ahLst/>
            <a:cxnLst/>
            <a:rect l="l" t="t" r="r" b="b"/>
            <a:pathLst>
              <a:path w="494029" h="311150">
                <a:moveTo>
                  <a:pt x="493749" y="118744"/>
                </a:moveTo>
                <a:lnTo>
                  <a:pt x="305154" y="118757"/>
                </a:lnTo>
                <a:lnTo>
                  <a:pt x="0" y="118757"/>
                </a:lnTo>
                <a:lnTo>
                  <a:pt x="152500" y="192138"/>
                </a:lnTo>
                <a:lnTo>
                  <a:pt x="94334" y="310895"/>
                </a:lnTo>
                <a:lnTo>
                  <a:pt x="246861" y="237502"/>
                </a:lnTo>
                <a:lnTo>
                  <a:pt x="363441" y="237502"/>
                </a:lnTo>
                <a:lnTo>
                  <a:pt x="341222" y="192138"/>
                </a:lnTo>
                <a:lnTo>
                  <a:pt x="493723" y="118757"/>
                </a:lnTo>
                <a:lnTo>
                  <a:pt x="188568" y="118757"/>
                </a:lnTo>
                <a:lnTo>
                  <a:pt x="493749" y="118744"/>
                </a:lnTo>
                <a:close/>
              </a:path>
              <a:path w="494029" h="311150">
                <a:moveTo>
                  <a:pt x="363441" y="237502"/>
                </a:moveTo>
                <a:lnTo>
                  <a:pt x="246861" y="237502"/>
                </a:lnTo>
                <a:lnTo>
                  <a:pt x="399388" y="310895"/>
                </a:lnTo>
                <a:lnTo>
                  <a:pt x="363441" y="237502"/>
                </a:lnTo>
                <a:close/>
              </a:path>
              <a:path w="494029" h="311150">
                <a:moveTo>
                  <a:pt x="246861" y="0"/>
                </a:moveTo>
                <a:lnTo>
                  <a:pt x="188568" y="118757"/>
                </a:lnTo>
                <a:lnTo>
                  <a:pt x="305154" y="118757"/>
                </a:lnTo>
                <a:lnTo>
                  <a:pt x="246861" y="0"/>
                </a:lnTo>
                <a:close/>
              </a:path>
            </a:pathLst>
          </a:custGeom>
          <a:solidFill>
            <a:srgbClr val="6F2F9F"/>
          </a:solidFill>
        </p:spPr>
        <p:txBody>
          <a:bodyPr wrap="square" lIns="0" tIns="0" rIns="0" bIns="0" rtlCol="0"/>
          <a:lstStyle/>
          <a:p>
            <a:endParaRPr/>
          </a:p>
        </p:txBody>
      </p:sp>
      <p:sp>
        <p:nvSpPr>
          <p:cNvPr id="74" name="object 74"/>
          <p:cNvSpPr/>
          <p:nvPr/>
        </p:nvSpPr>
        <p:spPr>
          <a:xfrm>
            <a:off x="7664196" y="5792723"/>
            <a:ext cx="494030" cy="311150"/>
          </a:xfrm>
          <a:custGeom>
            <a:avLst/>
            <a:gdLst/>
            <a:ahLst/>
            <a:cxnLst/>
            <a:rect l="l" t="t" r="r" b="b"/>
            <a:pathLst>
              <a:path w="494029" h="311150">
                <a:moveTo>
                  <a:pt x="0" y="118744"/>
                </a:moveTo>
                <a:lnTo>
                  <a:pt x="188594" y="118757"/>
                </a:lnTo>
                <a:lnTo>
                  <a:pt x="246887" y="0"/>
                </a:lnTo>
                <a:lnTo>
                  <a:pt x="305180" y="118757"/>
                </a:lnTo>
                <a:lnTo>
                  <a:pt x="493775" y="118744"/>
                </a:lnTo>
                <a:lnTo>
                  <a:pt x="341249" y="192138"/>
                </a:lnTo>
                <a:lnTo>
                  <a:pt x="399414" y="310895"/>
                </a:lnTo>
                <a:lnTo>
                  <a:pt x="246887" y="237502"/>
                </a:lnTo>
                <a:lnTo>
                  <a:pt x="94361" y="310895"/>
                </a:lnTo>
                <a:lnTo>
                  <a:pt x="152526" y="192138"/>
                </a:lnTo>
                <a:lnTo>
                  <a:pt x="0" y="118744"/>
                </a:lnTo>
                <a:close/>
              </a:path>
            </a:pathLst>
          </a:custGeom>
          <a:ln w="9153">
            <a:solidFill>
              <a:srgbClr val="000000"/>
            </a:solidFill>
          </a:ln>
        </p:spPr>
        <p:txBody>
          <a:bodyPr wrap="square" lIns="0" tIns="0" rIns="0" bIns="0" rtlCol="0"/>
          <a:lstStyle/>
          <a:p>
            <a:endParaRPr/>
          </a:p>
        </p:txBody>
      </p:sp>
      <p:sp>
        <p:nvSpPr>
          <p:cNvPr id="75" name="object 75"/>
          <p:cNvSpPr/>
          <p:nvPr/>
        </p:nvSpPr>
        <p:spPr>
          <a:xfrm>
            <a:off x="8482584" y="1225296"/>
            <a:ext cx="489203" cy="388620"/>
          </a:xfrm>
          <a:prstGeom prst="rect">
            <a:avLst/>
          </a:prstGeom>
          <a:blipFill>
            <a:blip r:embed="rId15" cstate="print"/>
            <a:stretch>
              <a:fillRect/>
            </a:stretch>
          </a:blipFill>
        </p:spPr>
        <p:txBody>
          <a:bodyPr wrap="square" lIns="0" tIns="0" rIns="0" bIns="0" rtlCol="0"/>
          <a:lstStyle/>
          <a:p>
            <a:endParaRPr/>
          </a:p>
        </p:txBody>
      </p:sp>
      <p:sp>
        <p:nvSpPr>
          <p:cNvPr id="76" name="object 76"/>
          <p:cNvSpPr/>
          <p:nvPr/>
        </p:nvSpPr>
        <p:spPr>
          <a:xfrm>
            <a:off x="8464296" y="1143000"/>
            <a:ext cx="516635" cy="580644"/>
          </a:xfrm>
          <a:prstGeom prst="rect">
            <a:avLst/>
          </a:prstGeom>
          <a:blipFill>
            <a:blip r:embed="rId16" cstate="print"/>
            <a:stretch>
              <a:fillRect/>
            </a:stretch>
          </a:blipFill>
        </p:spPr>
        <p:txBody>
          <a:bodyPr wrap="square" lIns="0" tIns="0" rIns="0" bIns="0" rtlCol="0"/>
          <a:lstStyle/>
          <a:p>
            <a:endParaRPr/>
          </a:p>
        </p:txBody>
      </p:sp>
      <p:sp>
        <p:nvSpPr>
          <p:cNvPr id="77" name="object 77"/>
          <p:cNvSpPr/>
          <p:nvPr/>
        </p:nvSpPr>
        <p:spPr>
          <a:xfrm>
            <a:off x="8542019" y="1257345"/>
            <a:ext cx="374650" cy="274320"/>
          </a:xfrm>
          <a:custGeom>
            <a:avLst/>
            <a:gdLst/>
            <a:ahLst/>
            <a:cxnLst/>
            <a:rect l="l" t="t" r="r" b="b"/>
            <a:pathLst>
              <a:path w="374650" h="274319">
                <a:moveTo>
                  <a:pt x="182555" y="0"/>
                </a:moveTo>
                <a:lnTo>
                  <a:pt x="133879" y="5643"/>
                </a:lnTo>
                <a:lnTo>
                  <a:pt x="90229" y="19839"/>
                </a:lnTo>
                <a:lnTo>
                  <a:pt x="53311" y="41334"/>
                </a:lnTo>
                <a:lnTo>
                  <a:pt x="24830" y="68879"/>
                </a:lnTo>
                <a:lnTo>
                  <a:pt x="2927" y="112854"/>
                </a:lnTo>
                <a:lnTo>
                  <a:pt x="0" y="137114"/>
                </a:lnTo>
                <a:lnTo>
                  <a:pt x="678" y="148840"/>
                </a:lnTo>
                <a:lnTo>
                  <a:pt x="16421" y="192982"/>
                </a:lnTo>
                <a:lnTo>
                  <a:pt x="50759" y="230018"/>
                </a:lnTo>
                <a:lnTo>
                  <a:pt x="86907" y="251530"/>
                </a:lnTo>
                <a:lnTo>
                  <a:pt x="130557" y="266424"/>
                </a:lnTo>
                <a:lnTo>
                  <a:pt x="180439" y="273579"/>
                </a:lnTo>
                <a:lnTo>
                  <a:pt x="198233" y="274050"/>
                </a:lnTo>
                <a:lnTo>
                  <a:pt x="214450" y="272855"/>
                </a:lnTo>
                <a:lnTo>
                  <a:pt x="260245" y="263422"/>
                </a:lnTo>
                <a:lnTo>
                  <a:pt x="300502" y="245993"/>
                </a:lnTo>
                <a:lnTo>
                  <a:pt x="333606" y="221566"/>
                </a:lnTo>
                <a:lnTo>
                  <a:pt x="357943" y="191136"/>
                </a:lnTo>
                <a:lnTo>
                  <a:pt x="373966" y="142949"/>
                </a:lnTo>
                <a:lnTo>
                  <a:pt x="374640" y="129789"/>
                </a:lnTo>
                <a:lnTo>
                  <a:pt x="373070" y="117884"/>
                </a:lnTo>
                <a:lnTo>
                  <a:pt x="353679" y="73878"/>
                </a:lnTo>
                <a:lnTo>
                  <a:pt x="326923" y="45901"/>
                </a:lnTo>
                <a:lnTo>
                  <a:pt x="291362" y="23555"/>
                </a:lnTo>
                <a:lnTo>
                  <a:pt x="248494" y="8031"/>
                </a:lnTo>
                <a:lnTo>
                  <a:pt x="199814" y="518"/>
                </a:lnTo>
                <a:lnTo>
                  <a:pt x="182555" y="0"/>
                </a:lnTo>
                <a:close/>
              </a:path>
            </a:pathLst>
          </a:custGeom>
          <a:solidFill>
            <a:srgbClr val="6F2F9F"/>
          </a:solidFill>
        </p:spPr>
        <p:txBody>
          <a:bodyPr wrap="square" lIns="0" tIns="0" rIns="0" bIns="0" rtlCol="0"/>
          <a:lstStyle/>
          <a:p>
            <a:endParaRPr/>
          </a:p>
        </p:txBody>
      </p:sp>
      <p:sp>
        <p:nvSpPr>
          <p:cNvPr id="78" name="object 78"/>
          <p:cNvSpPr/>
          <p:nvPr/>
        </p:nvSpPr>
        <p:spPr>
          <a:xfrm>
            <a:off x="8542019" y="1257345"/>
            <a:ext cx="374650" cy="274320"/>
          </a:xfrm>
          <a:custGeom>
            <a:avLst/>
            <a:gdLst/>
            <a:ahLst/>
            <a:cxnLst/>
            <a:rect l="l" t="t" r="r" b="b"/>
            <a:pathLst>
              <a:path w="374650" h="274319">
                <a:moveTo>
                  <a:pt x="0" y="137114"/>
                </a:moveTo>
                <a:lnTo>
                  <a:pt x="11372" y="89986"/>
                </a:lnTo>
                <a:lnTo>
                  <a:pt x="42796" y="49906"/>
                </a:lnTo>
                <a:lnTo>
                  <a:pt x="77091" y="26254"/>
                </a:lnTo>
                <a:lnTo>
                  <a:pt x="118686" y="9487"/>
                </a:lnTo>
                <a:lnTo>
                  <a:pt x="165876" y="853"/>
                </a:lnTo>
                <a:lnTo>
                  <a:pt x="182555" y="0"/>
                </a:lnTo>
                <a:lnTo>
                  <a:pt x="199814" y="518"/>
                </a:lnTo>
                <a:lnTo>
                  <a:pt x="248494" y="8031"/>
                </a:lnTo>
                <a:lnTo>
                  <a:pt x="291362" y="23555"/>
                </a:lnTo>
                <a:lnTo>
                  <a:pt x="326923" y="45901"/>
                </a:lnTo>
                <a:lnTo>
                  <a:pt x="353679" y="73878"/>
                </a:lnTo>
                <a:lnTo>
                  <a:pt x="373070" y="117884"/>
                </a:lnTo>
                <a:lnTo>
                  <a:pt x="374640" y="129789"/>
                </a:lnTo>
                <a:lnTo>
                  <a:pt x="373966" y="142949"/>
                </a:lnTo>
                <a:lnTo>
                  <a:pt x="363829" y="179832"/>
                </a:lnTo>
                <a:lnTo>
                  <a:pt x="342772" y="212041"/>
                </a:lnTo>
                <a:lnTo>
                  <a:pt x="312411" y="238579"/>
                </a:lnTo>
                <a:lnTo>
                  <a:pt x="274359" y="258451"/>
                </a:lnTo>
                <a:lnTo>
                  <a:pt x="230231" y="270660"/>
                </a:lnTo>
                <a:lnTo>
                  <a:pt x="198233" y="274050"/>
                </a:lnTo>
                <a:lnTo>
                  <a:pt x="180439" y="273579"/>
                </a:lnTo>
                <a:lnTo>
                  <a:pt x="130557" y="266424"/>
                </a:lnTo>
                <a:lnTo>
                  <a:pt x="86907" y="251530"/>
                </a:lnTo>
                <a:lnTo>
                  <a:pt x="50759" y="230018"/>
                </a:lnTo>
                <a:lnTo>
                  <a:pt x="23379" y="203011"/>
                </a:lnTo>
                <a:lnTo>
                  <a:pt x="2706" y="160397"/>
                </a:lnTo>
                <a:lnTo>
                  <a:pt x="0" y="137114"/>
                </a:lnTo>
                <a:close/>
              </a:path>
            </a:pathLst>
          </a:custGeom>
          <a:ln w="9153">
            <a:solidFill>
              <a:srgbClr val="497DBA"/>
            </a:solidFill>
          </a:ln>
        </p:spPr>
        <p:txBody>
          <a:bodyPr wrap="square" lIns="0" tIns="0" rIns="0" bIns="0" rtlCol="0"/>
          <a:lstStyle/>
          <a:p>
            <a:endParaRPr/>
          </a:p>
        </p:txBody>
      </p:sp>
      <p:sp>
        <p:nvSpPr>
          <p:cNvPr id="79" name="object 79"/>
          <p:cNvSpPr txBox="1"/>
          <p:nvPr/>
        </p:nvSpPr>
        <p:spPr>
          <a:xfrm>
            <a:off x="8652764" y="1273168"/>
            <a:ext cx="160020" cy="276999"/>
          </a:xfrm>
          <a:prstGeom prst="rect">
            <a:avLst/>
          </a:prstGeom>
        </p:spPr>
        <p:txBody>
          <a:bodyPr vert="horz" wrap="square" lIns="0" tIns="0" rIns="0" bIns="0" rtlCol="0">
            <a:spAutoFit/>
          </a:bodyPr>
          <a:lstStyle/>
          <a:p>
            <a:pPr marL="12700"/>
            <a:r>
              <a:rPr dirty="0">
                <a:solidFill>
                  <a:srgbClr val="FFFFFF"/>
                </a:solidFill>
                <a:latin typeface="Franklin Gothic Book"/>
                <a:cs typeface="Franklin Gothic Book"/>
              </a:rPr>
              <a:t>1</a:t>
            </a:r>
            <a:endParaRPr>
              <a:latin typeface="Franklin Gothic Book"/>
              <a:cs typeface="Franklin Gothic Book"/>
            </a:endParaRPr>
          </a:p>
        </p:txBody>
      </p:sp>
      <p:sp>
        <p:nvSpPr>
          <p:cNvPr id="80" name="object 80"/>
          <p:cNvSpPr/>
          <p:nvPr/>
        </p:nvSpPr>
        <p:spPr>
          <a:xfrm>
            <a:off x="7485888" y="3246120"/>
            <a:ext cx="498348" cy="388620"/>
          </a:xfrm>
          <a:prstGeom prst="rect">
            <a:avLst/>
          </a:prstGeom>
          <a:blipFill>
            <a:blip r:embed="rId17" cstate="print"/>
            <a:stretch>
              <a:fillRect/>
            </a:stretch>
          </a:blipFill>
        </p:spPr>
        <p:txBody>
          <a:bodyPr wrap="square" lIns="0" tIns="0" rIns="0" bIns="0" rtlCol="0"/>
          <a:lstStyle/>
          <a:p>
            <a:endParaRPr/>
          </a:p>
        </p:txBody>
      </p:sp>
      <p:sp>
        <p:nvSpPr>
          <p:cNvPr id="81" name="object 81"/>
          <p:cNvSpPr/>
          <p:nvPr/>
        </p:nvSpPr>
        <p:spPr>
          <a:xfrm>
            <a:off x="7476744" y="3163823"/>
            <a:ext cx="516636" cy="589788"/>
          </a:xfrm>
          <a:prstGeom prst="rect">
            <a:avLst/>
          </a:prstGeom>
          <a:blipFill>
            <a:blip r:embed="rId18" cstate="print"/>
            <a:stretch>
              <a:fillRect/>
            </a:stretch>
          </a:blipFill>
        </p:spPr>
        <p:txBody>
          <a:bodyPr wrap="square" lIns="0" tIns="0" rIns="0" bIns="0" rtlCol="0"/>
          <a:lstStyle/>
          <a:p>
            <a:endParaRPr/>
          </a:p>
        </p:txBody>
      </p:sp>
      <p:sp>
        <p:nvSpPr>
          <p:cNvPr id="82" name="object 82"/>
          <p:cNvSpPr/>
          <p:nvPr/>
        </p:nvSpPr>
        <p:spPr>
          <a:xfrm>
            <a:off x="7545416" y="3278302"/>
            <a:ext cx="384175" cy="274320"/>
          </a:xfrm>
          <a:custGeom>
            <a:avLst/>
            <a:gdLst/>
            <a:ahLst/>
            <a:cxnLst/>
            <a:rect l="l" t="t" r="r" b="b"/>
            <a:pathLst>
              <a:path w="384175" h="274320">
                <a:moveTo>
                  <a:pt x="182045" y="0"/>
                </a:moveTo>
                <a:lnTo>
                  <a:pt x="133328" y="6332"/>
                </a:lnTo>
                <a:lnTo>
                  <a:pt x="89735" y="20854"/>
                </a:lnTo>
                <a:lnTo>
                  <a:pt x="52933" y="42373"/>
                </a:lnTo>
                <a:lnTo>
                  <a:pt x="24584" y="69696"/>
                </a:lnTo>
                <a:lnTo>
                  <a:pt x="2815" y="113092"/>
                </a:lnTo>
                <a:lnTo>
                  <a:pt x="0" y="141243"/>
                </a:lnTo>
                <a:lnTo>
                  <a:pt x="1171" y="152756"/>
                </a:lnTo>
                <a:lnTo>
                  <a:pt x="18557" y="195604"/>
                </a:lnTo>
                <a:lnTo>
                  <a:pt x="54126" y="231442"/>
                </a:lnTo>
                <a:lnTo>
                  <a:pt x="91018" y="252208"/>
                </a:lnTo>
                <a:lnTo>
                  <a:pt x="135328" y="266559"/>
                </a:lnTo>
                <a:lnTo>
                  <a:pt x="185851" y="273433"/>
                </a:lnTo>
                <a:lnTo>
                  <a:pt x="203865" y="273880"/>
                </a:lnTo>
                <a:lnTo>
                  <a:pt x="220410" y="272639"/>
                </a:lnTo>
                <a:lnTo>
                  <a:pt x="267118" y="263176"/>
                </a:lnTo>
                <a:lnTo>
                  <a:pt x="308188" y="245947"/>
                </a:lnTo>
                <a:lnTo>
                  <a:pt x="341932" y="222087"/>
                </a:lnTo>
                <a:lnTo>
                  <a:pt x="366774" y="192667"/>
                </a:lnTo>
                <a:lnTo>
                  <a:pt x="383199" y="146714"/>
                </a:lnTo>
                <a:lnTo>
                  <a:pt x="383920" y="134297"/>
                </a:lnTo>
                <a:lnTo>
                  <a:pt x="382919" y="122667"/>
                </a:lnTo>
                <a:lnTo>
                  <a:pt x="366015" y="79349"/>
                </a:lnTo>
                <a:lnTo>
                  <a:pt x="330741" y="43073"/>
                </a:lnTo>
                <a:lnTo>
                  <a:pt x="294050" y="22027"/>
                </a:lnTo>
                <a:lnTo>
                  <a:pt x="250005" y="7465"/>
                </a:lnTo>
                <a:lnTo>
                  <a:pt x="199883" y="465"/>
                </a:lnTo>
                <a:lnTo>
                  <a:pt x="182045" y="0"/>
                </a:lnTo>
                <a:close/>
              </a:path>
            </a:pathLst>
          </a:custGeom>
          <a:solidFill>
            <a:srgbClr val="6F2F9F"/>
          </a:solidFill>
        </p:spPr>
        <p:txBody>
          <a:bodyPr wrap="square" lIns="0" tIns="0" rIns="0" bIns="0" rtlCol="0"/>
          <a:lstStyle/>
          <a:p>
            <a:endParaRPr/>
          </a:p>
        </p:txBody>
      </p:sp>
      <p:sp>
        <p:nvSpPr>
          <p:cNvPr id="83" name="object 83"/>
          <p:cNvSpPr/>
          <p:nvPr/>
        </p:nvSpPr>
        <p:spPr>
          <a:xfrm>
            <a:off x="7545324" y="3278302"/>
            <a:ext cx="384175" cy="274320"/>
          </a:xfrm>
          <a:custGeom>
            <a:avLst/>
            <a:gdLst/>
            <a:ahLst/>
            <a:cxnLst/>
            <a:rect l="l" t="t" r="r" b="b"/>
            <a:pathLst>
              <a:path w="384175" h="274320">
                <a:moveTo>
                  <a:pt x="0" y="136981"/>
                </a:moveTo>
                <a:lnTo>
                  <a:pt x="11295" y="90546"/>
                </a:lnTo>
                <a:lnTo>
                  <a:pt x="42553" y="50894"/>
                </a:lnTo>
                <a:lnTo>
                  <a:pt x="76722" y="27308"/>
                </a:lnTo>
                <a:lnTo>
                  <a:pt x="118236" y="10321"/>
                </a:lnTo>
                <a:lnTo>
                  <a:pt x="165430" y="1127"/>
                </a:lnTo>
                <a:lnTo>
                  <a:pt x="182136" y="0"/>
                </a:lnTo>
                <a:lnTo>
                  <a:pt x="199974" y="465"/>
                </a:lnTo>
                <a:lnTo>
                  <a:pt x="250096" y="7465"/>
                </a:lnTo>
                <a:lnTo>
                  <a:pt x="294141" y="22027"/>
                </a:lnTo>
                <a:lnTo>
                  <a:pt x="330832" y="43073"/>
                </a:lnTo>
                <a:lnTo>
                  <a:pt x="358892" y="69520"/>
                </a:lnTo>
                <a:lnTo>
                  <a:pt x="380672" y="111318"/>
                </a:lnTo>
                <a:lnTo>
                  <a:pt x="384011" y="134297"/>
                </a:lnTo>
                <a:lnTo>
                  <a:pt x="383290" y="146714"/>
                </a:lnTo>
                <a:lnTo>
                  <a:pt x="366865" y="192667"/>
                </a:lnTo>
                <a:lnTo>
                  <a:pt x="342023" y="222087"/>
                </a:lnTo>
                <a:lnTo>
                  <a:pt x="308261" y="245958"/>
                </a:lnTo>
                <a:lnTo>
                  <a:pt x="267209" y="263176"/>
                </a:lnTo>
                <a:lnTo>
                  <a:pt x="220501" y="272639"/>
                </a:lnTo>
                <a:lnTo>
                  <a:pt x="203956" y="273880"/>
                </a:lnTo>
                <a:lnTo>
                  <a:pt x="185943" y="273433"/>
                </a:lnTo>
                <a:lnTo>
                  <a:pt x="135419" y="266559"/>
                </a:lnTo>
                <a:lnTo>
                  <a:pt x="91110" y="252208"/>
                </a:lnTo>
                <a:lnTo>
                  <a:pt x="54218" y="231442"/>
                </a:lnTo>
                <a:lnTo>
                  <a:pt x="25948" y="205319"/>
                </a:lnTo>
                <a:lnTo>
                  <a:pt x="3748" y="163988"/>
                </a:lnTo>
                <a:lnTo>
                  <a:pt x="0" y="136981"/>
                </a:lnTo>
                <a:close/>
              </a:path>
            </a:pathLst>
          </a:custGeom>
          <a:ln w="9153">
            <a:solidFill>
              <a:srgbClr val="497DBA"/>
            </a:solidFill>
          </a:ln>
        </p:spPr>
        <p:txBody>
          <a:bodyPr wrap="square" lIns="0" tIns="0" rIns="0" bIns="0" rtlCol="0"/>
          <a:lstStyle/>
          <a:p>
            <a:endParaRPr/>
          </a:p>
        </p:txBody>
      </p:sp>
      <p:sp>
        <p:nvSpPr>
          <p:cNvPr id="84" name="object 84"/>
          <p:cNvSpPr txBox="1"/>
          <p:nvPr/>
        </p:nvSpPr>
        <p:spPr>
          <a:xfrm>
            <a:off x="7661147" y="3303136"/>
            <a:ext cx="160020" cy="276999"/>
          </a:xfrm>
          <a:prstGeom prst="rect">
            <a:avLst/>
          </a:prstGeom>
        </p:spPr>
        <p:txBody>
          <a:bodyPr vert="horz" wrap="square" lIns="0" tIns="0" rIns="0" bIns="0" rtlCol="0">
            <a:spAutoFit/>
          </a:bodyPr>
          <a:lstStyle/>
          <a:p>
            <a:pPr marL="12700"/>
            <a:r>
              <a:rPr dirty="0">
                <a:solidFill>
                  <a:srgbClr val="FFFFFF"/>
                </a:solidFill>
                <a:latin typeface="Franklin Gothic Book"/>
                <a:cs typeface="Franklin Gothic Book"/>
              </a:rPr>
              <a:t>2</a:t>
            </a:r>
            <a:endParaRPr>
              <a:latin typeface="Franklin Gothic Book"/>
              <a:cs typeface="Franklin Gothic Book"/>
            </a:endParaRPr>
          </a:p>
        </p:txBody>
      </p:sp>
      <p:sp>
        <p:nvSpPr>
          <p:cNvPr id="85" name="object 85"/>
          <p:cNvSpPr/>
          <p:nvPr/>
        </p:nvSpPr>
        <p:spPr>
          <a:xfrm>
            <a:off x="8253984" y="5797296"/>
            <a:ext cx="489203" cy="388620"/>
          </a:xfrm>
          <a:prstGeom prst="rect">
            <a:avLst/>
          </a:prstGeom>
          <a:blipFill>
            <a:blip r:embed="rId15" cstate="print"/>
            <a:stretch>
              <a:fillRect/>
            </a:stretch>
          </a:blipFill>
        </p:spPr>
        <p:txBody>
          <a:bodyPr wrap="square" lIns="0" tIns="0" rIns="0" bIns="0" rtlCol="0"/>
          <a:lstStyle/>
          <a:p>
            <a:endParaRPr/>
          </a:p>
        </p:txBody>
      </p:sp>
      <p:sp>
        <p:nvSpPr>
          <p:cNvPr id="86" name="object 86"/>
          <p:cNvSpPr/>
          <p:nvPr/>
        </p:nvSpPr>
        <p:spPr>
          <a:xfrm>
            <a:off x="8235696" y="5715000"/>
            <a:ext cx="516635" cy="580644"/>
          </a:xfrm>
          <a:prstGeom prst="rect">
            <a:avLst/>
          </a:prstGeom>
          <a:blipFill>
            <a:blip r:embed="rId16" cstate="print"/>
            <a:stretch>
              <a:fillRect/>
            </a:stretch>
          </a:blipFill>
        </p:spPr>
        <p:txBody>
          <a:bodyPr wrap="square" lIns="0" tIns="0" rIns="0" bIns="0" rtlCol="0"/>
          <a:lstStyle/>
          <a:p>
            <a:endParaRPr/>
          </a:p>
        </p:txBody>
      </p:sp>
      <p:sp>
        <p:nvSpPr>
          <p:cNvPr id="87" name="object 87"/>
          <p:cNvSpPr/>
          <p:nvPr/>
        </p:nvSpPr>
        <p:spPr>
          <a:xfrm>
            <a:off x="8313419" y="5829345"/>
            <a:ext cx="374650" cy="274320"/>
          </a:xfrm>
          <a:custGeom>
            <a:avLst/>
            <a:gdLst/>
            <a:ahLst/>
            <a:cxnLst/>
            <a:rect l="l" t="t" r="r" b="b"/>
            <a:pathLst>
              <a:path w="374650" h="274320">
                <a:moveTo>
                  <a:pt x="182555" y="0"/>
                </a:moveTo>
                <a:lnTo>
                  <a:pt x="133879" y="5638"/>
                </a:lnTo>
                <a:lnTo>
                  <a:pt x="90229" y="19824"/>
                </a:lnTo>
                <a:lnTo>
                  <a:pt x="53311" y="41310"/>
                </a:lnTo>
                <a:lnTo>
                  <a:pt x="24830" y="68851"/>
                </a:lnTo>
                <a:lnTo>
                  <a:pt x="2927" y="112838"/>
                </a:lnTo>
                <a:lnTo>
                  <a:pt x="0" y="137114"/>
                </a:lnTo>
                <a:lnTo>
                  <a:pt x="678" y="148852"/>
                </a:lnTo>
                <a:lnTo>
                  <a:pt x="16422" y="193012"/>
                </a:lnTo>
                <a:lnTo>
                  <a:pt x="50761" y="230044"/>
                </a:lnTo>
                <a:lnTo>
                  <a:pt x="86910" y="251547"/>
                </a:lnTo>
                <a:lnTo>
                  <a:pt x="130560" y="266431"/>
                </a:lnTo>
                <a:lnTo>
                  <a:pt x="180443" y="273580"/>
                </a:lnTo>
                <a:lnTo>
                  <a:pt x="198237" y="274050"/>
                </a:lnTo>
                <a:lnTo>
                  <a:pt x="214454" y="272856"/>
                </a:lnTo>
                <a:lnTo>
                  <a:pt x="260248" y="263430"/>
                </a:lnTo>
                <a:lnTo>
                  <a:pt x="300504" y="246011"/>
                </a:lnTo>
                <a:lnTo>
                  <a:pt x="333607" y="221591"/>
                </a:lnTo>
                <a:lnTo>
                  <a:pt x="357944" y="191161"/>
                </a:lnTo>
                <a:lnTo>
                  <a:pt x="373966" y="142953"/>
                </a:lnTo>
                <a:lnTo>
                  <a:pt x="374640" y="129783"/>
                </a:lnTo>
                <a:lnTo>
                  <a:pt x="373070" y="117870"/>
                </a:lnTo>
                <a:lnTo>
                  <a:pt x="353679" y="73850"/>
                </a:lnTo>
                <a:lnTo>
                  <a:pt x="326923" y="45875"/>
                </a:lnTo>
                <a:lnTo>
                  <a:pt x="291362" y="23538"/>
                </a:lnTo>
                <a:lnTo>
                  <a:pt x="248494" y="8024"/>
                </a:lnTo>
                <a:lnTo>
                  <a:pt x="199814" y="517"/>
                </a:lnTo>
                <a:lnTo>
                  <a:pt x="182555" y="0"/>
                </a:lnTo>
                <a:close/>
              </a:path>
            </a:pathLst>
          </a:custGeom>
          <a:solidFill>
            <a:srgbClr val="6F2F9F"/>
          </a:solidFill>
        </p:spPr>
        <p:txBody>
          <a:bodyPr wrap="square" lIns="0" tIns="0" rIns="0" bIns="0" rtlCol="0"/>
          <a:lstStyle/>
          <a:p>
            <a:endParaRPr/>
          </a:p>
        </p:txBody>
      </p:sp>
      <p:sp>
        <p:nvSpPr>
          <p:cNvPr id="88" name="object 88"/>
          <p:cNvSpPr/>
          <p:nvPr/>
        </p:nvSpPr>
        <p:spPr>
          <a:xfrm>
            <a:off x="8313419" y="5829345"/>
            <a:ext cx="374650" cy="274320"/>
          </a:xfrm>
          <a:custGeom>
            <a:avLst/>
            <a:gdLst/>
            <a:ahLst/>
            <a:cxnLst/>
            <a:rect l="l" t="t" r="r" b="b"/>
            <a:pathLst>
              <a:path w="374650" h="274320">
                <a:moveTo>
                  <a:pt x="0" y="137114"/>
                </a:moveTo>
                <a:lnTo>
                  <a:pt x="11372" y="89960"/>
                </a:lnTo>
                <a:lnTo>
                  <a:pt x="42796" y="49879"/>
                </a:lnTo>
                <a:lnTo>
                  <a:pt x="77091" y="26236"/>
                </a:lnTo>
                <a:lnTo>
                  <a:pt x="118686" y="9479"/>
                </a:lnTo>
                <a:lnTo>
                  <a:pt x="165876" y="853"/>
                </a:lnTo>
                <a:lnTo>
                  <a:pt x="182555" y="0"/>
                </a:lnTo>
                <a:lnTo>
                  <a:pt x="199814" y="517"/>
                </a:lnTo>
                <a:lnTo>
                  <a:pt x="248494" y="8024"/>
                </a:lnTo>
                <a:lnTo>
                  <a:pt x="291362" y="23538"/>
                </a:lnTo>
                <a:lnTo>
                  <a:pt x="326923" y="45875"/>
                </a:lnTo>
                <a:lnTo>
                  <a:pt x="353679" y="73850"/>
                </a:lnTo>
                <a:lnTo>
                  <a:pt x="373070" y="117870"/>
                </a:lnTo>
                <a:lnTo>
                  <a:pt x="374640" y="129783"/>
                </a:lnTo>
                <a:lnTo>
                  <a:pt x="373966" y="142953"/>
                </a:lnTo>
                <a:lnTo>
                  <a:pt x="363829" y="179853"/>
                </a:lnTo>
                <a:lnTo>
                  <a:pt x="342773" y="212066"/>
                </a:lnTo>
                <a:lnTo>
                  <a:pt x="312413" y="238600"/>
                </a:lnTo>
                <a:lnTo>
                  <a:pt x="274362" y="258462"/>
                </a:lnTo>
                <a:lnTo>
                  <a:pt x="230234" y="270663"/>
                </a:lnTo>
                <a:lnTo>
                  <a:pt x="198237" y="274050"/>
                </a:lnTo>
                <a:lnTo>
                  <a:pt x="180443" y="273580"/>
                </a:lnTo>
                <a:lnTo>
                  <a:pt x="130560" y="266431"/>
                </a:lnTo>
                <a:lnTo>
                  <a:pt x="86910" y="251547"/>
                </a:lnTo>
                <a:lnTo>
                  <a:pt x="50761" y="230044"/>
                </a:lnTo>
                <a:lnTo>
                  <a:pt x="23381" y="203042"/>
                </a:lnTo>
                <a:lnTo>
                  <a:pt x="2707" y="160416"/>
                </a:lnTo>
                <a:lnTo>
                  <a:pt x="0" y="137114"/>
                </a:lnTo>
                <a:close/>
              </a:path>
            </a:pathLst>
          </a:custGeom>
          <a:ln w="9153">
            <a:solidFill>
              <a:srgbClr val="497DBA"/>
            </a:solidFill>
          </a:ln>
        </p:spPr>
        <p:txBody>
          <a:bodyPr wrap="square" lIns="0" tIns="0" rIns="0" bIns="0" rtlCol="0"/>
          <a:lstStyle/>
          <a:p>
            <a:endParaRPr/>
          </a:p>
        </p:txBody>
      </p:sp>
      <p:sp>
        <p:nvSpPr>
          <p:cNvPr id="89" name="object 89"/>
          <p:cNvSpPr txBox="1"/>
          <p:nvPr/>
        </p:nvSpPr>
        <p:spPr>
          <a:xfrm>
            <a:off x="8423909" y="5851480"/>
            <a:ext cx="160020" cy="276999"/>
          </a:xfrm>
          <a:prstGeom prst="rect">
            <a:avLst/>
          </a:prstGeom>
        </p:spPr>
        <p:txBody>
          <a:bodyPr vert="horz" wrap="square" lIns="0" tIns="0" rIns="0" bIns="0" rtlCol="0">
            <a:spAutoFit/>
          </a:bodyPr>
          <a:lstStyle/>
          <a:p>
            <a:pPr marL="12700"/>
            <a:r>
              <a:rPr dirty="0">
                <a:solidFill>
                  <a:srgbClr val="FFFFFF"/>
                </a:solidFill>
                <a:latin typeface="Franklin Gothic Book"/>
                <a:cs typeface="Franklin Gothic Book"/>
              </a:rPr>
              <a:t>3</a:t>
            </a:r>
            <a:endParaRPr>
              <a:latin typeface="Franklin Gothic Book"/>
              <a:cs typeface="Franklin Gothic Book"/>
            </a:endParaRPr>
          </a:p>
        </p:txBody>
      </p:sp>
      <p:sp>
        <p:nvSpPr>
          <p:cNvPr id="90" name="object 90"/>
          <p:cNvSpPr/>
          <p:nvPr/>
        </p:nvSpPr>
        <p:spPr>
          <a:xfrm>
            <a:off x="1524001" y="1371600"/>
            <a:ext cx="443483" cy="388620"/>
          </a:xfrm>
          <a:prstGeom prst="rect">
            <a:avLst/>
          </a:prstGeom>
          <a:blipFill>
            <a:blip r:embed="rId19" cstate="print"/>
            <a:stretch>
              <a:fillRect/>
            </a:stretch>
          </a:blipFill>
        </p:spPr>
        <p:txBody>
          <a:bodyPr wrap="square" lIns="0" tIns="0" rIns="0" bIns="0" rtlCol="0"/>
          <a:lstStyle/>
          <a:p>
            <a:endParaRPr/>
          </a:p>
        </p:txBody>
      </p:sp>
      <p:sp>
        <p:nvSpPr>
          <p:cNvPr id="91" name="object 91"/>
          <p:cNvSpPr/>
          <p:nvPr/>
        </p:nvSpPr>
        <p:spPr>
          <a:xfrm>
            <a:off x="1524001" y="1289303"/>
            <a:ext cx="452627" cy="589788"/>
          </a:xfrm>
          <a:prstGeom prst="rect">
            <a:avLst/>
          </a:prstGeom>
          <a:blipFill>
            <a:blip r:embed="rId20" cstate="print"/>
            <a:stretch>
              <a:fillRect/>
            </a:stretch>
          </a:blipFill>
        </p:spPr>
        <p:txBody>
          <a:bodyPr wrap="square" lIns="0" tIns="0" rIns="0" bIns="0" rtlCol="0"/>
          <a:lstStyle/>
          <a:p>
            <a:endParaRPr/>
          </a:p>
        </p:txBody>
      </p:sp>
      <p:sp>
        <p:nvSpPr>
          <p:cNvPr id="92" name="object 92"/>
          <p:cNvSpPr/>
          <p:nvPr/>
        </p:nvSpPr>
        <p:spPr>
          <a:xfrm>
            <a:off x="1528664" y="1403782"/>
            <a:ext cx="384175" cy="274320"/>
          </a:xfrm>
          <a:custGeom>
            <a:avLst/>
            <a:gdLst/>
            <a:ahLst/>
            <a:cxnLst/>
            <a:rect l="l" t="t" r="r" b="b"/>
            <a:pathLst>
              <a:path w="384175" h="274319">
                <a:moveTo>
                  <a:pt x="182045" y="0"/>
                </a:moveTo>
                <a:lnTo>
                  <a:pt x="133325" y="6332"/>
                </a:lnTo>
                <a:lnTo>
                  <a:pt x="89732" y="20854"/>
                </a:lnTo>
                <a:lnTo>
                  <a:pt x="52930" y="42373"/>
                </a:lnTo>
                <a:lnTo>
                  <a:pt x="24583" y="69696"/>
                </a:lnTo>
                <a:lnTo>
                  <a:pt x="2814" y="113092"/>
                </a:lnTo>
                <a:lnTo>
                  <a:pt x="0" y="141244"/>
                </a:lnTo>
                <a:lnTo>
                  <a:pt x="1171" y="152757"/>
                </a:lnTo>
                <a:lnTo>
                  <a:pt x="18557" y="195605"/>
                </a:lnTo>
                <a:lnTo>
                  <a:pt x="54125" y="231442"/>
                </a:lnTo>
                <a:lnTo>
                  <a:pt x="91017" y="252209"/>
                </a:lnTo>
                <a:lnTo>
                  <a:pt x="135327" y="266559"/>
                </a:lnTo>
                <a:lnTo>
                  <a:pt x="185852" y="273433"/>
                </a:lnTo>
                <a:lnTo>
                  <a:pt x="203867" y="273880"/>
                </a:lnTo>
                <a:lnTo>
                  <a:pt x="220413" y="272639"/>
                </a:lnTo>
                <a:lnTo>
                  <a:pt x="267124" y="263176"/>
                </a:lnTo>
                <a:lnTo>
                  <a:pt x="308192" y="245947"/>
                </a:lnTo>
                <a:lnTo>
                  <a:pt x="341936" y="222087"/>
                </a:lnTo>
                <a:lnTo>
                  <a:pt x="366776" y="192667"/>
                </a:lnTo>
                <a:lnTo>
                  <a:pt x="383199" y="146714"/>
                </a:lnTo>
                <a:lnTo>
                  <a:pt x="383920" y="134296"/>
                </a:lnTo>
                <a:lnTo>
                  <a:pt x="382919" y="122667"/>
                </a:lnTo>
                <a:lnTo>
                  <a:pt x="366017" y="79349"/>
                </a:lnTo>
                <a:lnTo>
                  <a:pt x="330745" y="43073"/>
                </a:lnTo>
                <a:lnTo>
                  <a:pt x="294055" y="22027"/>
                </a:lnTo>
                <a:lnTo>
                  <a:pt x="250009" y="7465"/>
                </a:lnTo>
                <a:lnTo>
                  <a:pt x="199884" y="465"/>
                </a:lnTo>
                <a:lnTo>
                  <a:pt x="182045" y="0"/>
                </a:lnTo>
                <a:close/>
              </a:path>
            </a:pathLst>
          </a:custGeom>
          <a:solidFill>
            <a:srgbClr val="6F2F9F"/>
          </a:solidFill>
        </p:spPr>
        <p:txBody>
          <a:bodyPr wrap="square" lIns="0" tIns="0" rIns="0" bIns="0" rtlCol="0"/>
          <a:lstStyle/>
          <a:p>
            <a:endParaRPr/>
          </a:p>
        </p:txBody>
      </p:sp>
      <p:sp>
        <p:nvSpPr>
          <p:cNvPr id="93" name="object 93"/>
          <p:cNvSpPr/>
          <p:nvPr/>
        </p:nvSpPr>
        <p:spPr>
          <a:xfrm>
            <a:off x="1528573" y="1403782"/>
            <a:ext cx="384175" cy="274320"/>
          </a:xfrm>
          <a:custGeom>
            <a:avLst/>
            <a:gdLst/>
            <a:ahLst/>
            <a:cxnLst/>
            <a:rect l="l" t="t" r="r" b="b"/>
            <a:pathLst>
              <a:path w="384175" h="274319">
                <a:moveTo>
                  <a:pt x="0" y="136981"/>
                </a:moveTo>
                <a:lnTo>
                  <a:pt x="11295" y="90546"/>
                </a:lnTo>
                <a:lnTo>
                  <a:pt x="42551" y="50894"/>
                </a:lnTo>
                <a:lnTo>
                  <a:pt x="76720" y="27308"/>
                </a:lnTo>
                <a:lnTo>
                  <a:pt x="118234" y="10321"/>
                </a:lnTo>
                <a:lnTo>
                  <a:pt x="165429" y="1127"/>
                </a:lnTo>
                <a:lnTo>
                  <a:pt x="182136" y="0"/>
                </a:lnTo>
                <a:lnTo>
                  <a:pt x="199975" y="465"/>
                </a:lnTo>
                <a:lnTo>
                  <a:pt x="250101" y="7465"/>
                </a:lnTo>
                <a:lnTo>
                  <a:pt x="294146" y="22027"/>
                </a:lnTo>
                <a:lnTo>
                  <a:pt x="330836" y="43073"/>
                </a:lnTo>
                <a:lnTo>
                  <a:pt x="358894" y="69520"/>
                </a:lnTo>
                <a:lnTo>
                  <a:pt x="380672" y="111317"/>
                </a:lnTo>
                <a:lnTo>
                  <a:pt x="384011" y="134296"/>
                </a:lnTo>
                <a:lnTo>
                  <a:pt x="383290" y="146714"/>
                </a:lnTo>
                <a:lnTo>
                  <a:pt x="366867" y="192667"/>
                </a:lnTo>
                <a:lnTo>
                  <a:pt x="342027" y="222087"/>
                </a:lnTo>
                <a:lnTo>
                  <a:pt x="308266" y="245958"/>
                </a:lnTo>
                <a:lnTo>
                  <a:pt x="267215" y="263176"/>
                </a:lnTo>
                <a:lnTo>
                  <a:pt x="220504" y="272639"/>
                </a:lnTo>
                <a:lnTo>
                  <a:pt x="203958" y="273880"/>
                </a:lnTo>
                <a:lnTo>
                  <a:pt x="185943" y="273433"/>
                </a:lnTo>
                <a:lnTo>
                  <a:pt x="135418" y="266559"/>
                </a:lnTo>
                <a:lnTo>
                  <a:pt x="91108" y="252209"/>
                </a:lnTo>
                <a:lnTo>
                  <a:pt x="54216" y="231442"/>
                </a:lnTo>
                <a:lnTo>
                  <a:pt x="25947" y="205320"/>
                </a:lnTo>
                <a:lnTo>
                  <a:pt x="3748" y="163989"/>
                </a:lnTo>
                <a:lnTo>
                  <a:pt x="0" y="136981"/>
                </a:lnTo>
                <a:close/>
              </a:path>
            </a:pathLst>
          </a:custGeom>
          <a:ln w="9153">
            <a:solidFill>
              <a:srgbClr val="497DBA"/>
            </a:solidFill>
          </a:ln>
        </p:spPr>
        <p:txBody>
          <a:bodyPr wrap="square" lIns="0" tIns="0" rIns="0" bIns="0" rtlCol="0"/>
          <a:lstStyle/>
          <a:p>
            <a:endParaRPr/>
          </a:p>
        </p:txBody>
      </p:sp>
      <p:sp>
        <p:nvSpPr>
          <p:cNvPr id="94" name="object 94"/>
          <p:cNvSpPr txBox="1"/>
          <p:nvPr/>
        </p:nvSpPr>
        <p:spPr>
          <a:xfrm>
            <a:off x="1635216" y="1425822"/>
            <a:ext cx="160020" cy="276999"/>
          </a:xfrm>
          <a:prstGeom prst="rect">
            <a:avLst/>
          </a:prstGeom>
        </p:spPr>
        <p:txBody>
          <a:bodyPr vert="horz" wrap="square" lIns="0" tIns="0" rIns="0" bIns="0" rtlCol="0">
            <a:spAutoFit/>
          </a:bodyPr>
          <a:lstStyle/>
          <a:p>
            <a:pPr marL="12700"/>
            <a:r>
              <a:rPr dirty="0">
                <a:solidFill>
                  <a:srgbClr val="FFFFFF"/>
                </a:solidFill>
                <a:latin typeface="Franklin Gothic Book"/>
                <a:cs typeface="Franklin Gothic Book"/>
              </a:rPr>
              <a:t>1</a:t>
            </a:r>
            <a:endParaRPr>
              <a:latin typeface="Franklin Gothic Book"/>
              <a:cs typeface="Franklin Gothic Book"/>
            </a:endParaRPr>
          </a:p>
        </p:txBody>
      </p:sp>
      <p:sp>
        <p:nvSpPr>
          <p:cNvPr id="95" name="object 95"/>
          <p:cNvSpPr txBox="1"/>
          <p:nvPr/>
        </p:nvSpPr>
        <p:spPr>
          <a:xfrm>
            <a:off x="1912621" y="1385316"/>
            <a:ext cx="2341245" cy="553998"/>
          </a:xfrm>
          <a:prstGeom prst="rect">
            <a:avLst/>
          </a:prstGeom>
          <a:solidFill>
            <a:srgbClr val="D9D9D9"/>
          </a:solidFill>
          <a:ln w="9153">
            <a:solidFill>
              <a:srgbClr val="000000"/>
            </a:solidFill>
          </a:ln>
        </p:spPr>
        <p:txBody>
          <a:bodyPr vert="horz" wrap="square" lIns="0" tIns="0" rIns="0" bIns="0" rtlCol="0">
            <a:spAutoFit/>
          </a:bodyPr>
          <a:lstStyle/>
          <a:p>
            <a:pPr marL="79375" marR="158750"/>
            <a:r>
              <a:rPr spc="15" dirty="0">
                <a:latin typeface="Franklin Gothic Book"/>
                <a:cs typeface="Franklin Gothic Book"/>
              </a:rPr>
              <a:t>E</a:t>
            </a:r>
            <a:r>
              <a:rPr spc="-30" dirty="0">
                <a:latin typeface="Franklin Gothic Book"/>
                <a:cs typeface="Franklin Gothic Book"/>
              </a:rPr>
              <a:t>m</a:t>
            </a:r>
            <a:r>
              <a:rPr spc="-35" dirty="0">
                <a:latin typeface="Franklin Gothic Book"/>
                <a:cs typeface="Franklin Gothic Book"/>
              </a:rPr>
              <a:t>b</a:t>
            </a:r>
            <a:r>
              <a:rPr spc="-20" dirty="0">
                <a:latin typeface="Franklin Gothic Book"/>
                <a:cs typeface="Franklin Gothic Book"/>
              </a:rPr>
              <a:t>a</a:t>
            </a:r>
            <a:r>
              <a:rPr spc="25" dirty="0">
                <a:latin typeface="Franklin Gothic Book"/>
                <a:cs typeface="Franklin Gothic Book"/>
              </a:rPr>
              <a:t>ss</a:t>
            </a:r>
            <a:r>
              <a:rPr spc="15" dirty="0">
                <a:latin typeface="Franklin Gothic Book"/>
                <a:cs typeface="Franklin Gothic Book"/>
              </a:rPr>
              <a:t>i</a:t>
            </a:r>
            <a:r>
              <a:rPr dirty="0">
                <a:latin typeface="Franklin Gothic Book"/>
                <a:cs typeface="Franklin Gothic Book"/>
              </a:rPr>
              <a:t>e</a:t>
            </a:r>
            <a:r>
              <a:rPr spc="20" dirty="0">
                <a:latin typeface="Franklin Gothic Book"/>
                <a:cs typeface="Franklin Gothic Book"/>
              </a:rPr>
              <a:t>s</a:t>
            </a:r>
            <a:r>
              <a:rPr dirty="0">
                <a:latin typeface="Franklin Gothic Book"/>
                <a:cs typeface="Franklin Gothic Book"/>
              </a:rPr>
              <a:t>,</a:t>
            </a:r>
            <a:r>
              <a:rPr spc="-40" dirty="0">
                <a:latin typeface="Franklin Gothic Book"/>
                <a:cs typeface="Franklin Gothic Book"/>
              </a:rPr>
              <a:t> </a:t>
            </a:r>
            <a:r>
              <a:rPr spc="-30" dirty="0">
                <a:latin typeface="Franklin Gothic Book"/>
                <a:cs typeface="Franklin Gothic Book"/>
              </a:rPr>
              <a:t>A</a:t>
            </a:r>
            <a:r>
              <a:rPr spc="-25" dirty="0">
                <a:latin typeface="Franklin Gothic Book"/>
                <a:cs typeface="Franklin Gothic Book"/>
              </a:rPr>
              <a:t>g</a:t>
            </a:r>
            <a:r>
              <a:rPr dirty="0">
                <a:latin typeface="Franklin Gothic Book"/>
                <a:cs typeface="Franklin Gothic Book"/>
              </a:rPr>
              <a:t>e</a:t>
            </a:r>
            <a:r>
              <a:rPr spc="25" dirty="0">
                <a:latin typeface="Franklin Gothic Book"/>
                <a:cs typeface="Franklin Gothic Book"/>
              </a:rPr>
              <a:t>n</a:t>
            </a:r>
            <a:r>
              <a:rPr spc="20" dirty="0">
                <a:latin typeface="Franklin Gothic Book"/>
                <a:cs typeface="Franklin Gothic Book"/>
              </a:rPr>
              <a:t>c</a:t>
            </a:r>
            <a:r>
              <a:rPr spc="15" dirty="0">
                <a:latin typeface="Franklin Gothic Book"/>
                <a:cs typeface="Franklin Gothic Book"/>
              </a:rPr>
              <a:t>i</a:t>
            </a:r>
            <a:r>
              <a:rPr dirty="0">
                <a:latin typeface="Franklin Gothic Book"/>
                <a:cs typeface="Franklin Gothic Book"/>
              </a:rPr>
              <a:t>e</a:t>
            </a:r>
            <a:r>
              <a:rPr spc="20" dirty="0">
                <a:latin typeface="Franklin Gothic Book"/>
                <a:cs typeface="Franklin Gothic Book"/>
              </a:rPr>
              <a:t>s</a:t>
            </a:r>
            <a:r>
              <a:rPr dirty="0">
                <a:latin typeface="Franklin Gothic Book"/>
                <a:cs typeface="Franklin Gothic Book"/>
              </a:rPr>
              <a:t>, </a:t>
            </a:r>
            <a:r>
              <a:rPr spc="15" dirty="0">
                <a:latin typeface="Franklin Gothic Book"/>
                <a:cs typeface="Franklin Gothic Book"/>
              </a:rPr>
              <a:t>F</a:t>
            </a:r>
            <a:r>
              <a:rPr dirty="0">
                <a:latin typeface="Franklin Gothic Book"/>
                <a:cs typeface="Franklin Gothic Book"/>
              </a:rPr>
              <a:t>o</a:t>
            </a:r>
            <a:r>
              <a:rPr spc="-20" dirty="0">
                <a:latin typeface="Franklin Gothic Book"/>
                <a:cs typeface="Franklin Gothic Book"/>
              </a:rPr>
              <a:t>r</a:t>
            </a:r>
            <a:r>
              <a:rPr dirty="0">
                <a:latin typeface="Franklin Gothic Book"/>
                <a:cs typeface="Franklin Gothic Book"/>
              </a:rPr>
              <a:t>e</a:t>
            </a:r>
            <a:r>
              <a:rPr spc="10" dirty="0">
                <a:latin typeface="Franklin Gothic Book"/>
                <a:cs typeface="Franklin Gothic Book"/>
              </a:rPr>
              <a:t>i</a:t>
            </a:r>
            <a:r>
              <a:rPr spc="-25" dirty="0">
                <a:latin typeface="Franklin Gothic Book"/>
                <a:cs typeface="Franklin Gothic Book"/>
              </a:rPr>
              <a:t>g</a:t>
            </a:r>
            <a:r>
              <a:rPr dirty="0">
                <a:latin typeface="Franklin Gothic Book"/>
                <a:cs typeface="Franklin Gothic Book"/>
              </a:rPr>
              <a:t>n</a:t>
            </a:r>
            <a:r>
              <a:rPr spc="-65" dirty="0">
                <a:latin typeface="Franklin Gothic Book"/>
                <a:cs typeface="Franklin Gothic Book"/>
              </a:rPr>
              <a:t> </a:t>
            </a:r>
            <a:r>
              <a:rPr spc="-20" dirty="0">
                <a:latin typeface="Franklin Gothic Book"/>
                <a:cs typeface="Franklin Gothic Book"/>
              </a:rPr>
              <a:t>M</a:t>
            </a:r>
            <a:r>
              <a:rPr spc="15" dirty="0">
                <a:latin typeface="Franklin Gothic Book"/>
                <a:cs typeface="Franklin Gothic Book"/>
              </a:rPr>
              <a:t>i</a:t>
            </a:r>
            <a:r>
              <a:rPr spc="25" dirty="0">
                <a:latin typeface="Franklin Gothic Book"/>
                <a:cs typeface="Franklin Gothic Book"/>
              </a:rPr>
              <a:t>n</a:t>
            </a:r>
            <a:r>
              <a:rPr spc="15" dirty="0">
                <a:latin typeface="Franklin Gothic Book"/>
                <a:cs typeface="Franklin Gothic Book"/>
              </a:rPr>
              <a:t>i</a:t>
            </a:r>
            <a:r>
              <a:rPr spc="25" dirty="0">
                <a:latin typeface="Franklin Gothic Book"/>
                <a:cs typeface="Franklin Gothic Book"/>
              </a:rPr>
              <a:t>s</a:t>
            </a:r>
            <a:r>
              <a:rPr spc="20" dirty="0">
                <a:latin typeface="Franklin Gothic Book"/>
                <a:cs typeface="Franklin Gothic Book"/>
              </a:rPr>
              <a:t>t</a:t>
            </a:r>
            <a:r>
              <a:rPr spc="-20" dirty="0">
                <a:latin typeface="Franklin Gothic Book"/>
                <a:cs typeface="Franklin Gothic Book"/>
              </a:rPr>
              <a:t>r</a:t>
            </a:r>
            <a:r>
              <a:rPr spc="15" dirty="0">
                <a:latin typeface="Franklin Gothic Book"/>
                <a:cs typeface="Franklin Gothic Book"/>
              </a:rPr>
              <a:t>i</a:t>
            </a:r>
            <a:r>
              <a:rPr dirty="0">
                <a:latin typeface="Franklin Gothic Book"/>
                <a:cs typeface="Franklin Gothic Book"/>
              </a:rPr>
              <a:t>es</a:t>
            </a:r>
            <a:endParaRPr>
              <a:latin typeface="Franklin Gothic Book"/>
              <a:cs typeface="Franklin Gothic Book"/>
            </a:endParaRPr>
          </a:p>
        </p:txBody>
      </p:sp>
      <p:sp>
        <p:nvSpPr>
          <p:cNvPr id="96" name="object 96"/>
          <p:cNvSpPr/>
          <p:nvPr/>
        </p:nvSpPr>
        <p:spPr>
          <a:xfrm>
            <a:off x="1524001" y="3538728"/>
            <a:ext cx="443483" cy="388620"/>
          </a:xfrm>
          <a:prstGeom prst="rect">
            <a:avLst/>
          </a:prstGeom>
          <a:blipFill>
            <a:blip r:embed="rId19" cstate="print"/>
            <a:stretch>
              <a:fillRect/>
            </a:stretch>
          </a:blipFill>
        </p:spPr>
        <p:txBody>
          <a:bodyPr wrap="square" lIns="0" tIns="0" rIns="0" bIns="0" rtlCol="0"/>
          <a:lstStyle/>
          <a:p>
            <a:endParaRPr/>
          </a:p>
        </p:txBody>
      </p:sp>
      <p:sp>
        <p:nvSpPr>
          <p:cNvPr id="97" name="object 97"/>
          <p:cNvSpPr/>
          <p:nvPr/>
        </p:nvSpPr>
        <p:spPr>
          <a:xfrm>
            <a:off x="1524001" y="3456432"/>
            <a:ext cx="452627" cy="580644"/>
          </a:xfrm>
          <a:prstGeom prst="rect">
            <a:avLst/>
          </a:prstGeom>
          <a:blipFill>
            <a:blip r:embed="rId21" cstate="print"/>
            <a:stretch>
              <a:fillRect/>
            </a:stretch>
          </a:blipFill>
        </p:spPr>
        <p:txBody>
          <a:bodyPr wrap="square" lIns="0" tIns="0" rIns="0" bIns="0" rtlCol="0"/>
          <a:lstStyle/>
          <a:p>
            <a:endParaRPr/>
          </a:p>
        </p:txBody>
      </p:sp>
      <p:sp>
        <p:nvSpPr>
          <p:cNvPr id="98" name="object 98"/>
          <p:cNvSpPr/>
          <p:nvPr/>
        </p:nvSpPr>
        <p:spPr>
          <a:xfrm>
            <a:off x="1528664" y="3570910"/>
            <a:ext cx="384175" cy="274320"/>
          </a:xfrm>
          <a:custGeom>
            <a:avLst/>
            <a:gdLst/>
            <a:ahLst/>
            <a:cxnLst/>
            <a:rect l="l" t="t" r="r" b="b"/>
            <a:pathLst>
              <a:path w="384175" h="274320">
                <a:moveTo>
                  <a:pt x="182045" y="0"/>
                </a:moveTo>
                <a:lnTo>
                  <a:pt x="133325" y="6332"/>
                </a:lnTo>
                <a:lnTo>
                  <a:pt x="89732" y="20854"/>
                </a:lnTo>
                <a:lnTo>
                  <a:pt x="52930" y="42373"/>
                </a:lnTo>
                <a:lnTo>
                  <a:pt x="24583" y="69696"/>
                </a:lnTo>
                <a:lnTo>
                  <a:pt x="2814" y="113092"/>
                </a:lnTo>
                <a:lnTo>
                  <a:pt x="0" y="141244"/>
                </a:lnTo>
                <a:lnTo>
                  <a:pt x="1171" y="152757"/>
                </a:lnTo>
                <a:lnTo>
                  <a:pt x="18557" y="195605"/>
                </a:lnTo>
                <a:lnTo>
                  <a:pt x="54125" y="231442"/>
                </a:lnTo>
                <a:lnTo>
                  <a:pt x="91017" y="252209"/>
                </a:lnTo>
                <a:lnTo>
                  <a:pt x="135327" y="266559"/>
                </a:lnTo>
                <a:lnTo>
                  <a:pt x="185852" y="273433"/>
                </a:lnTo>
                <a:lnTo>
                  <a:pt x="203867" y="273880"/>
                </a:lnTo>
                <a:lnTo>
                  <a:pt x="220413" y="272639"/>
                </a:lnTo>
                <a:lnTo>
                  <a:pt x="267124" y="263176"/>
                </a:lnTo>
                <a:lnTo>
                  <a:pt x="308192" y="245947"/>
                </a:lnTo>
                <a:lnTo>
                  <a:pt x="341936" y="222087"/>
                </a:lnTo>
                <a:lnTo>
                  <a:pt x="366776" y="192667"/>
                </a:lnTo>
                <a:lnTo>
                  <a:pt x="383199" y="146714"/>
                </a:lnTo>
                <a:lnTo>
                  <a:pt x="383920" y="134296"/>
                </a:lnTo>
                <a:lnTo>
                  <a:pt x="382919" y="122667"/>
                </a:lnTo>
                <a:lnTo>
                  <a:pt x="366017" y="79349"/>
                </a:lnTo>
                <a:lnTo>
                  <a:pt x="330745" y="43073"/>
                </a:lnTo>
                <a:lnTo>
                  <a:pt x="294055" y="22027"/>
                </a:lnTo>
                <a:lnTo>
                  <a:pt x="250009" y="7465"/>
                </a:lnTo>
                <a:lnTo>
                  <a:pt x="199884" y="465"/>
                </a:lnTo>
                <a:lnTo>
                  <a:pt x="182045" y="0"/>
                </a:lnTo>
                <a:close/>
              </a:path>
            </a:pathLst>
          </a:custGeom>
          <a:solidFill>
            <a:srgbClr val="6F2F9F"/>
          </a:solidFill>
        </p:spPr>
        <p:txBody>
          <a:bodyPr wrap="square" lIns="0" tIns="0" rIns="0" bIns="0" rtlCol="0"/>
          <a:lstStyle/>
          <a:p>
            <a:endParaRPr/>
          </a:p>
        </p:txBody>
      </p:sp>
      <p:sp>
        <p:nvSpPr>
          <p:cNvPr id="99" name="object 99"/>
          <p:cNvSpPr/>
          <p:nvPr/>
        </p:nvSpPr>
        <p:spPr>
          <a:xfrm>
            <a:off x="1528573" y="3570910"/>
            <a:ext cx="384175" cy="274320"/>
          </a:xfrm>
          <a:custGeom>
            <a:avLst/>
            <a:gdLst/>
            <a:ahLst/>
            <a:cxnLst/>
            <a:rect l="l" t="t" r="r" b="b"/>
            <a:pathLst>
              <a:path w="384175" h="274320">
                <a:moveTo>
                  <a:pt x="0" y="136981"/>
                </a:moveTo>
                <a:lnTo>
                  <a:pt x="11295" y="90546"/>
                </a:lnTo>
                <a:lnTo>
                  <a:pt x="42551" y="50894"/>
                </a:lnTo>
                <a:lnTo>
                  <a:pt x="76720" y="27308"/>
                </a:lnTo>
                <a:lnTo>
                  <a:pt x="118234" y="10321"/>
                </a:lnTo>
                <a:lnTo>
                  <a:pt x="165429" y="1127"/>
                </a:lnTo>
                <a:lnTo>
                  <a:pt x="182136" y="0"/>
                </a:lnTo>
                <a:lnTo>
                  <a:pt x="199975" y="465"/>
                </a:lnTo>
                <a:lnTo>
                  <a:pt x="250101" y="7465"/>
                </a:lnTo>
                <a:lnTo>
                  <a:pt x="294146" y="22027"/>
                </a:lnTo>
                <a:lnTo>
                  <a:pt x="330836" y="43073"/>
                </a:lnTo>
                <a:lnTo>
                  <a:pt x="358894" y="69520"/>
                </a:lnTo>
                <a:lnTo>
                  <a:pt x="380672" y="111317"/>
                </a:lnTo>
                <a:lnTo>
                  <a:pt x="384011" y="134296"/>
                </a:lnTo>
                <a:lnTo>
                  <a:pt x="383290" y="146714"/>
                </a:lnTo>
                <a:lnTo>
                  <a:pt x="366867" y="192667"/>
                </a:lnTo>
                <a:lnTo>
                  <a:pt x="342027" y="222087"/>
                </a:lnTo>
                <a:lnTo>
                  <a:pt x="308266" y="245958"/>
                </a:lnTo>
                <a:lnTo>
                  <a:pt x="267215" y="263176"/>
                </a:lnTo>
                <a:lnTo>
                  <a:pt x="220504" y="272639"/>
                </a:lnTo>
                <a:lnTo>
                  <a:pt x="203958" y="273880"/>
                </a:lnTo>
                <a:lnTo>
                  <a:pt x="185943" y="273433"/>
                </a:lnTo>
                <a:lnTo>
                  <a:pt x="135418" y="266559"/>
                </a:lnTo>
                <a:lnTo>
                  <a:pt x="91108" y="252209"/>
                </a:lnTo>
                <a:lnTo>
                  <a:pt x="54216" y="231442"/>
                </a:lnTo>
                <a:lnTo>
                  <a:pt x="25947" y="205320"/>
                </a:lnTo>
                <a:lnTo>
                  <a:pt x="3748" y="163989"/>
                </a:lnTo>
                <a:lnTo>
                  <a:pt x="0" y="136981"/>
                </a:lnTo>
                <a:close/>
              </a:path>
            </a:pathLst>
          </a:custGeom>
          <a:ln w="9153">
            <a:solidFill>
              <a:srgbClr val="497DBA"/>
            </a:solidFill>
          </a:ln>
        </p:spPr>
        <p:txBody>
          <a:bodyPr wrap="square" lIns="0" tIns="0" rIns="0" bIns="0" rtlCol="0"/>
          <a:lstStyle/>
          <a:p>
            <a:endParaRPr/>
          </a:p>
        </p:txBody>
      </p:sp>
      <p:sp>
        <p:nvSpPr>
          <p:cNvPr id="100" name="object 100"/>
          <p:cNvSpPr txBox="1"/>
          <p:nvPr/>
        </p:nvSpPr>
        <p:spPr>
          <a:xfrm>
            <a:off x="1635216" y="3590029"/>
            <a:ext cx="160020" cy="276999"/>
          </a:xfrm>
          <a:prstGeom prst="rect">
            <a:avLst/>
          </a:prstGeom>
        </p:spPr>
        <p:txBody>
          <a:bodyPr vert="horz" wrap="square" lIns="0" tIns="0" rIns="0" bIns="0" rtlCol="0">
            <a:spAutoFit/>
          </a:bodyPr>
          <a:lstStyle/>
          <a:p>
            <a:pPr marL="12700"/>
            <a:r>
              <a:rPr dirty="0">
                <a:solidFill>
                  <a:srgbClr val="FFFFFF"/>
                </a:solidFill>
                <a:latin typeface="Franklin Gothic Book"/>
                <a:cs typeface="Franklin Gothic Book"/>
              </a:rPr>
              <a:t>2</a:t>
            </a:r>
            <a:endParaRPr>
              <a:latin typeface="Franklin Gothic Book"/>
              <a:cs typeface="Franklin Gothic Book"/>
            </a:endParaRPr>
          </a:p>
        </p:txBody>
      </p:sp>
      <p:sp>
        <p:nvSpPr>
          <p:cNvPr id="101" name="object 101"/>
          <p:cNvSpPr/>
          <p:nvPr/>
        </p:nvSpPr>
        <p:spPr>
          <a:xfrm>
            <a:off x="1912620" y="3552445"/>
            <a:ext cx="3621404" cy="923925"/>
          </a:xfrm>
          <a:custGeom>
            <a:avLst/>
            <a:gdLst/>
            <a:ahLst/>
            <a:cxnLst/>
            <a:rect l="l" t="t" r="r" b="b"/>
            <a:pathLst>
              <a:path w="3621404" h="923925">
                <a:moveTo>
                  <a:pt x="0" y="923543"/>
                </a:moveTo>
                <a:lnTo>
                  <a:pt x="3621024" y="923543"/>
                </a:lnTo>
                <a:lnTo>
                  <a:pt x="3621024" y="0"/>
                </a:lnTo>
                <a:lnTo>
                  <a:pt x="0" y="0"/>
                </a:lnTo>
                <a:lnTo>
                  <a:pt x="0" y="923543"/>
                </a:lnTo>
                <a:close/>
              </a:path>
            </a:pathLst>
          </a:custGeom>
          <a:solidFill>
            <a:srgbClr val="D9D9D9"/>
          </a:solidFill>
        </p:spPr>
        <p:txBody>
          <a:bodyPr wrap="square" lIns="0" tIns="0" rIns="0" bIns="0" rtlCol="0"/>
          <a:lstStyle/>
          <a:p>
            <a:endParaRPr/>
          </a:p>
        </p:txBody>
      </p:sp>
      <p:sp>
        <p:nvSpPr>
          <p:cNvPr id="102" name="object 102"/>
          <p:cNvSpPr/>
          <p:nvPr/>
        </p:nvSpPr>
        <p:spPr>
          <a:xfrm>
            <a:off x="1912620" y="3552445"/>
            <a:ext cx="3621404" cy="923925"/>
          </a:xfrm>
          <a:custGeom>
            <a:avLst/>
            <a:gdLst/>
            <a:ahLst/>
            <a:cxnLst/>
            <a:rect l="l" t="t" r="r" b="b"/>
            <a:pathLst>
              <a:path w="3621404" h="923925">
                <a:moveTo>
                  <a:pt x="0" y="923543"/>
                </a:moveTo>
                <a:lnTo>
                  <a:pt x="3621024" y="923543"/>
                </a:lnTo>
                <a:lnTo>
                  <a:pt x="3621024" y="0"/>
                </a:lnTo>
                <a:lnTo>
                  <a:pt x="0" y="0"/>
                </a:lnTo>
                <a:lnTo>
                  <a:pt x="0" y="923543"/>
                </a:lnTo>
                <a:close/>
              </a:path>
            </a:pathLst>
          </a:custGeom>
          <a:ln w="9153">
            <a:solidFill>
              <a:srgbClr val="000000"/>
            </a:solidFill>
          </a:ln>
        </p:spPr>
        <p:txBody>
          <a:bodyPr wrap="square" lIns="0" tIns="0" rIns="0" bIns="0" rtlCol="0"/>
          <a:lstStyle/>
          <a:p>
            <a:endParaRPr/>
          </a:p>
        </p:txBody>
      </p:sp>
      <p:sp>
        <p:nvSpPr>
          <p:cNvPr id="103" name="object 103"/>
          <p:cNvSpPr txBox="1"/>
          <p:nvPr/>
        </p:nvSpPr>
        <p:spPr>
          <a:xfrm>
            <a:off x="1984260" y="3617207"/>
            <a:ext cx="2984500" cy="276999"/>
          </a:xfrm>
          <a:prstGeom prst="rect">
            <a:avLst/>
          </a:prstGeom>
        </p:spPr>
        <p:txBody>
          <a:bodyPr vert="horz" wrap="square" lIns="0" tIns="0" rIns="0" bIns="0" rtlCol="0">
            <a:spAutoFit/>
          </a:bodyPr>
          <a:lstStyle/>
          <a:p>
            <a:pPr marL="12700"/>
            <a:r>
              <a:rPr spc="-15" dirty="0">
                <a:latin typeface="Franklin Gothic Book"/>
                <a:cs typeface="Franklin Gothic Book"/>
              </a:rPr>
              <a:t>D</a:t>
            </a:r>
            <a:r>
              <a:rPr spc="15" dirty="0">
                <a:latin typeface="Franklin Gothic Book"/>
                <a:cs typeface="Franklin Gothic Book"/>
              </a:rPr>
              <a:t>i</a:t>
            </a:r>
            <a:r>
              <a:rPr spc="25" dirty="0">
                <a:latin typeface="Franklin Gothic Book"/>
                <a:cs typeface="Franklin Gothic Book"/>
              </a:rPr>
              <a:t>s</a:t>
            </a:r>
            <a:r>
              <a:rPr spc="20" dirty="0">
                <a:latin typeface="Franklin Gothic Book"/>
                <a:cs typeface="Franklin Gothic Book"/>
              </a:rPr>
              <a:t>t</a:t>
            </a:r>
            <a:r>
              <a:rPr spc="-20" dirty="0">
                <a:latin typeface="Franklin Gothic Book"/>
                <a:cs typeface="Franklin Gothic Book"/>
              </a:rPr>
              <a:t>r</a:t>
            </a:r>
            <a:r>
              <a:rPr spc="15" dirty="0">
                <a:latin typeface="Franklin Gothic Book"/>
                <a:cs typeface="Franklin Gothic Book"/>
              </a:rPr>
              <a:t>i</a:t>
            </a:r>
            <a:r>
              <a:rPr spc="20" dirty="0">
                <a:latin typeface="Franklin Gothic Book"/>
                <a:cs typeface="Franklin Gothic Book"/>
              </a:rPr>
              <a:t>c</a:t>
            </a:r>
            <a:r>
              <a:rPr dirty="0">
                <a:latin typeface="Franklin Gothic Book"/>
                <a:cs typeface="Franklin Gothic Book"/>
              </a:rPr>
              <a:t>t</a:t>
            </a:r>
            <a:r>
              <a:rPr spc="-70" dirty="0">
                <a:latin typeface="Franklin Gothic Book"/>
                <a:cs typeface="Franklin Gothic Book"/>
              </a:rPr>
              <a:t> </a:t>
            </a:r>
            <a:r>
              <a:rPr spc="-40" dirty="0">
                <a:latin typeface="Franklin Gothic Book"/>
                <a:cs typeface="Franklin Gothic Book"/>
              </a:rPr>
              <a:t>C</a:t>
            </a:r>
            <a:r>
              <a:rPr dirty="0">
                <a:latin typeface="Franklin Gothic Book"/>
                <a:cs typeface="Franklin Gothic Book"/>
              </a:rPr>
              <a:t>e</a:t>
            </a:r>
            <a:r>
              <a:rPr spc="25" dirty="0">
                <a:latin typeface="Franklin Gothic Book"/>
                <a:cs typeface="Franklin Gothic Book"/>
              </a:rPr>
              <a:t>n</a:t>
            </a:r>
            <a:r>
              <a:rPr spc="20" dirty="0">
                <a:latin typeface="Franklin Gothic Book"/>
                <a:cs typeface="Franklin Gothic Book"/>
              </a:rPr>
              <a:t>t</a:t>
            </a:r>
            <a:r>
              <a:rPr dirty="0">
                <a:latin typeface="Franklin Gothic Book"/>
                <a:cs typeface="Franklin Gothic Book"/>
              </a:rPr>
              <a:t>e</a:t>
            </a:r>
            <a:r>
              <a:rPr spc="-25" dirty="0">
                <a:latin typeface="Franklin Gothic Book"/>
                <a:cs typeface="Franklin Gothic Book"/>
              </a:rPr>
              <a:t>r</a:t>
            </a:r>
            <a:r>
              <a:rPr spc="25" dirty="0">
                <a:latin typeface="Franklin Gothic Book"/>
                <a:cs typeface="Franklin Gothic Book"/>
              </a:rPr>
              <a:t>s</a:t>
            </a:r>
            <a:r>
              <a:rPr dirty="0">
                <a:latin typeface="Franklin Gothic Book"/>
                <a:cs typeface="Franklin Gothic Book"/>
              </a:rPr>
              <a:t>,</a:t>
            </a:r>
            <a:r>
              <a:rPr spc="-85" dirty="0">
                <a:latin typeface="Franklin Gothic Book"/>
                <a:cs typeface="Franklin Gothic Book"/>
              </a:rPr>
              <a:t> </a:t>
            </a:r>
            <a:r>
              <a:rPr spc="15" dirty="0">
                <a:latin typeface="Franklin Gothic Book"/>
                <a:cs typeface="Franklin Gothic Book"/>
              </a:rPr>
              <a:t>F</a:t>
            </a:r>
            <a:r>
              <a:rPr dirty="0">
                <a:latin typeface="Franklin Gothic Book"/>
                <a:cs typeface="Franklin Gothic Book"/>
              </a:rPr>
              <a:t>o</a:t>
            </a:r>
            <a:r>
              <a:rPr spc="-20" dirty="0">
                <a:latin typeface="Franklin Gothic Book"/>
                <a:cs typeface="Franklin Gothic Book"/>
              </a:rPr>
              <a:t>r</a:t>
            </a:r>
            <a:r>
              <a:rPr spc="15" dirty="0">
                <a:latin typeface="Franklin Gothic Book"/>
                <a:cs typeface="Franklin Gothic Book"/>
              </a:rPr>
              <a:t>i</a:t>
            </a:r>
            <a:r>
              <a:rPr spc="-25" dirty="0">
                <a:latin typeface="Franklin Gothic Book"/>
                <a:cs typeface="Franklin Gothic Book"/>
              </a:rPr>
              <a:t>g</a:t>
            </a:r>
            <a:r>
              <a:rPr dirty="0">
                <a:latin typeface="Franklin Gothic Book"/>
                <a:cs typeface="Franklin Gothic Book"/>
              </a:rPr>
              <a:t>n</a:t>
            </a:r>
            <a:r>
              <a:rPr spc="-55" dirty="0">
                <a:latin typeface="Franklin Gothic Book"/>
                <a:cs typeface="Franklin Gothic Book"/>
              </a:rPr>
              <a:t> </a:t>
            </a:r>
            <a:r>
              <a:rPr spc="-20" dirty="0">
                <a:latin typeface="Franklin Gothic Book"/>
                <a:cs typeface="Franklin Gothic Book"/>
              </a:rPr>
              <a:t>M</a:t>
            </a:r>
            <a:r>
              <a:rPr spc="15" dirty="0">
                <a:latin typeface="Franklin Gothic Book"/>
                <a:cs typeface="Franklin Gothic Book"/>
              </a:rPr>
              <a:t>ili</a:t>
            </a:r>
            <a:r>
              <a:rPr spc="20" dirty="0">
                <a:latin typeface="Franklin Gothic Book"/>
                <a:cs typeface="Franklin Gothic Book"/>
              </a:rPr>
              <a:t>t</a:t>
            </a:r>
            <a:r>
              <a:rPr spc="-20" dirty="0">
                <a:latin typeface="Franklin Gothic Book"/>
                <a:cs typeface="Franklin Gothic Book"/>
              </a:rPr>
              <a:t>a</a:t>
            </a:r>
            <a:r>
              <a:rPr spc="50" dirty="0">
                <a:latin typeface="Franklin Gothic Book"/>
                <a:cs typeface="Franklin Gothic Book"/>
              </a:rPr>
              <a:t>r</a:t>
            </a:r>
            <a:r>
              <a:rPr dirty="0">
                <a:latin typeface="Franklin Gothic Book"/>
                <a:cs typeface="Franklin Gothic Book"/>
              </a:rPr>
              <a:t>y</a:t>
            </a:r>
            <a:endParaRPr>
              <a:latin typeface="Franklin Gothic Book"/>
              <a:cs typeface="Franklin Gothic Book"/>
            </a:endParaRPr>
          </a:p>
        </p:txBody>
      </p:sp>
      <p:sp>
        <p:nvSpPr>
          <p:cNvPr id="104" name="object 104"/>
          <p:cNvSpPr txBox="1"/>
          <p:nvPr/>
        </p:nvSpPr>
        <p:spPr>
          <a:xfrm>
            <a:off x="1984261" y="3891781"/>
            <a:ext cx="3440429" cy="276999"/>
          </a:xfrm>
          <a:prstGeom prst="rect">
            <a:avLst/>
          </a:prstGeom>
        </p:spPr>
        <p:txBody>
          <a:bodyPr vert="horz" wrap="square" lIns="0" tIns="0" rIns="0" bIns="0" rtlCol="0">
            <a:spAutoFit/>
          </a:bodyPr>
          <a:lstStyle/>
          <a:p>
            <a:pPr marL="12700"/>
            <a:r>
              <a:rPr spc="-10" dirty="0">
                <a:latin typeface="Franklin Gothic Book"/>
                <a:cs typeface="Franklin Gothic Book"/>
              </a:rPr>
              <a:t>H</a:t>
            </a:r>
            <a:r>
              <a:rPr dirty="0">
                <a:latin typeface="Franklin Gothic Book"/>
                <a:cs typeface="Franklin Gothic Book"/>
              </a:rPr>
              <a:t>e</a:t>
            </a:r>
            <a:r>
              <a:rPr spc="-20" dirty="0">
                <a:latin typeface="Franklin Gothic Book"/>
                <a:cs typeface="Franklin Gothic Book"/>
              </a:rPr>
              <a:t>a</a:t>
            </a:r>
            <a:r>
              <a:rPr spc="-40" dirty="0">
                <a:latin typeface="Franklin Gothic Book"/>
                <a:cs typeface="Franklin Gothic Book"/>
              </a:rPr>
              <a:t>d</a:t>
            </a:r>
            <a:r>
              <a:rPr spc="-30" dirty="0">
                <a:latin typeface="Franklin Gothic Book"/>
                <a:cs typeface="Franklin Gothic Book"/>
              </a:rPr>
              <a:t>q</a:t>
            </a:r>
            <a:r>
              <a:rPr spc="25" dirty="0">
                <a:latin typeface="Franklin Gothic Book"/>
                <a:cs typeface="Franklin Gothic Book"/>
              </a:rPr>
              <a:t>u</a:t>
            </a:r>
            <a:r>
              <a:rPr spc="-20" dirty="0">
                <a:latin typeface="Franklin Gothic Book"/>
                <a:cs typeface="Franklin Gothic Book"/>
              </a:rPr>
              <a:t>a</a:t>
            </a:r>
            <a:r>
              <a:rPr spc="50" dirty="0">
                <a:latin typeface="Franklin Gothic Book"/>
                <a:cs typeface="Franklin Gothic Book"/>
              </a:rPr>
              <a:t>r</a:t>
            </a:r>
            <a:r>
              <a:rPr spc="20" dirty="0">
                <a:latin typeface="Franklin Gothic Book"/>
                <a:cs typeface="Franklin Gothic Book"/>
              </a:rPr>
              <a:t>t</a:t>
            </a:r>
            <a:r>
              <a:rPr dirty="0">
                <a:latin typeface="Franklin Gothic Book"/>
                <a:cs typeface="Franklin Gothic Book"/>
              </a:rPr>
              <a:t>e</a:t>
            </a:r>
            <a:r>
              <a:rPr spc="-25" dirty="0">
                <a:latin typeface="Franklin Gothic Book"/>
                <a:cs typeface="Franklin Gothic Book"/>
              </a:rPr>
              <a:t>r</a:t>
            </a:r>
            <a:r>
              <a:rPr spc="25" dirty="0">
                <a:latin typeface="Franklin Gothic Book"/>
                <a:cs typeface="Franklin Gothic Book"/>
              </a:rPr>
              <a:t>s</a:t>
            </a:r>
            <a:r>
              <a:rPr dirty="0">
                <a:latin typeface="Franklin Gothic Book"/>
                <a:cs typeface="Franklin Gothic Book"/>
              </a:rPr>
              <a:t>,</a:t>
            </a:r>
            <a:r>
              <a:rPr spc="-40" dirty="0">
                <a:latin typeface="Franklin Gothic Book"/>
                <a:cs typeface="Franklin Gothic Book"/>
              </a:rPr>
              <a:t> </a:t>
            </a:r>
            <a:r>
              <a:rPr spc="-25" dirty="0">
                <a:latin typeface="Franklin Gothic Book"/>
                <a:cs typeface="Franklin Gothic Book"/>
              </a:rPr>
              <a:t>R</a:t>
            </a:r>
            <a:r>
              <a:rPr dirty="0">
                <a:latin typeface="Franklin Gothic Book"/>
                <a:cs typeface="Franklin Gothic Book"/>
              </a:rPr>
              <a:t>e</a:t>
            </a:r>
            <a:r>
              <a:rPr spc="-25" dirty="0">
                <a:latin typeface="Franklin Gothic Book"/>
                <a:cs typeface="Franklin Gothic Book"/>
              </a:rPr>
              <a:t>g</a:t>
            </a:r>
            <a:r>
              <a:rPr spc="15" dirty="0">
                <a:latin typeface="Franklin Gothic Book"/>
                <a:cs typeface="Franklin Gothic Book"/>
              </a:rPr>
              <a:t>i</a:t>
            </a:r>
            <a:r>
              <a:rPr dirty="0">
                <a:latin typeface="Franklin Gothic Book"/>
                <a:cs typeface="Franklin Gothic Book"/>
              </a:rPr>
              <a:t>o</a:t>
            </a:r>
            <a:r>
              <a:rPr spc="25" dirty="0">
                <a:latin typeface="Franklin Gothic Book"/>
                <a:cs typeface="Franklin Gothic Book"/>
              </a:rPr>
              <a:t>n</a:t>
            </a:r>
            <a:r>
              <a:rPr spc="-20" dirty="0">
                <a:latin typeface="Franklin Gothic Book"/>
                <a:cs typeface="Franklin Gothic Book"/>
              </a:rPr>
              <a:t>a</a:t>
            </a:r>
            <a:r>
              <a:rPr dirty="0">
                <a:latin typeface="Franklin Gothic Book"/>
                <a:cs typeface="Franklin Gothic Book"/>
              </a:rPr>
              <a:t>l</a:t>
            </a:r>
            <a:r>
              <a:rPr spc="-5" dirty="0">
                <a:latin typeface="Franklin Gothic Book"/>
                <a:cs typeface="Franklin Gothic Book"/>
              </a:rPr>
              <a:t> </a:t>
            </a:r>
            <a:r>
              <a:rPr spc="-40" dirty="0">
                <a:latin typeface="Franklin Gothic Book"/>
                <a:cs typeface="Franklin Gothic Book"/>
              </a:rPr>
              <a:t>C</a:t>
            </a:r>
            <a:r>
              <a:rPr dirty="0">
                <a:latin typeface="Franklin Gothic Book"/>
                <a:cs typeface="Franklin Gothic Book"/>
              </a:rPr>
              <a:t>o</a:t>
            </a:r>
            <a:r>
              <a:rPr spc="25" dirty="0">
                <a:latin typeface="Franklin Gothic Book"/>
                <a:cs typeface="Franklin Gothic Book"/>
              </a:rPr>
              <a:t>nsu</a:t>
            </a:r>
            <a:r>
              <a:rPr spc="15" dirty="0">
                <a:latin typeface="Franklin Gothic Book"/>
                <a:cs typeface="Franklin Gothic Book"/>
              </a:rPr>
              <a:t>l</a:t>
            </a:r>
            <a:r>
              <a:rPr spc="-20" dirty="0">
                <a:latin typeface="Franklin Gothic Book"/>
                <a:cs typeface="Franklin Gothic Book"/>
              </a:rPr>
              <a:t>a</a:t>
            </a:r>
            <a:r>
              <a:rPr spc="20" dirty="0">
                <a:latin typeface="Franklin Gothic Book"/>
                <a:cs typeface="Franklin Gothic Book"/>
              </a:rPr>
              <a:t>t</a:t>
            </a:r>
            <a:r>
              <a:rPr dirty="0">
                <a:latin typeface="Franklin Gothic Book"/>
                <a:cs typeface="Franklin Gothic Book"/>
              </a:rPr>
              <a:t>es</a:t>
            </a:r>
            <a:endParaRPr>
              <a:latin typeface="Franklin Gothic Book"/>
              <a:cs typeface="Franklin Gothic Book"/>
            </a:endParaRPr>
          </a:p>
        </p:txBody>
      </p:sp>
      <p:sp>
        <p:nvSpPr>
          <p:cNvPr id="105" name="object 105"/>
          <p:cNvSpPr/>
          <p:nvPr/>
        </p:nvSpPr>
        <p:spPr>
          <a:xfrm>
            <a:off x="1524001" y="4864608"/>
            <a:ext cx="397763" cy="388620"/>
          </a:xfrm>
          <a:prstGeom prst="rect">
            <a:avLst/>
          </a:prstGeom>
          <a:blipFill>
            <a:blip r:embed="rId22" cstate="print"/>
            <a:stretch>
              <a:fillRect/>
            </a:stretch>
          </a:blipFill>
        </p:spPr>
        <p:txBody>
          <a:bodyPr wrap="square" lIns="0" tIns="0" rIns="0" bIns="0" rtlCol="0"/>
          <a:lstStyle/>
          <a:p>
            <a:endParaRPr/>
          </a:p>
        </p:txBody>
      </p:sp>
      <p:sp>
        <p:nvSpPr>
          <p:cNvPr id="106" name="object 106"/>
          <p:cNvSpPr/>
          <p:nvPr/>
        </p:nvSpPr>
        <p:spPr>
          <a:xfrm>
            <a:off x="1524001" y="4782311"/>
            <a:ext cx="406907" cy="589788"/>
          </a:xfrm>
          <a:prstGeom prst="rect">
            <a:avLst/>
          </a:prstGeom>
          <a:blipFill>
            <a:blip r:embed="rId23" cstate="print"/>
            <a:stretch>
              <a:fillRect/>
            </a:stretch>
          </a:blipFill>
        </p:spPr>
        <p:txBody>
          <a:bodyPr wrap="square" lIns="0" tIns="0" rIns="0" bIns="0" rtlCol="0"/>
          <a:lstStyle/>
          <a:p>
            <a:endParaRPr/>
          </a:p>
        </p:txBody>
      </p:sp>
      <p:sp>
        <p:nvSpPr>
          <p:cNvPr id="107" name="object 107"/>
          <p:cNvSpPr/>
          <p:nvPr/>
        </p:nvSpPr>
        <p:spPr>
          <a:xfrm>
            <a:off x="1524000" y="4896658"/>
            <a:ext cx="342900" cy="274320"/>
          </a:xfrm>
          <a:custGeom>
            <a:avLst/>
            <a:gdLst/>
            <a:ahLst/>
            <a:cxnLst/>
            <a:rect l="l" t="t" r="r" b="b"/>
            <a:pathLst>
              <a:path w="342900" h="274320">
                <a:moveTo>
                  <a:pt x="150550" y="0"/>
                </a:moveTo>
                <a:lnTo>
                  <a:pt x="101867" y="5643"/>
                </a:lnTo>
                <a:lnTo>
                  <a:pt x="58215" y="19839"/>
                </a:lnTo>
                <a:lnTo>
                  <a:pt x="21299" y="41334"/>
                </a:lnTo>
                <a:lnTo>
                  <a:pt x="0" y="60574"/>
                </a:lnTo>
                <a:lnTo>
                  <a:pt x="0" y="213103"/>
                </a:lnTo>
                <a:lnTo>
                  <a:pt x="29886" y="237855"/>
                </a:lnTo>
                <a:lnTo>
                  <a:pt x="68674" y="257285"/>
                </a:lnTo>
                <a:lnTo>
                  <a:pt x="114545" y="269725"/>
                </a:lnTo>
                <a:lnTo>
                  <a:pt x="166232" y="274050"/>
                </a:lnTo>
                <a:lnTo>
                  <a:pt x="182452" y="272855"/>
                </a:lnTo>
                <a:lnTo>
                  <a:pt x="228252" y="263422"/>
                </a:lnTo>
                <a:lnTo>
                  <a:pt x="268509" y="245993"/>
                </a:lnTo>
                <a:lnTo>
                  <a:pt x="301610" y="221566"/>
                </a:lnTo>
                <a:lnTo>
                  <a:pt x="325943" y="191136"/>
                </a:lnTo>
                <a:lnTo>
                  <a:pt x="341963" y="142949"/>
                </a:lnTo>
                <a:lnTo>
                  <a:pt x="342636" y="129788"/>
                </a:lnTo>
                <a:lnTo>
                  <a:pt x="341066" y="117883"/>
                </a:lnTo>
                <a:lnTo>
                  <a:pt x="321679" y="73877"/>
                </a:lnTo>
                <a:lnTo>
                  <a:pt x="294927" y="45900"/>
                </a:lnTo>
                <a:lnTo>
                  <a:pt x="259369" y="23555"/>
                </a:lnTo>
                <a:lnTo>
                  <a:pt x="216499" y="8031"/>
                </a:lnTo>
                <a:lnTo>
                  <a:pt x="167813" y="518"/>
                </a:lnTo>
                <a:lnTo>
                  <a:pt x="150550" y="0"/>
                </a:lnTo>
                <a:close/>
              </a:path>
            </a:pathLst>
          </a:custGeom>
          <a:solidFill>
            <a:srgbClr val="6F2F9F"/>
          </a:solidFill>
        </p:spPr>
        <p:txBody>
          <a:bodyPr wrap="square" lIns="0" tIns="0" rIns="0" bIns="0" rtlCol="0"/>
          <a:lstStyle/>
          <a:p>
            <a:endParaRPr/>
          </a:p>
        </p:txBody>
      </p:sp>
      <p:sp>
        <p:nvSpPr>
          <p:cNvPr id="108" name="object 108"/>
          <p:cNvSpPr/>
          <p:nvPr/>
        </p:nvSpPr>
        <p:spPr>
          <a:xfrm>
            <a:off x="1524000" y="4896658"/>
            <a:ext cx="342900" cy="274320"/>
          </a:xfrm>
          <a:custGeom>
            <a:avLst/>
            <a:gdLst/>
            <a:ahLst/>
            <a:cxnLst/>
            <a:rect l="l" t="t" r="r" b="b"/>
            <a:pathLst>
              <a:path w="342900" h="274320">
                <a:moveTo>
                  <a:pt x="0" y="60574"/>
                </a:moveTo>
                <a:lnTo>
                  <a:pt x="32751" y="33435"/>
                </a:lnTo>
                <a:lnTo>
                  <a:pt x="72102" y="14234"/>
                </a:lnTo>
                <a:lnTo>
                  <a:pt x="117620" y="2750"/>
                </a:lnTo>
                <a:lnTo>
                  <a:pt x="150550" y="0"/>
                </a:lnTo>
                <a:lnTo>
                  <a:pt x="167813" y="518"/>
                </a:lnTo>
                <a:lnTo>
                  <a:pt x="216499" y="8031"/>
                </a:lnTo>
                <a:lnTo>
                  <a:pt x="259369" y="23555"/>
                </a:lnTo>
                <a:lnTo>
                  <a:pt x="294927" y="45900"/>
                </a:lnTo>
                <a:lnTo>
                  <a:pt x="321679" y="73877"/>
                </a:lnTo>
                <a:lnTo>
                  <a:pt x="341066" y="117883"/>
                </a:lnTo>
                <a:lnTo>
                  <a:pt x="342636" y="129788"/>
                </a:lnTo>
                <a:lnTo>
                  <a:pt x="341963" y="142949"/>
                </a:lnTo>
                <a:lnTo>
                  <a:pt x="331827" y="179831"/>
                </a:lnTo>
                <a:lnTo>
                  <a:pt x="310775" y="212040"/>
                </a:lnTo>
                <a:lnTo>
                  <a:pt x="280417" y="238579"/>
                </a:lnTo>
                <a:lnTo>
                  <a:pt x="242367" y="258451"/>
                </a:lnTo>
                <a:lnTo>
                  <a:pt x="198235" y="270660"/>
                </a:lnTo>
                <a:lnTo>
                  <a:pt x="166232" y="274050"/>
                </a:lnTo>
                <a:lnTo>
                  <a:pt x="148435" y="273579"/>
                </a:lnTo>
                <a:lnTo>
                  <a:pt x="98546" y="266424"/>
                </a:lnTo>
                <a:lnTo>
                  <a:pt x="54895" y="251530"/>
                </a:lnTo>
                <a:lnTo>
                  <a:pt x="18749" y="230019"/>
                </a:lnTo>
                <a:lnTo>
                  <a:pt x="0" y="213103"/>
                </a:lnTo>
              </a:path>
            </a:pathLst>
          </a:custGeom>
          <a:ln w="9153">
            <a:solidFill>
              <a:srgbClr val="497DBA"/>
            </a:solidFill>
          </a:ln>
        </p:spPr>
        <p:txBody>
          <a:bodyPr wrap="square" lIns="0" tIns="0" rIns="0" bIns="0" rtlCol="0"/>
          <a:lstStyle/>
          <a:p>
            <a:endParaRPr/>
          </a:p>
        </p:txBody>
      </p:sp>
      <p:sp>
        <p:nvSpPr>
          <p:cNvPr id="109" name="object 109"/>
          <p:cNvSpPr txBox="1"/>
          <p:nvPr/>
        </p:nvSpPr>
        <p:spPr>
          <a:xfrm>
            <a:off x="1597064" y="4924164"/>
            <a:ext cx="160020" cy="276999"/>
          </a:xfrm>
          <a:prstGeom prst="rect">
            <a:avLst/>
          </a:prstGeom>
        </p:spPr>
        <p:txBody>
          <a:bodyPr vert="horz" wrap="square" lIns="0" tIns="0" rIns="0" bIns="0" rtlCol="0">
            <a:spAutoFit/>
          </a:bodyPr>
          <a:lstStyle/>
          <a:p>
            <a:pPr marL="12700"/>
            <a:r>
              <a:rPr dirty="0">
                <a:solidFill>
                  <a:srgbClr val="FFFFFF"/>
                </a:solidFill>
                <a:latin typeface="Franklin Gothic Book"/>
                <a:cs typeface="Franklin Gothic Book"/>
              </a:rPr>
              <a:t>3</a:t>
            </a:r>
            <a:endParaRPr>
              <a:latin typeface="Franklin Gothic Book"/>
              <a:cs typeface="Franklin Gothic Book"/>
            </a:endParaRPr>
          </a:p>
        </p:txBody>
      </p:sp>
      <p:sp>
        <p:nvSpPr>
          <p:cNvPr id="110" name="object 110"/>
          <p:cNvSpPr/>
          <p:nvPr/>
        </p:nvSpPr>
        <p:spPr>
          <a:xfrm>
            <a:off x="1866901" y="4878324"/>
            <a:ext cx="3072765" cy="649605"/>
          </a:xfrm>
          <a:custGeom>
            <a:avLst/>
            <a:gdLst/>
            <a:ahLst/>
            <a:cxnLst/>
            <a:rect l="l" t="t" r="r" b="b"/>
            <a:pathLst>
              <a:path w="3072765" h="649604">
                <a:moveTo>
                  <a:pt x="0" y="649223"/>
                </a:moveTo>
                <a:lnTo>
                  <a:pt x="3072383" y="649223"/>
                </a:lnTo>
                <a:lnTo>
                  <a:pt x="3072383" y="0"/>
                </a:lnTo>
                <a:lnTo>
                  <a:pt x="0" y="0"/>
                </a:lnTo>
                <a:lnTo>
                  <a:pt x="0" y="649223"/>
                </a:lnTo>
                <a:close/>
              </a:path>
            </a:pathLst>
          </a:custGeom>
          <a:solidFill>
            <a:srgbClr val="D9D9D9"/>
          </a:solidFill>
        </p:spPr>
        <p:txBody>
          <a:bodyPr wrap="square" lIns="0" tIns="0" rIns="0" bIns="0" rtlCol="0"/>
          <a:lstStyle/>
          <a:p>
            <a:endParaRPr/>
          </a:p>
        </p:txBody>
      </p:sp>
      <p:sp>
        <p:nvSpPr>
          <p:cNvPr id="111" name="object 111"/>
          <p:cNvSpPr/>
          <p:nvPr/>
        </p:nvSpPr>
        <p:spPr>
          <a:xfrm>
            <a:off x="1866901" y="4878324"/>
            <a:ext cx="3072765" cy="649605"/>
          </a:xfrm>
          <a:custGeom>
            <a:avLst/>
            <a:gdLst/>
            <a:ahLst/>
            <a:cxnLst/>
            <a:rect l="l" t="t" r="r" b="b"/>
            <a:pathLst>
              <a:path w="3072765" h="649604">
                <a:moveTo>
                  <a:pt x="0" y="649223"/>
                </a:moveTo>
                <a:lnTo>
                  <a:pt x="3072383" y="649223"/>
                </a:lnTo>
                <a:lnTo>
                  <a:pt x="3072383" y="0"/>
                </a:lnTo>
                <a:lnTo>
                  <a:pt x="0" y="0"/>
                </a:lnTo>
                <a:lnTo>
                  <a:pt x="0" y="649223"/>
                </a:lnTo>
                <a:close/>
              </a:path>
            </a:pathLst>
          </a:custGeom>
          <a:ln w="9153">
            <a:solidFill>
              <a:srgbClr val="000000"/>
            </a:solidFill>
          </a:ln>
        </p:spPr>
        <p:txBody>
          <a:bodyPr wrap="square" lIns="0" tIns="0" rIns="0" bIns="0" rtlCol="0"/>
          <a:lstStyle/>
          <a:p>
            <a:endParaRPr/>
          </a:p>
        </p:txBody>
      </p:sp>
      <p:sp>
        <p:nvSpPr>
          <p:cNvPr id="112" name="object 112"/>
          <p:cNvSpPr txBox="1"/>
          <p:nvPr/>
        </p:nvSpPr>
        <p:spPr>
          <a:xfrm>
            <a:off x="1945793" y="4951214"/>
            <a:ext cx="2888615" cy="553998"/>
          </a:xfrm>
          <a:prstGeom prst="rect">
            <a:avLst/>
          </a:prstGeom>
        </p:spPr>
        <p:txBody>
          <a:bodyPr vert="horz" wrap="square" lIns="0" tIns="0" rIns="0" bIns="0" rtlCol="0">
            <a:spAutoFit/>
          </a:bodyPr>
          <a:lstStyle/>
          <a:p>
            <a:pPr marL="12700" marR="5080"/>
            <a:r>
              <a:rPr spc="-30" dirty="0">
                <a:latin typeface="Franklin Gothic Book"/>
                <a:cs typeface="Franklin Gothic Book"/>
              </a:rPr>
              <a:t>V</a:t>
            </a:r>
            <a:r>
              <a:rPr spc="15" dirty="0">
                <a:latin typeface="Franklin Gothic Book"/>
                <a:cs typeface="Franklin Gothic Book"/>
              </a:rPr>
              <a:t>ill</a:t>
            </a:r>
            <a:r>
              <a:rPr spc="-15" dirty="0">
                <a:latin typeface="Franklin Gothic Book"/>
                <a:cs typeface="Franklin Gothic Book"/>
              </a:rPr>
              <a:t>a</a:t>
            </a:r>
            <a:r>
              <a:rPr spc="-20" dirty="0">
                <a:latin typeface="Franklin Gothic Book"/>
                <a:cs typeface="Franklin Gothic Book"/>
              </a:rPr>
              <a:t>g</a:t>
            </a:r>
            <a:r>
              <a:rPr dirty="0">
                <a:latin typeface="Franklin Gothic Book"/>
                <a:cs typeface="Franklin Gothic Book"/>
              </a:rPr>
              <a:t>e</a:t>
            </a:r>
            <a:r>
              <a:rPr spc="25" dirty="0">
                <a:latin typeface="Franklin Gothic Book"/>
                <a:cs typeface="Franklin Gothic Book"/>
              </a:rPr>
              <a:t>s</a:t>
            </a:r>
            <a:r>
              <a:rPr dirty="0">
                <a:latin typeface="Franklin Gothic Book"/>
                <a:cs typeface="Franklin Gothic Book"/>
              </a:rPr>
              <a:t>,</a:t>
            </a:r>
            <a:r>
              <a:rPr spc="-40" dirty="0">
                <a:latin typeface="Franklin Gothic Book"/>
                <a:cs typeface="Franklin Gothic Book"/>
              </a:rPr>
              <a:t> </a:t>
            </a:r>
            <a:r>
              <a:rPr spc="-35" dirty="0">
                <a:latin typeface="Franklin Gothic Book"/>
                <a:cs typeface="Franklin Gothic Book"/>
              </a:rPr>
              <a:t>N</a:t>
            </a:r>
            <a:r>
              <a:rPr dirty="0">
                <a:latin typeface="Franklin Gothic Book"/>
                <a:cs typeface="Franklin Gothic Book"/>
              </a:rPr>
              <a:t>e</a:t>
            </a:r>
            <a:r>
              <a:rPr spc="15" dirty="0">
                <a:latin typeface="Franklin Gothic Book"/>
                <a:cs typeface="Franklin Gothic Book"/>
              </a:rPr>
              <a:t>i</a:t>
            </a:r>
            <a:r>
              <a:rPr spc="-20" dirty="0">
                <a:latin typeface="Franklin Gothic Book"/>
                <a:cs typeface="Franklin Gothic Book"/>
              </a:rPr>
              <a:t>g</a:t>
            </a:r>
            <a:r>
              <a:rPr spc="35" dirty="0">
                <a:latin typeface="Franklin Gothic Book"/>
                <a:cs typeface="Franklin Gothic Book"/>
              </a:rPr>
              <a:t>h</a:t>
            </a:r>
            <a:r>
              <a:rPr spc="-30" dirty="0">
                <a:latin typeface="Franklin Gothic Book"/>
                <a:cs typeface="Franklin Gothic Book"/>
              </a:rPr>
              <a:t>b</a:t>
            </a:r>
            <a:r>
              <a:rPr dirty="0">
                <a:latin typeface="Franklin Gothic Book"/>
                <a:cs typeface="Franklin Gothic Book"/>
              </a:rPr>
              <a:t>o</a:t>
            </a:r>
            <a:r>
              <a:rPr spc="-20" dirty="0">
                <a:latin typeface="Franklin Gothic Book"/>
                <a:cs typeface="Franklin Gothic Book"/>
              </a:rPr>
              <a:t>r</a:t>
            </a:r>
            <a:r>
              <a:rPr spc="35" dirty="0">
                <a:latin typeface="Franklin Gothic Book"/>
                <a:cs typeface="Franklin Gothic Book"/>
              </a:rPr>
              <a:t>h</a:t>
            </a:r>
            <a:r>
              <a:rPr dirty="0">
                <a:latin typeface="Franklin Gothic Book"/>
                <a:cs typeface="Franklin Gothic Book"/>
              </a:rPr>
              <a:t>oo</a:t>
            </a:r>
            <a:r>
              <a:rPr spc="-30" dirty="0">
                <a:latin typeface="Franklin Gothic Book"/>
                <a:cs typeface="Franklin Gothic Book"/>
              </a:rPr>
              <a:t>d</a:t>
            </a:r>
            <a:r>
              <a:rPr spc="25" dirty="0">
                <a:latin typeface="Franklin Gothic Book"/>
                <a:cs typeface="Franklin Gothic Book"/>
              </a:rPr>
              <a:t>s</a:t>
            </a:r>
            <a:r>
              <a:rPr dirty="0">
                <a:latin typeface="Franklin Gothic Book"/>
                <a:cs typeface="Franklin Gothic Book"/>
              </a:rPr>
              <a:t>, </a:t>
            </a:r>
            <a:r>
              <a:rPr spc="20" dirty="0">
                <a:latin typeface="Franklin Gothic Book"/>
                <a:cs typeface="Franklin Gothic Book"/>
              </a:rPr>
              <a:t>F</a:t>
            </a:r>
            <a:r>
              <a:rPr spc="15" dirty="0">
                <a:latin typeface="Franklin Gothic Book"/>
                <a:cs typeface="Franklin Gothic Book"/>
              </a:rPr>
              <a:t>i</a:t>
            </a:r>
            <a:r>
              <a:rPr spc="-20" dirty="0">
                <a:latin typeface="Franklin Gothic Book"/>
                <a:cs typeface="Franklin Gothic Book"/>
              </a:rPr>
              <a:t>r</a:t>
            </a:r>
            <a:r>
              <a:rPr dirty="0">
                <a:latin typeface="Franklin Gothic Book"/>
                <a:cs typeface="Franklin Gothic Book"/>
              </a:rPr>
              <a:t>e</a:t>
            </a:r>
            <a:r>
              <a:rPr spc="-35" dirty="0">
                <a:latin typeface="Franklin Gothic Book"/>
                <a:cs typeface="Franklin Gothic Book"/>
              </a:rPr>
              <a:t>b</a:t>
            </a:r>
            <a:r>
              <a:rPr spc="-15" dirty="0">
                <a:latin typeface="Franklin Gothic Book"/>
                <a:cs typeface="Franklin Gothic Book"/>
              </a:rPr>
              <a:t>a</a:t>
            </a:r>
            <a:r>
              <a:rPr spc="25" dirty="0">
                <a:latin typeface="Franklin Gothic Book"/>
                <a:cs typeface="Franklin Gothic Book"/>
              </a:rPr>
              <a:t>s</a:t>
            </a:r>
            <a:r>
              <a:rPr dirty="0">
                <a:latin typeface="Franklin Gothic Book"/>
                <a:cs typeface="Franklin Gothic Book"/>
              </a:rPr>
              <a:t>e</a:t>
            </a:r>
            <a:r>
              <a:rPr spc="25" dirty="0">
                <a:latin typeface="Franklin Gothic Book"/>
                <a:cs typeface="Franklin Gothic Book"/>
              </a:rPr>
              <a:t>s</a:t>
            </a:r>
            <a:r>
              <a:rPr dirty="0">
                <a:latin typeface="Franklin Gothic Book"/>
                <a:cs typeface="Franklin Gothic Book"/>
              </a:rPr>
              <a:t>,</a:t>
            </a:r>
            <a:r>
              <a:rPr spc="-40" dirty="0">
                <a:latin typeface="Franklin Gothic Book"/>
                <a:cs typeface="Franklin Gothic Book"/>
              </a:rPr>
              <a:t> </a:t>
            </a:r>
            <a:r>
              <a:rPr spc="-15" dirty="0">
                <a:latin typeface="Franklin Gothic Book"/>
                <a:cs typeface="Franklin Gothic Book"/>
              </a:rPr>
              <a:t>D</a:t>
            </a:r>
            <a:r>
              <a:rPr dirty="0">
                <a:latin typeface="Franklin Gothic Book"/>
                <a:cs typeface="Franklin Gothic Book"/>
              </a:rPr>
              <a:t>e</a:t>
            </a:r>
            <a:r>
              <a:rPr spc="-20" dirty="0">
                <a:latin typeface="Franklin Gothic Book"/>
                <a:cs typeface="Franklin Gothic Book"/>
              </a:rPr>
              <a:t>v</a:t>
            </a:r>
            <a:r>
              <a:rPr dirty="0">
                <a:latin typeface="Franklin Gothic Book"/>
                <a:cs typeface="Franklin Gothic Book"/>
              </a:rPr>
              <a:t>e</a:t>
            </a:r>
            <a:r>
              <a:rPr spc="10" dirty="0">
                <a:latin typeface="Franklin Gothic Book"/>
                <a:cs typeface="Franklin Gothic Book"/>
              </a:rPr>
              <a:t>l</a:t>
            </a:r>
            <a:r>
              <a:rPr dirty="0">
                <a:latin typeface="Franklin Gothic Book"/>
                <a:cs typeface="Franklin Gothic Book"/>
              </a:rPr>
              <a:t>o</a:t>
            </a:r>
            <a:r>
              <a:rPr spc="-25" dirty="0">
                <a:latin typeface="Franklin Gothic Book"/>
                <a:cs typeface="Franklin Gothic Book"/>
              </a:rPr>
              <a:t>p</a:t>
            </a:r>
            <a:r>
              <a:rPr spc="-30" dirty="0">
                <a:latin typeface="Franklin Gothic Book"/>
                <a:cs typeface="Franklin Gothic Book"/>
              </a:rPr>
              <a:t>m</a:t>
            </a:r>
            <a:r>
              <a:rPr dirty="0">
                <a:latin typeface="Franklin Gothic Book"/>
                <a:cs typeface="Franklin Gothic Book"/>
              </a:rPr>
              <a:t>e</a:t>
            </a:r>
            <a:r>
              <a:rPr spc="30" dirty="0">
                <a:latin typeface="Franklin Gothic Book"/>
                <a:cs typeface="Franklin Gothic Book"/>
              </a:rPr>
              <a:t>n</a:t>
            </a:r>
            <a:r>
              <a:rPr dirty="0">
                <a:latin typeface="Franklin Gothic Book"/>
                <a:cs typeface="Franklin Gothic Book"/>
              </a:rPr>
              <a:t>t</a:t>
            </a:r>
            <a:r>
              <a:rPr spc="-70" dirty="0">
                <a:latin typeface="Franklin Gothic Book"/>
                <a:cs typeface="Franklin Gothic Book"/>
              </a:rPr>
              <a:t> </a:t>
            </a:r>
            <a:r>
              <a:rPr spc="-15" dirty="0">
                <a:latin typeface="Franklin Gothic Book"/>
                <a:cs typeface="Franklin Gothic Book"/>
              </a:rPr>
              <a:t>S</a:t>
            </a:r>
            <a:r>
              <a:rPr spc="15" dirty="0">
                <a:latin typeface="Franklin Gothic Book"/>
                <a:cs typeface="Franklin Gothic Book"/>
              </a:rPr>
              <a:t>i</a:t>
            </a:r>
            <a:r>
              <a:rPr spc="20" dirty="0">
                <a:latin typeface="Franklin Gothic Book"/>
                <a:cs typeface="Franklin Gothic Book"/>
              </a:rPr>
              <a:t>t</a:t>
            </a:r>
            <a:r>
              <a:rPr dirty="0">
                <a:latin typeface="Franklin Gothic Book"/>
                <a:cs typeface="Franklin Gothic Book"/>
              </a:rPr>
              <a:t>es</a:t>
            </a:r>
            <a:endParaRPr>
              <a:latin typeface="Franklin Gothic Book"/>
              <a:cs typeface="Franklin Gothic Book"/>
            </a:endParaRPr>
          </a:p>
        </p:txBody>
      </p:sp>
      <p:sp>
        <p:nvSpPr>
          <p:cNvPr id="113" name="Rectangle 2"/>
          <p:cNvSpPr>
            <a:spLocks noGrp="1" noChangeArrowheads="1"/>
          </p:cNvSpPr>
          <p:nvPr>
            <p:ph type="title"/>
          </p:nvPr>
        </p:nvSpPr>
        <p:spPr>
          <a:xfrm>
            <a:off x="1435100" y="152400"/>
            <a:ext cx="9004300" cy="1152404"/>
          </a:xfrm>
        </p:spPr>
        <p:txBody>
          <a:bodyPr>
            <a:noAutofit/>
          </a:bodyPr>
          <a:lstStyle/>
          <a:p>
            <a:r>
              <a:rPr lang="en-US" altLang="en-US" dirty="0" smtClean="0"/>
              <a:t>Where your strategic communication happen . . . </a:t>
            </a:r>
            <a:endParaRPr lang="en-US" altLang="en-US" dirty="0"/>
          </a:p>
        </p:txBody>
      </p:sp>
      <p:sp>
        <p:nvSpPr>
          <p:cNvPr id="114" name="Rectangle 113"/>
          <p:cNvSpPr/>
          <p:nvPr/>
        </p:nvSpPr>
        <p:spPr>
          <a:xfrm>
            <a:off x="10528300" y="0"/>
            <a:ext cx="1663700" cy="457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a:t>
            </a:r>
            <a:endParaRPr lang="en-US" dirty="0"/>
          </a:p>
        </p:txBody>
      </p:sp>
    </p:spTree>
    <p:extLst>
      <p:ext uri="{BB962C8B-B14F-4D97-AF65-F5344CB8AC3E}">
        <p14:creationId xmlns:p14="http://schemas.microsoft.com/office/powerpoint/2010/main" val="1264297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15</a:t>
            </a:fld>
            <a:endParaRPr lang="en-US"/>
          </a:p>
        </p:txBody>
      </p:sp>
      <p:sp>
        <p:nvSpPr>
          <p:cNvPr id="6" name="Rectangle 2"/>
          <p:cNvSpPr>
            <a:spLocks noGrp="1" noChangeArrowheads="1"/>
          </p:cNvSpPr>
          <p:nvPr>
            <p:ph type="title"/>
          </p:nvPr>
        </p:nvSpPr>
        <p:spPr>
          <a:xfrm>
            <a:off x="633704" y="0"/>
            <a:ext cx="10515600" cy="1325563"/>
          </a:xfrm>
        </p:spPr>
        <p:txBody>
          <a:bodyPr>
            <a:normAutofit/>
          </a:bodyPr>
          <a:lstStyle/>
          <a:p>
            <a:pPr eaLnBrk="1" hangingPunct="1"/>
            <a:r>
              <a:rPr lang="en-US" altLang="en-US" dirty="0"/>
              <a:t>S</a:t>
            </a:r>
            <a:r>
              <a:rPr lang="en-US" altLang="en-US" dirty="0" smtClean="0"/>
              <a:t>trategic communications – Challenges</a:t>
            </a:r>
            <a:endParaRPr lang="en-US" altLang="en-US" dirty="0"/>
          </a:p>
        </p:txBody>
      </p:sp>
      <p:sp>
        <p:nvSpPr>
          <p:cNvPr id="7" name="object 4"/>
          <p:cNvSpPr txBox="1"/>
          <p:nvPr/>
        </p:nvSpPr>
        <p:spPr>
          <a:xfrm>
            <a:off x="633704" y="1146633"/>
            <a:ext cx="10934699" cy="5075748"/>
          </a:xfrm>
          <a:prstGeom prst="rect">
            <a:avLst/>
          </a:prstGeom>
        </p:spPr>
        <p:txBody>
          <a:bodyPr vert="horz" wrap="square" lIns="0" tIns="0" rIns="0" bIns="0" rtlCol="0">
            <a:spAutoFit/>
          </a:bodyPr>
          <a:lstStyle/>
          <a:p>
            <a:pPr marL="12700">
              <a:lnSpc>
                <a:spcPct val="100000"/>
              </a:lnSpc>
              <a:tabLst>
                <a:tab pos="360680" algn="l"/>
              </a:tabLst>
            </a:pPr>
            <a:endParaRPr sz="1800" dirty="0">
              <a:latin typeface="Franklin Gothic Book"/>
              <a:cs typeface="Franklin Gothic Book"/>
            </a:endParaRPr>
          </a:p>
          <a:p>
            <a:pPr marL="360045" marR="311150" indent="-347345">
              <a:lnSpc>
                <a:spcPts val="1730"/>
              </a:lnSpc>
              <a:spcBef>
                <a:spcPts val="415"/>
              </a:spcBef>
              <a:buFont typeface="Arial"/>
              <a:buChar char="•"/>
              <a:tabLst>
                <a:tab pos="360680" algn="l"/>
              </a:tabLst>
            </a:pPr>
            <a:r>
              <a:rPr sz="2200" spc="-60" dirty="0">
                <a:latin typeface="Garamond" panose="02020404030301010803" pitchFamily="18" charset="0"/>
                <a:cs typeface="Franklin Gothic Book"/>
              </a:rPr>
              <a:t>Y</a:t>
            </a:r>
            <a:r>
              <a:rPr sz="2200" dirty="0">
                <a:latin typeface="Garamond" panose="02020404030301010803" pitchFamily="18" charset="0"/>
                <a:cs typeface="Franklin Gothic Book"/>
              </a:rPr>
              <a:t>ou</a:t>
            </a:r>
            <a:r>
              <a:rPr sz="2200" spc="-60" dirty="0">
                <a:latin typeface="Garamond" panose="02020404030301010803" pitchFamily="18" charset="0"/>
                <a:cs typeface="Franklin Gothic Book"/>
              </a:rPr>
              <a:t> </a:t>
            </a:r>
            <a:r>
              <a:rPr lang="en-US" sz="2200" dirty="0" smtClean="0">
                <a:latin typeface="Garamond" panose="02020404030301010803" pitchFamily="18" charset="0"/>
                <a:cs typeface="Franklin Gothic Book"/>
              </a:rPr>
              <a:t>are dealing with complex issues </a:t>
            </a:r>
            <a:r>
              <a:rPr sz="2200" spc="20" dirty="0" smtClean="0">
                <a:latin typeface="Garamond" panose="02020404030301010803" pitchFamily="18" charset="0"/>
                <a:cs typeface="Franklin Gothic Book"/>
              </a:rPr>
              <a:t>t</a:t>
            </a:r>
            <a:r>
              <a:rPr sz="2200" spc="30" dirty="0" smtClean="0">
                <a:latin typeface="Garamond" panose="02020404030301010803" pitchFamily="18" charset="0"/>
                <a:cs typeface="Franklin Gothic Book"/>
              </a:rPr>
              <a:t>h</a:t>
            </a:r>
            <a:r>
              <a:rPr sz="2200" spc="-20" dirty="0" smtClean="0">
                <a:latin typeface="Garamond" panose="02020404030301010803" pitchFamily="18" charset="0"/>
                <a:cs typeface="Franklin Gothic Book"/>
              </a:rPr>
              <a:t>a</a:t>
            </a:r>
            <a:r>
              <a:rPr sz="2200" dirty="0" smtClean="0">
                <a:latin typeface="Garamond" panose="02020404030301010803" pitchFamily="18" charset="0"/>
                <a:cs typeface="Franklin Gothic Book"/>
              </a:rPr>
              <a:t>t</a:t>
            </a:r>
            <a:r>
              <a:rPr sz="2200" spc="-70" dirty="0" smtClean="0">
                <a:latin typeface="Garamond" panose="02020404030301010803" pitchFamily="18" charset="0"/>
                <a:cs typeface="Franklin Gothic Book"/>
              </a:rPr>
              <a:t> </a:t>
            </a:r>
            <a:r>
              <a:rPr sz="2200" spc="-30" dirty="0">
                <a:latin typeface="Garamond" panose="02020404030301010803" pitchFamily="18" charset="0"/>
                <a:cs typeface="Franklin Gothic Book"/>
              </a:rPr>
              <a:t>y</a:t>
            </a:r>
            <a:r>
              <a:rPr sz="2200" dirty="0">
                <a:latin typeface="Garamond" panose="02020404030301010803" pitchFamily="18" charset="0"/>
                <a:cs typeface="Franklin Gothic Book"/>
              </a:rPr>
              <a:t>o</a:t>
            </a:r>
            <a:r>
              <a:rPr sz="2200" spc="25" dirty="0">
                <a:latin typeface="Garamond" panose="02020404030301010803" pitchFamily="18" charset="0"/>
                <a:cs typeface="Franklin Gothic Book"/>
              </a:rPr>
              <a:t>u</a:t>
            </a:r>
            <a:r>
              <a:rPr sz="2200" dirty="0">
                <a:latin typeface="Garamond" panose="02020404030301010803" pitchFamily="18" charset="0"/>
                <a:cs typeface="Franklin Gothic Book"/>
              </a:rPr>
              <a:t>r</a:t>
            </a:r>
            <a:r>
              <a:rPr sz="2200" spc="-35" dirty="0">
                <a:latin typeface="Garamond" panose="02020404030301010803" pitchFamily="18" charset="0"/>
                <a:cs typeface="Franklin Gothic Book"/>
              </a:rPr>
              <a:t> </a:t>
            </a:r>
            <a:r>
              <a:rPr sz="2200" spc="15" dirty="0">
                <a:latin typeface="Garamond" panose="02020404030301010803" pitchFamily="18" charset="0"/>
                <a:cs typeface="Franklin Gothic Book"/>
              </a:rPr>
              <a:t>l</a:t>
            </a:r>
            <a:r>
              <a:rPr sz="2200" dirty="0">
                <a:latin typeface="Garamond" panose="02020404030301010803" pitchFamily="18" charset="0"/>
                <a:cs typeface="Franklin Gothic Book"/>
              </a:rPr>
              <a:t>e</a:t>
            </a:r>
            <a:r>
              <a:rPr sz="2200" spc="-20" dirty="0">
                <a:latin typeface="Garamond" panose="02020404030301010803" pitchFamily="18" charset="0"/>
                <a:cs typeface="Franklin Gothic Book"/>
              </a:rPr>
              <a:t>a</a:t>
            </a:r>
            <a:r>
              <a:rPr sz="2200" spc="-40" dirty="0">
                <a:latin typeface="Garamond" panose="02020404030301010803" pitchFamily="18" charset="0"/>
                <a:cs typeface="Franklin Gothic Book"/>
              </a:rPr>
              <a:t>d</a:t>
            </a:r>
            <a:r>
              <a:rPr sz="2200" dirty="0">
                <a:latin typeface="Garamond" panose="02020404030301010803" pitchFamily="18" charset="0"/>
                <a:cs typeface="Franklin Gothic Book"/>
              </a:rPr>
              <a:t>e</a:t>
            </a:r>
            <a:r>
              <a:rPr sz="2200" spc="-25" dirty="0">
                <a:latin typeface="Garamond" panose="02020404030301010803" pitchFamily="18" charset="0"/>
                <a:cs typeface="Franklin Gothic Book"/>
              </a:rPr>
              <a:t>r</a:t>
            </a:r>
            <a:r>
              <a:rPr sz="2200" dirty="0">
                <a:latin typeface="Garamond" panose="02020404030301010803" pitchFamily="18" charset="0"/>
                <a:cs typeface="Franklin Gothic Book"/>
              </a:rPr>
              <a:t>s</a:t>
            </a:r>
            <a:r>
              <a:rPr sz="2200" spc="75" dirty="0">
                <a:latin typeface="Garamond" panose="02020404030301010803" pitchFamily="18" charset="0"/>
                <a:cs typeface="Franklin Gothic Book"/>
              </a:rPr>
              <a:t> </a:t>
            </a:r>
            <a:r>
              <a:rPr sz="2200" spc="25" dirty="0">
                <a:latin typeface="Garamond" panose="02020404030301010803" pitchFamily="18" charset="0"/>
                <a:cs typeface="Franklin Gothic Book"/>
              </a:rPr>
              <a:t>w</a:t>
            </a:r>
            <a:r>
              <a:rPr sz="2200" spc="-20" dirty="0">
                <a:latin typeface="Garamond" panose="02020404030301010803" pitchFamily="18" charset="0"/>
                <a:cs typeface="Franklin Gothic Book"/>
              </a:rPr>
              <a:t>a</a:t>
            </a:r>
            <a:r>
              <a:rPr sz="2200" spc="25" dirty="0">
                <a:latin typeface="Garamond" panose="02020404030301010803" pitchFamily="18" charset="0"/>
                <a:cs typeface="Franklin Gothic Book"/>
              </a:rPr>
              <a:t>n</a:t>
            </a:r>
            <a:r>
              <a:rPr sz="2200" dirty="0">
                <a:latin typeface="Garamond" panose="02020404030301010803" pitchFamily="18" charset="0"/>
                <a:cs typeface="Franklin Gothic Book"/>
              </a:rPr>
              <a:t>t </a:t>
            </a:r>
            <a:r>
              <a:rPr sz="2200" spc="25" dirty="0">
                <a:latin typeface="Garamond" panose="02020404030301010803" pitchFamily="18" charset="0"/>
                <a:cs typeface="Franklin Gothic Book"/>
              </a:rPr>
              <a:t>s</a:t>
            </a:r>
            <a:r>
              <a:rPr sz="2200" dirty="0">
                <a:latin typeface="Garamond" panose="02020404030301010803" pitchFamily="18" charset="0"/>
                <a:cs typeface="Franklin Gothic Book"/>
              </a:rPr>
              <a:t>o</a:t>
            </a:r>
            <a:r>
              <a:rPr sz="2200" spc="10" dirty="0">
                <a:latin typeface="Garamond" panose="02020404030301010803" pitchFamily="18" charset="0"/>
                <a:cs typeface="Franklin Gothic Book"/>
              </a:rPr>
              <a:t>l</a:t>
            </a:r>
            <a:r>
              <a:rPr sz="2200" spc="-25" dirty="0">
                <a:latin typeface="Garamond" panose="02020404030301010803" pitchFamily="18" charset="0"/>
                <a:cs typeface="Franklin Gothic Book"/>
              </a:rPr>
              <a:t>v</a:t>
            </a:r>
            <a:r>
              <a:rPr sz="2200" dirty="0">
                <a:latin typeface="Garamond" panose="02020404030301010803" pitchFamily="18" charset="0"/>
                <a:cs typeface="Franklin Gothic Book"/>
              </a:rPr>
              <a:t>ed</a:t>
            </a:r>
          </a:p>
          <a:p>
            <a:pPr marL="360045" marR="300355" indent="-347345">
              <a:lnSpc>
                <a:spcPts val="1730"/>
              </a:lnSpc>
              <a:spcBef>
                <a:spcPts val="430"/>
              </a:spcBef>
              <a:buFont typeface="Arial"/>
              <a:buChar char="•"/>
              <a:tabLst>
                <a:tab pos="360680" algn="l"/>
              </a:tabLst>
            </a:pPr>
            <a:endParaRPr lang="en-US" sz="2200" spc="-60" dirty="0" smtClean="0">
              <a:latin typeface="Garamond" panose="02020404030301010803" pitchFamily="18" charset="0"/>
              <a:cs typeface="Franklin Gothic Book"/>
            </a:endParaRPr>
          </a:p>
          <a:p>
            <a:pPr marL="360045" marR="300355" indent="-347345">
              <a:lnSpc>
                <a:spcPts val="1730"/>
              </a:lnSpc>
              <a:spcBef>
                <a:spcPts val="430"/>
              </a:spcBef>
              <a:buFont typeface="Arial"/>
              <a:buChar char="•"/>
              <a:tabLst>
                <a:tab pos="360680" algn="l"/>
              </a:tabLst>
            </a:pPr>
            <a:r>
              <a:rPr sz="2200" spc="-60" dirty="0" smtClean="0">
                <a:latin typeface="Garamond" panose="02020404030301010803" pitchFamily="18" charset="0"/>
                <a:cs typeface="Franklin Gothic Book"/>
              </a:rPr>
              <a:t>Y</a:t>
            </a:r>
            <a:r>
              <a:rPr sz="2200" dirty="0" smtClean="0">
                <a:latin typeface="Garamond" panose="02020404030301010803" pitchFamily="18" charset="0"/>
                <a:cs typeface="Franklin Gothic Book"/>
              </a:rPr>
              <a:t>ou</a:t>
            </a:r>
            <a:r>
              <a:rPr sz="2200" spc="-60" dirty="0" smtClean="0">
                <a:latin typeface="Garamond" panose="02020404030301010803" pitchFamily="18" charset="0"/>
                <a:cs typeface="Franklin Gothic Book"/>
              </a:rPr>
              <a:t> </a:t>
            </a:r>
            <a:r>
              <a:rPr sz="2200" spc="30" dirty="0">
                <a:latin typeface="Garamond" panose="02020404030301010803" pitchFamily="18" charset="0"/>
                <a:cs typeface="Franklin Gothic Book"/>
              </a:rPr>
              <a:t>h</a:t>
            </a:r>
            <a:r>
              <a:rPr sz="2200" spc="-90" dirty="0">
                <a:latin typeface="Garamond" panose="02020404030301010803" pitchFamily="18" charset="0"/>
                <a:cs typeface="Franklin Gothic Book"/>
              </a:rPr>
              <a:t>a</a:t>
            </a:r>
            <a:r>
              <a:rPr sz="2200" spc="-25" dirty="0">
                <a:latin typeface="Garamond" panose="02020404030301010803" pitchFamily="18" charset="0"/>
                <a:cs typeface="Franklin Gothic Book"/>
              </a:rPr>
              <a:t>v</a:t>
            </a:r>
            <a:r>
              <a:rPr sz="2200" dirty="0">
                <a:latin typeface="Garamond" panose="02020404030301010803" pitchFamily="18" charset="0"/>
                <a:cs typeface="Franklin Gothic Book"/>
              </a:rPr>
              <a:t>e</a:t>
            </a:r>
            <a:r>
              <a:rPr sz="2200" spc="-25" dirty="0">
                <a:latin typeface="Garamond" panose="02020404030301010803" pitchFamily="18" charset="0"/>
                <a:cs typeface="Franklin Gothic Book"/>
              </a:rPr>
              <a:t> </a:t>
            </a:r>
            <a:r>
              <a:rPr sz="2200" spc="15" dirty="0">
                <a:latin typeface="Garamond" panose="02020404030301010803" pitchFamily="18" charset="0"/>
                <a:cs typeface="Franklin Gothic Book"/>
              </a:rPr>
              <a:t>li</a:t>
            </a:r>
            <a:r>
              <a:rPr sz="2200" spc="-30" dirty="0">
                <a:latin typeface="Garamond" panose="02020404030301010803" pitchFamily="18" charset="0"/>
                <a:cs typeface="Franklin Gothic Book"/>
              </a:rPr>
              <a:t>m</a:t>
            </a:r>
            <a:r>
              <a:rPr sz="2200" spc="15" dirty="0">
                <a:latin typeface="Garamond" panose="02020404030301010803" pitchFamily="18" charset="0"/>
                <a:cs typeface="Franklin Gothic Book"/>
              </a:rPr>
              <a:t>i</a:t>
            </a:r>
            <a:r>
              <a:rPr sz="2200" spc="20" dirty="0">
                <a:latin typeface="Garamond" panose="02020404030301010803" pitchFamily="18" charset="0"/>
                <a:cs typeface="Franklin Gothic Book"/>
              </a:rPr>
              <a:t>t</a:t>
            </a:r>
            <a:r>
              <a:rPr sz="2200" dirty="0">
                <a:latin typeface="Garamond" panose="02020404030301010803" pitchFamily="18" charset="0"/>
                <a:cs typeface="Franklin Gothic Book"/>
              </a:rPr>
              <a:t>ed</a:t>
            </a:r>
            <a:r>
              <a:rPr sz="2200" spc="-35" dirty="0">
                <a:latin typeface="Garamond" panose="02020404030301010803" pitchFamily="18" charset="0"/>
                <a:cs typeface="Franklin Gothic Book"/>
              </a:rPr>
              <a:t> </a:t>
            </a:r>
            <a:r>
              <a:rPr sz="2200" spc="-20" dirty="0">
                <a:latin typeface="Garamond" panose="02020404030301010803" pitchFamily="18" charset="0"/>
                <a:cs typeface="Franklin Gothic Book"/>
              </a:rPr>
              <a:t>a</a:t>
            </a:r>
            <a:r>
              <a:rPr sz="2200" spc="25" dirty="0">
                <a:latin typeface="Garamond" panose="02020404030301010803" pitchFamily="18" charset="0"/>
                <a:cs typeface="Franklin Gothic Book"/>
              </a:rPr>
              <a:t>u</a:t>
            </a:r>
            <a:r>
              <a:rPr sz="2200" spc="20" dirty="0">
                <a:latin typeface="Garamond" panose="02020404030301010803" pitchFamily="18" charset="0"/>
                <a:cs typeface="Franklin Gothic Book"/>
              </a:rPr>
              <a:t>t</a:t>
            </a:r>
            <a:r>
              <a:rPr sz="2200" spc="30" dirty="0">
                <a:latin typeface="Garamond" panose="02020404030301010803" pitchFamily="18" charset="0"/>
                <a:cs typeface="Franklin Gothic Book"/>
              </a:rPr>
              <a:t>h</a:t>
            </a:r>
            <a:r>
              <a:rPr sz="2200" dirty="0">
                <a:latin typeface="Garamond" panose="02020404030301010803" pitchFamily="18" charset="0"/>
                <a:cs typeface="Franklin Gothic Book"/>
              </a:rPr>
              <a:t>o</a:t>
            </a:r>
            <a:r>
              <a:rPr sz="2200" spc="-20" dirty="0">
                <a:latin typeface="Garamond" panose="02020404030301010803" pitchFamily="18" charset="0"/>
                <a:cs typeface="Franklin Gothic Book"/>
              </a:rPr>
              <a:t>r</a:t>
            </a:r>
            <a:r>
              <a:rPr sz="2200" spc="15" dirty="0">
                <a:latin typeface="Garamond" panose="02020404030301010803" pitchFamily="18" charset="0"/>
                <a:cs typeface="Franklin Gothic Book"/>
              </a:rPr>
              <a:t>i</a:t>
            </a:r>
            <a:r>
              <a:rPr sz="2200" spc="20" dirty="0">
                <a:latin typeface="Garamond" panose="02020404030301010803" pitchFamily="18" charset="0"/>
                <a:cs typeface="Franklin Gothic Book"/>
              </a:rPr>
              <a:t>t</a:t>
            </a:r>
            <a:r>
              <a:rPr sz="2200" spc="-100" dirty="0">
                <a:latin typeface="Garamond" panose="02020404030301010803" pitchFamily="18" charset="0"/>
                <a:cs typeface="Franklin Gothic Book"/>
              </a:rPr>
              <a:t>y</a:t>
            </a:r>
            <a:r>
              <a:rPr sz="2200" dirty="0">
                <a:latin typeface="Garamond" panose="02020404030301010803" pitchFamily="18" charset="0"/>
                <a:cs typeface="Franklin Gothic Book"/>
              </a:rPr>
              <a:t>,</a:t>
            </a:r>
            <a:r>
              <a:rPr sz="2200" spc="-110" dirty="0">
                <a:latin typeface="Garamond" panose="02020404030301010803" pitchFamily="18" charset="0"/>
                <a:cs typeface="Franklin Gothic Book"/>
              </a:rPr>
              <a:t> </a:t>
            </a:r>
            <a:r>
              <a:rPr sz="2200" spc="-20" dirty="0">
                <a:latin typeface="Garamond" panose="02020404030301010803" pitchFamily="18" charset="0"/>
                <a:cs typeface="Franklin Gothic Book"/>
              </a:rPr>
              <a:t>r</a:t>
            </a:r>
            <a:r>
              <a:rPr sz="2200" dirty="0">
                <a:latin typeface="Garamond" panose="02020404030301010803" pitchFamily="18" charset="0"/>
                <a:cs typeface="Franklin Gothic Book"/>
              </a:rPr>
              <a:t>e</a:t>
            </a:r>
            <a:r>
              <a:rPr sz="2200" spc="20" dirty="0">
                <a:latin typeface="Garamond" panose="02020404030301010803" pitchFamily="18" charset="0"/>
                <a:cs typeface="Franklin Gothic Book"/>
              </a:rPr>
              <a:t>s</a:t>
            </a:r>
            <a:r>
              <a:rPr sz="2200" dirty="0">
                <a:latin typeface="Garamond" panose="02020404030301010803" pitchFamily="18" charset="0"/>
                <a:cs typeface="Franklin Gothic Book"/>
              </a:rPr>
              <a:t>o</a:t>
            </a:r>
            <a:r>
              <a:rPr sz="2200" spc="25" dirty="0">
                <a:latin typeface="Garamond" panose="02020404030301010803" pitchFamily="18" charset="0"/>
                <a:cs typeface="Franklin Gothic Book"/>
              </a:rPr>
              <a:t>u</a:t>
            </a:r>
            <a:r>
              <a:rPr sz="2200" spc="-20" dirty="0">
                <a:latin typeface="Garamond" panose="02020404030301010803" pitchFamily="18" charset="0"/>
                <a:cs typeface="Franklin Gothic Book"/>
              </a:rPr>
              <a:t>r</a:t>
            </a:r>
            <a:r>
              <a:rPr sz="2200" spc="20" dirty="0">
                <a:latin typeface="Garamond" panose="02020404030301010803" pitchFamily="18" charset="0"/>
                <a:cs typeface="Franklin Gothic Book"/>
              </a:rPr>
              <a:t>c</a:t>
            </a:r>
            <a:r>
              <a:rPr sz="2200" dirty="0">
                <a:latin typeface="Garamond" panose="02020404030301010803" pitchFamily="18" charset="0"/>
                <a:cs typeface="Franklin Gothic Book"/>
              </a:rPr>
              <a:t>es</a:t>
            </a:r>
            <a:r>
              <a:rPr sz="2200" spc="-70" dirty="0">
                <a:latin typeface="Garamond" panose="02020404030301010803" pitchFamily="18" charset="0"/>
                <a:cs typeface="Franklin Gothic Book"/>
              </a:rPr>
              <a:t> </a:t>
            </a:r>
            <a:r>
              <a:rPr sz="2200" spc="-20" dirty="0">
                <a:latin typeface="Garamond" panose="02020404030301010803" pitchFamily="18" charset="0"/>
                <a:cs typeface="Franklin Gothic Book"/>
              </a:rPr>
              <a:t>a</a:t>
            </a:r>
            <a:r>
              <a:rPr sz="2200" spc="25" dirty="0">
                <a:latin typeface="Garamond" panose="02020404030301010803" pitchFamily="18" charset="0"/>
                <a:cs typeface="Franklin Gothic Book"/>
              </a:rPr>
              <a:t>n</a:t>
            </a:r>
            <a:r>
              <a:rPr sz="2200" dirty="0">
                <a:latin typeface="Garamond" panose="02020404030301010803" pitchFamily="18" charset="0"/>
                <a:cs typeface="Franklin Gothic Book"/>
              </a:rPr>
              <a:t>d</a:t>
            </a:r>
            <a:r>
              <a:rPr sz="2200" spc="-55" dirty="0">
                <a:latin typeface="Garamond" panose="02020404030301010803" pitchFamily="18" charset="0"/>
                <a:cs typeface="Franklin Gothic Book"/>
              </a:rPr>
              <a:t> </a:t>
            </a:r>
            <a:r>
              <a:rPr sz="2200" spc="30" dirty="0">
                <a:latin typeface="Garamond" panose="02020404030301010803" pitchFamily="18" charset="0"/>
                <a:cs typeface="Franklin Gothic Book"/>
              </a:rPr>
              <a:t>k</a:t>
            </a:r>
            <a:r>
              <a:rPr sz="2200" spc="25" dirty="0">
                <a:latin typeface="Garamond" panose="02020404030301010803" pitchFamily="18" charset="0"/>
                <a:cs typeface="Franklin Gothic Book"/>
              </a:rPr>
              <a:t>n</a:t>
            </a:r>
            <a:r>
              <a:rPr sz="2200" dirty="0">
                <a:latin typeface="Garamond" panose="02020404030301010803" pitchFamily="18" charset="0"/>
                <a:cs typeface="Franklin Gothic Book"/>
              </a:rPr>
              <a:t>o</a:t>
            </a:r>
            <a:r>
              <a:rPr sz="2200" spc="20" dirty="0">
                <a:latin typeface="Garamond" panose="02020404030301010803" pitchFamily="18" charset="0"/>
                <a:cs typeface="Franklin Gothic Book"/>
              </a:rPr>
              <a:t>w</a:t>
            </a:r>
            <a:r>
              <a:rPr sz="2200" spc="15" dirty="0">
                <a:latin typeface="Garamond" panose="02020404030301010803" pitchFamily="18" charset="0"/>
                <a:cs typeface="Franklin Gothic Book"/>
              </a:rPr>
              <a:t>l</a:t>
            </a:r>
            <a:r>
              <a:rPr sz="2200" dirty="0">
                <a:latin typeface="Garamond" panose="02020404030301010803" pitchFamily="18" charset="0"/>
                <a:cs typeface="Franklin Gothic Book"/>
              </a:rPr>
              <a:t>e</a:t>
            </a:r>
            <a:r>
              <a:rPr sz="2200" spc="-40" dirty="0">
                <a:latin typeface="Garamond" panose="02020404030301010803" pitchFamily="18" charset="0"/>
                <a:cs typeface="Franklin Gothic Book"/>
              </a:rPr>
              <a:t>d</a:t>
            </a:r>
            <a:r>
              <a:rPr sz="2200" spc="-25" dirty="0">
                <a:latin typeface="Garamond" panose="02020404030301010803" pitchFamily="18" charset="0"/>
                <a:cs typeface="Franklin Gothic Book"/>
              </a:rPr>
              <a:t>g</a:t>
            </a:r>
            <a:r>
              <a:rPr sz="2200" dirty="0">
                <a:latin typeface="Garamond" panose="02020404030301010803" pitchFamily="18" charset="0"/>
                <a:cs typeface="Franklin Gothic Book"/>
              </a:rPr>
              <a:t>e</a:t>
            </a:r>
            <a:r>
              <a:rPr sz="2200" spc="-25" dirty="0">
                <a:latin typeface="Garamond" panose="02020404030301010803" pitchFamily="18" charset="0"/>
                <a:cs typeface="Franklin Gothic Book"/>
              </a:rPr>
              <a:t> (</a:t>
            </a:r>
            <a:r>
              <a:rPr sz="2200" spc="-20" dirty="0">
                <a:latin typeface="Garamond" panose="02020404030301010803" pitchFamily="18" charset="0"/>
                <a:cs typeface="Franklin Gothic Book"/>
              </a:rPr>
              <a:t>a</a:t>
            </a:r>
            <a:r>
              <a:rPr sz="2200" dirty="0">
                <a:latin typeface="Garamond" panose="02020404030301010803" pitchFamily="18" charset="0"/>
                <a:cs typeface="Franklin Gothic Book"/>
              </a:rPr>
              <a:t>t </a:t>
            </a:r>
            <a:r>
              <a:rPr sz="2200" spc="-30" dirty="0">
                <a:latin typeface="Garamond" panose="02020404030301010803" pitchFamily="18" charset="0"/>
                <a:cs typeface="Franklin Gothic Book"/>
              </a:rPr>
              <a:t>y</a:t>
            </a:r>
            <a:r>
              <a:rPr sz="2200" dirty="0">
                <a:latin typeface="Garamond" panose="02020404030301010803" pitchFamily="18" charset="0"/>
                <a:cs typeface="Franklin Gothic Book"/>
              </a:rPr>
              <a:t>o</a:t>
            </a:r>
            <a:r>
              <a:rPr sz="2200" spc="25" dirty="0">
                <a:latin typeface="Garamond" panose="02020404030301010803" pitchFamily="18" charset="0"/>
                <a:cs typeface="Franklin Gothic Book"/>
              </a:rPr>
              <a:t>u</a:t>
            </a:r>
            <a:r>
              <a:rPr sz="2200" dirty="0">
                <a:latin typeface="Garamond" panose="02020404030301010803" pitchFamily="18" charset="0"/>
                <a:cs typeface="Franklin Gothic Book"/>
              </a:rPr>
              <a:t>r</a:t>
            </a:r>
            <a:r>
              <a:rPr sz="2200" spc="-35" dirty="0">
                <a:latin typeface="Garamond" panose="02020404030301010803" pitchFamily="18" charset="0"/>
                <a:cs typeface="Franklin Gothic Book"/>
              </a:rPr>
              <a:t> </a:t>
            </a:r>
            <a:r>
              <a:rPr sz="2200" spc="15" dirty="0">
                <a:latin typeface="Garamond" panose="02020404030301010803" pitchFamily="18" charset="0"/>
                <a:cs typeface="Franklin Gothic Book"/>
              </a:rPr>
              <a:t>l</a:t>
            </a:r>
            <a:r>
              <a:rPr sz="2200" dirty="0">
                <a:latin typeface="Garamond" panose="02020404030301010803" pitchFamily="18" charset="0"/>
                <a:cs typeface="Franklin Gothic Book"/>
              </a:rPr>
              <a:t>e</a:t>
            </a:r>
            <a:r>
              <a:rPr sz="2200" spc="-25" dirty="0">
                <a:latin typeface="Garamond" panose="02020404030301010803" pitchFamily="18" charset="0"/>
                <a:cs typeface="Franklin Gothic Book"/>
              </a:rPr>
              <a:t>v</a:t>
            </a:r>
            <a:r>
              <a:rPr sz="2200" dirty="0">
                <a:latin typeface="Garamond" panose="02020404030301010803" pitchFamily="18" charset="0"/>
                <a:cs typeface="Franklin Gothic Book"/>
              </a:rPr>
              <a:t>e</a:t>
            </a:r>
            <a:r>
              <a:rPr sz="2200" spc="10" dirty="0">
                <a:latin typeface="Garamond" panose="02020404030301010803" pitchFamily="18" charset="0"/>
                <a:cs typeface="Franklin Gothic Book"/>
              </a:rPr>
              <a:t>l</a:t>
            </a:r>
            <a:r>
              <a:rPr sz="2200" dirty="0">
                <a:latin typeface="Garamond" panose="02020404030301010803" pitchFamily="18" charset="0"/>
                <a:cs typeface="Franklin Gothic Book"/>
              </a:rPr>
              <a:t>)</a:t>
            </a:r>
            <a:r>
              <a:rPr sz="2200" spc="-45" dirty="0">
                <a:latin typeface="Garamond" panose="02020404030301010803" pitchFamily="18" charset="0"/>
                <a:cs typeface="Franklin Gothic Book"/>
              </a:rPr>
              <a:t> </a:t>
            </a:r>
            <a:r>
              <a:rPr sz="2200" spc="20" dirty="0">
                <a:latin typeface="Garamond" panose="02020404030301010803" pitchFamily="18" charset="0"/>
                <a:cs typeface="Franklin Gothic Book"/>
              </a:rPr>
              <a:t>t</a:t>
            </a:r>
            <a:r>
              <a:rPr sz="2200" dirty="0">
                <a:latin typeface="Garamond" panose="02020404030301010803" pitchFamily="18" charset="0"/>
                <a:cs typeface="Franklin Gothic Book"/>
              </a:rPr>
              <a:t>o</a:t>
            </a:r>
            <a:r>
              <a:rPr sz="2200" spc="20" dirty="0">
                <a:latin typeface="Garamond" panose="02020404030301010803" pitchFamily="18" charset="0"/>
                <a:cs typeface="Franklin Gothic Book"/>
              </a:rPr>
              <a:t>w</a:t>
            </a:r>
            <a:r>
              <a:rPr sz="2200" spc="-20" dirty="0">
                <a:latin typeface="Garamond" panose="02020404030301010803" pitchFamily="18" charset="0"/>
                <a:cs typeface="Franklin Gothic Book"/>
              </a:rPr>
              <a:t>ar</a:t>
            </a:r>
            <a:r>
              <a:rPr sz="2200" dirty="0">
                <a:latin typeface="Garamond" panose="02020404030301010803" pitchFamily="18" charset="0"/>
                <a:cs typeface="Franklin Gothic Book"/>
              </a:rPr>
              <a:t>d </a:t>
            </a:r>
            <a:r>
              <a:rPr sz="2200" spc="-20" dirty="0">
                <a:latin typeface="Garamond" panose="02020404030301010803" pitchFamily="18" charset="0"/>
                <a:cs typeface="Franklin Gothic Book"/>
              </a:rPr>
              <a:t>a</a:t>
            </a:r>
            <a:r>
              <a:rPr sz="2200" spc="-40" dirty="0">
                <a:latin typeface="Garamond" panose="02020404030301010803" pitchFamily="18" charset="0"/>
                <a:cs typeface="Franklin Gothic Book"/>
              </a:rPr>
              <a:t>dd</a:t>
            </a:r>
            <a:r>
              <a:rPr sz="2200" spc="-20" dirty="0">
                <a:latin typeface="Garamond" panose="02020404030301010803" pitchFamily="18" charset="0"/>
                <a:cs typeface="Franklin Gothic Book"/>
              </a:rPr>
              <a:t>r</a:t>
            </a:r>
            <a:r>
              <a:rPr sz="2200" dirty="0">
                <a:latin typeface="Garamond" panose="02020404030301010803" pitchFamily="18" charset="0"/>
                <a:cs typeface="Franklin Gothic Book"/>
              </a:rPr>
              <a:t>e</a:t>
            </a:r>
            <a:r>
              <a:rPr sz="2200" spc="20" dirty="0">
                <a:latin typeface="Garamond" panose="02020404030301010803" pitchFamily="18" charset="0"/>
                <a:cs typeface="Franklin Gothic Book"/>
              </a:rPr>
              <a:t>s</a:t>
            </a:r>
            <a:r>
              <a:rPr sz="2200" spc="25" dirty="0">
                <a:latin typeface="Garamond" panose="02020404030301010803" pitchFamily="18" charset="0"/>
                <a:cs typeface="Franklin Gothic Book"/>
              </a:rPr>
              <a:t>s</a:t>
            </a:r>
            <a:r>
              <a:rPr sz="2200" spc="15" dirty="0">
                <a:latin typeface="Garamond" panose="02020404030301010803" pitchFamily="18" charset="0"/>
                <a:cs typeface="Franklin Gothic Book"/>
              </a:rPr>
              <a:t>i</a:t>
            </a:r>
            <a:r>
              <a:rPr sz="2200" spc="25" dirty="0">
                <a:latin typeface="Garamond" panose="02020404030301010803" pitchFamily="18" charset="0"/>
                <a:cs typeface="Franklin Gothic Book"/>
              </a:rPr>
              <a:t>n</a:t>
            </a:r>
            <a:r>
              <a:rPr sz="2200" dirty="0">
                <a:latin typeface="Garamond" panose="02020404030301010803" pitchFamily="18" charset="0"/>
                <a:cs typeface="Franklin Gothic Book"/>
              </a:rPr>
              <a:t>g</a:t>
            </a:r>
            <a:r>
              <a:rPr sz="2200" spc="30" dirty="0">
                <a:latin typeface="Garamond" panose="02020404030301010803" pitchFamily="18" charset="0"/>
                <a:cs typeface="Franklin Gothic Book"/>
              </a:rPr>
              <a:t> </a:t>
            </a:r>
            <a:r>
              <a:rPr sz="2200" spc="20" dirty="0">
                <a:latin typeface="Garamond" panose="02020404030301010803" pitchFamily="18" charset="0"/>
                <a:cs typeface="Franklin Gothic Book"/>
              </a:rPr>
              <a:t>t</a:t>
            </a:r>
            <a:r>
              <a:rPr sz="2200" spc="30" dirty="0">
                <a:latin typeface="Garamond" panose="02020404030301010803" pitchFamily="18" charset="0"/>
                <a:cs typeface="Franklin Gothic Book"/>
              </a:rPr>
              <a:t>h</a:t>
            </a:r>
            <a:r>
              <a:rPr sz="2200" dirty="0">
                <a:latin typeface="Garamond" panose="02020404030301010803" pitchFamily="18" charset="0"/>
                <a:cs typeface="Franklin Gothic Book"/>
              </a:rPr>
              <a:t>e</a:t>
            </a:r>
            <a:r>
              <a:rPr sz="2200" spc="20" dirty="0">
                <a:latin typeface="Garamond" panose="02020404030301010803" pitchFamily="18" charset="0"/>
                <a:cs typeface="Franklin Gothic Book"/>
              </a:rPr>
              <a:t>s</a:t>
            </a:r>
            <a:r>
              <a:rPr sz="2200" dirty="0">
                <a:latin typeface="Garamond" panose="02020404030301010803" pitchFamily="18" charset="0"/>
                <a:cs typeface="Franklin Gothic Book"/>
              </a:rPr>
              <a:t>e</a:t>
            </a:r>
            <a:r>
              <a:rPr sz="2200" spc="-95" dirty="0">
                <a:latin typeface="Garamond" panose="02020404030301010803" pitchFamily="18" charset="0"/>
                <a:cs typeface="Franklin Gothic Book"/>
              </a:rPr>
              <a:t> </a:t>
            </a:r>
            <a:r>
              <a:rPr sz="2200" spc="-35" dirty="0">
                <a:latin typeface="Garamond" panose="02020404030301010803" pitchFamily="18" charset="0"/>
                <a:cs typeface="Franklin Gothic Book"/>
              </a:rPr>
              <a:t>b</a:t>
            </a:r>
            <a:r>
              <a:rPr sz="2200" spc="15" dirty="0">
                <a:latin typeface="Garamond" panose="02020404030301010803" pitchFamily="18" charset="0"/>
                <a:cs typeface="Franklin Gothic Book"/>
              </a:rPr>
              <a:t>i</a:t>
            </a:r>
            <a:r>
              <a:rPr sz="2200" dirty="0">
                <a:latin typeface="Garamond" panose="02020404030301010803" pitchFamily="18" charset="0"/>
                <a:cs typeface="Franklin Gothic Book"/>
              </a:rPr>
              <a:t>g</a:t>
            </a:r>
            <a:r>
              <a:rPr sz="2200" spc="-40" dirty="0">
                <a:latin typeface="Garamond" panose="02020404030301010803" pitchFamily="18" charset="0"/>
                <a:cs typeface="Franklin Gothic Book"/>
              </a:rPr>
              <a:t> </a:t>
            </a:r>
            <a:r>
              <a:rPr sz="2200" spc="-30" dirty="0">
                <a:latin typeface="Garamond" panose="02020404030301010803" pitchFamily="18" charset="0"/>
                <a:cs typeface="Franklin Gothic Book"/>
              </a:rPr>
              <a:t>p</a:t>
            </a:r>
            <a:r>
              <a:rPr sz="2200" spc="-20" dirty="0">
                <a:latin typeface="Garamond" panose="02020404030301010803" pitchFamily="18" charset="0"/>
                <a:cs typeface="Franklin Gothic Book"/>
              </a:rPr>
              <a:t>r</a:t>
            </a:r>
            <a:r>
              <a:rPr sz="2200" dirty="0">
                <a:latin typeface="Garamond" panose="02020404030301010803" pitchFamily="18" charset="0"/>
                <a:cs typeface="Franklin Gothic Book"/>
              </a:rPr>
              <a:t>o</a:t>
            </a:r>
            <a:r>
              <a:rPr sz="2200" spc="-35" dirty="0">
                <a:latin typeface="Garamond" panose="02020404030301010803" pitchFamily="18" charset="0"/>
                <a:cs typeface="Franklin Gothic Book"/>
              </a:rPr>
              <a:t>b</a:t>
            </a:r>
            <a:r>
              <a:rPr sz="2200" spc="15" dirty="0">
                <a:latin typeface="Garamond" panose="02020404030301010803" pitchFamily="18" charset="0"/>
                <a:cs typeface="Franklin Gothic Book"/>
              </a:rPr>
              <a:t>l</a:t>
            </a:r>
            <a:r>
              <a:rPr sz="2200" dirty="0">
                <a:latin typeface="Garamond" panose="02020404030301010803" pitchFamily="18" charset="0"/>
                <a:cs typeface="Franklin Gothic Book"/>
              </a:rPr>
              <a:t>e</a:t>
            </a:r>
            <a:r>
              <a:rPr sz="2200" spc="-35" dirty="0">
                <a:latin typeface="Garamond" panose="02020404030301010803" pitchFamily="18" charset="0"/>
                <a:cs typeface="Franklin Gothic Book"/>
              </a:rPr>
              <a:t>m</a:t>
            </a:r>
            <a:r>
              <a:rPr sz="2200" dirty="0">
                <a:latin typeface="Garamond" panose="02020404030301010803" pitchFamily="18" charset="0"/>
                <a:cs typeface="Franklin Gothic Book"/>
              </a:rPr>
              <a:t>s</a:t>
            </a:r>
          </a:p>
          <a:p>
            <a:pPr marL="360045" indent="-347345">
              <a:lnSpc>
                <a:spcPct val="100000"/>
              </a:lnSpc>
              <a:spcBef>
                <a:spcPts val="15"/>
              </a:spcBef>
              <a:buFont typeface="Arial"/>
              <a:buChar char="•"/>
              <a:tabLst>
                <a:tab pos="360680" algn="l"/>
              </a:tabLst>
            </a:pPr>
            <a:endParaRPr lang="en-US" sz="2200" spc="-160" dirty="0" smtClean="0">
              <a:latin typeface="Garamond" panose="02020404030301010803" pitchFamily="18" charset="0"/>
              <a:cs typeface="Franklin Gothic Book"/>
            </a:endParaRPr>
          </a:p>
          <a:p>
            <a:pPr marL="360045" indent="-347345">
              <a:lnSpc>
                <a:spcPct val="100000"/>
              </a:lnSpc>
              <a:spcBef>
                <a:spcPts val="15"/>
              </a:spcBef>
              <a:buFont typeface="Arial"/>
              <a:buChar char="•"/>
              <a:tabLst>
                <a:tab pos="360680" algn="l"/>
              </a:tabLst>
            </a:pPr>
            <a:r>
              <a:rPr sz="2200" spc="-160" dirty="0" smtClean="0">
                <a:latin typeface="Garamond" panose="02020404030301010803" pitchFamily="18" charset="0"/>
                <a:cs typeface="Franklin Gothic Book"/>
              </a:rPr>
              <a:t>T</a:t>
            </a:r>
            <a:r>
              <a:rPr sz="2200" spc="-20" dirty="0" smtClean="0">
                <a:latin typeface="Garamond" panose="02020404030301010803" pitchFamily="18" charset="0"/>
                <a:cs typeface="Franklin Gothic Book"/>
              </a:rPr>
              <a:t>r</a:t>
            </a:r>
            <a:r>
              <a:rPr sz="2200" spc="25" dirty="0" smtClean="0">
                <a:latin typeface="Garamond" panose="02020404030301010803" pitchFamily="18" charset="0"/>
                <a:cs typeface="Franklin Gothic Book"/>
              </a:rPr>
              <a:t>ust</a:t>
            </a:r>
            <a:r>
              <a:rPr sz="2200" spc="-20" dirty="0" smtClean="0">
                <a:latin typeface="Garamond" panose="02020404030301010803" pitchFamily="18" charset="0"/>
                <a:cs typeface="Franklin Gothic Book"/>
              </a:rPr>
              <a:t>-</a:t>
            </a:r>
            <a:r>
              <a:rPr sz="2200" spc="-40" dirty="0" smtClean="0">
                <a:latin typeface="Garamond" panose="02020404030301010803" pitchFamily="18" charset="0"/>
                <a:cs typeface="Franklin Gothic Book"/>
              </a:rPr>
              <a:t>d</a:t>
            </a:r>
            <a:r>
              <a:rPr sz="2200" dirty="0" smtClean="0">
                <a:latin typeface="Garamond" panose="02020404030301010803" pitchFamily="18" charset="0"/>
                <a:cs typeface="Franklin Gothic Book"/>
              </a:rPr>
              <a:t>e</a:t>
            </a:r>
            <a:r>
              <a:rPr sz="2200" spc="-30" dirty="0" smtClean="0">
                <a:latin typeface="Garamond" panose="02020404030301010803" pitchFamily="18" charset="0"/>
                <a:cs typeface="Franklin Gothic Book"/>
              </a:rPr>
              <a:t>p</a:t>
            </a:r>
            <a:r>
              <a:rPr sz="2200" spc="15" dirty="0" smtClean="0">
                <a:latin typeface="Garamond" panose="02020404030301010803" pitchFamily="18" charset="0"/>
                <a:cs typeface="Franklin Gothic Book"/>
              </a:rPr>
              <a:t>l</a:t>
            </a:r>
            <a:r>
              <a:rPr sz="2200" dirty="0" smtClean="0">
                <a:latin typeface="Garamond" panose="02020404030301010803" pitchFamily="18" charset="0"/>
                <a:cs typeface="Franklin Gothic Book"/>
              </a:rPr>
              <a:t>e</a:t>
            </a:r>
            <a:r>
              <a:rPr sz="2200" spc="15" dirty="0" smtClean="0">
                <a:latin typeface="Garamond" panose="02020404030301010803" pitchFamily="18" charset="0"/>
                <a:cs typeface="Franklin Gothic Book"/>
              </a:rPr>
              <a:t>t</a:t>
            </a:r>
            <a:r>
              <a:rPr sz="2200" dirty="0" smtClean="0">
                <a:latin typeface="Garamond" panose="02020404030301010803" pitchFamily="18" charset="0"/>
                <a:cs typeface="Franklin Gothic Book"/>
              </a:rPr>
              <a:t>e</a:t>
            </a:r>
            <a:r>
              <a:rPr sz="2200" spc="-40" dirty="0" smtClean="0">
                <a:latin typeface="Garamond" panose="02020404030301010803" pitchFamily="18" charset="0"/>
                <a:cs typeface="Franklin Gothic Book"/>
              </a:rPr>
              <a:t>d</a:t>
            </a:r>
            <a:r>
              <a:rPr sz="2200" dirty="0">
                <a:latin typeface="Garamond" panose="02020404030301010803" pitchFamily="18" charset="0"/>
                <a:cs typeface="Franklin Gothic Book"/>
              </a:rPr>
              <a:t>,</a:t>
            </a:r>
            <a:r>
              <a:rPr sz="2200" spc="30" dirty="0">
                <a:latin typeface="Garamond" panose="02020404030301010803" pitchFamily="18" charset="0"/>
                <a:cs typeface="Franklin Gothic Book"/>
              </a:rPr>
              <a:t> </a:t>
            </a:r>
            <a:r>
              <a:rPr sz="2200" dirty="0">
                <a:latin typeface="Garamond" panose="02020404030301010803" pitchFamily="18" charset="0"/>
                <a:cs typeface="Franklin Gothic Book"/>
              </a:rPr>
              <a:t>e</a:t>
            </a:r>
            <a:r>
              <a:rPr sz="2200" spc="-45" dirty="0">
                <a:latin typeface="Garamond" panose="02020404030301010803" pitchFamily="18" charset="0"/>
                <a:cs typeface="Franklin Gothic Book"/>
              </a:rPr>
              <a:t>n</a:t>
            </a:r>
            <a:r>
              <a:rPr sz="2200" spc="-25" dirty="0">
                <a:latin typeface="Garamond" panose="02020404030301010803" pitchFamily="18" charset="0"/>
                <a:cs typeface="Franklin Gothic Book"/>
              </a:rPr>
              <a:t>v</a:t>
            </a:r>
            <a:r>
              <a:rPr sz="2200" spc="15" dirty="0">
                <a:latin typeface="Garamond" panose="02020404030301010803" pitchFamily="18" charset="0"/>
                <a:cs typeface="Franklin Gothic Book"/>
              </a:rPr>
              <a:t>i</a:t>
            </a:r>
            <a:r>
              <a:rPr sz="2200" spc="-20" dirty="0">
                <a:latin typeface="Garamond" panose="02020404030301010803" pitchFamily="18" charset="0"/>
                <a:cs typeface="Franklin Gothic Book"/>
              </a:rPr>
              <a:t>r</a:t>
            </a:r>
            <a:r>
              <a:rPr sz="2200" dirty="0">
                <a:latin typeface="Garamond" panose="02020404030301010803" pitchFamily="18" charset="0"/>
                <a:cs typeface="Franklin Gothic Book"/>
              </a:rPr>
              <a:t>o</a:t>
            </a:r>
            <a:r>
              <a:rPr sz="2200" spc="25" dirty="0">
                <a:latin typeface="Garamond" panose="02020404030301010803" pitchFamily="18" charset="0"/>
                <a:cs typeface="Franklin Gothic Book"/>
              </a:rPr>
              <a:t>n</a:t>
            </a:r>
            <a:r>
              <a:rPr sz="2200" spc="-30" dirty="0">
                <a:latin typeface="Garamond" panose="02020404030301010803" pitchFamily="18" charset="0"/>
                <a:cs typeface="Franklin Gothic Book"/>
              </a:rPr>
              <a:t>m</a:t>
            </a:r>
            <a:r>
              <a:rPr sz="2200" dirty="0">
                <a:latin typeface="Garamond" panose="02020404030301010803" pitchFamily="18" charset="0"/>
                <a:cs typeface="Franklin Gothic Book"/>
              </a:rPr>
              <a:t>e</a:t>
            </a:r>
            <a:r>
              <a:rPr sz="2200" spc="25" dirty="0">
                <a:latin typeface="Garamond" panose="02020404030301010803" pitchFamily="18" charset="0"/>
                <a:cs typeface="Franklin Gothic Book"/>
              </a:rPr>
              <a:t>n</a:t>
            </a:r>
            <a:r>
              <a:rPr sz="2200" spc="20" dirty="0">
                <a:latin typeface="Garamond" panose="02020404030301010803" pitchFamily="18" charset="0"/>
                <a:cs typeface="Franklin Gothic Book"/>
              </a:rPr>
              <a:t>t</a:t>
            </a:r>
            <a:r>
              <a:rPr sz="2200" dirty="0">
                <a:latin typeface="Garamond" panose="02020404030301010803" pitchFamily="18" charset="0"/>
                <a:cs typeface="Franklin Gothic Book"/>
              </a:rPr>
              <a:t>s</a:t>
            </a:r>
            <a:r>
              <a:rPr sz="2200" spc="-140" dirty="0">
                <a:latin typeface="Garamond" panose="02020404030301010803" pitchFamily="18" charset="0"/>
                <a:cs typeface="Franklin Gothic Book"/>
              </a:rPr>
              <a:t> </a:t>
            </a:r>
            <a:r>
              <a:rPr sz="2200" spc="-20" dirty="0">
                <a:latin typeface="Garamond" panose="02020404030301010803" pitchFamily="18" charset="0"/>
                <a:cs typeface="Franklin Gothic Book"/>
              </a:rPr>
              <a:t>ar</a:t>
            </a:r>
            <a:r>
              <a:rPr sz="2200" dirty="0">
                <a:latin typeface="Garamond" panose="02020404030301010803" pitchFamily="18" charset="0"/>
                <a:cs typeface="Franklin Gothic Book"/>
              </a:rPr>
              <a:t>e</a:t>
            </a:r>
            <a:r>
              <a:rPr sz="2200" spc="50" dirty="0">
                <a:latin typeface="Garamond" panose="02020404030301010803" pitchFamily="18" charset="0"/>
                <a:cs typeface="Franklin Gothic Book"/>
              </a:rPr>
              <a:t> </a:t>
            </a:r>
            <a:r>
              <a:rPr sz="2200" spc="-30" dirty="0">
                <a:latin typeface="Garamond" panose="02020404030301010803" pitchFamily="18" charset="0"/>
                <a:cs typeface="Franklin Gothic Book"/>
              </a:rPr>
              <a:t>y</a:t>
            </a:r>
            <a:r>
              <a:rPr sz="2200" dirty="0">
                <a:latin typeface="Garamond" panose="02020404030301010803" pitchFamily="18" charset="0"/>
                <a:cs typeface="Franklin Gothic Book"/>
              </a:rPr>
              <a:t>o</a:t>
            </a:r>
            <a:r>
              <a:rPr sz="2200" spc="25" dirty="0">
                <a:latin typeface="Garamond" panose="02020404030301010803" pitchFamily="18" charset="0"/>
                <a:cs typeface="Franklin Gothic Book"/>
              </a:rPr>
              <a:t>u</a:t>
            </a:r>
            <a:r>
              <a:rPr sz="2200" dirty="0">
                <a:latin typeface="Garamond" panose="02020404030301010803" pitchFamily="18" charset="0"/>
                <a:cs typeface="Franklin Gothic Book"/>
              </a:rPr>
              <a:t>r</a:t>
            </a:r>
            <a:r>
              <a:rPr sz="2200" spc="-35" dirty="0">
                <a:latin typeface="Garamond" panose="02020404030301010803" pitchFamily="18" charset="0"/>
                <a:cs typeface="Franklin Gothic Book"/>
              </a:rPr>
              <a:t> </a:t>
            </a:r>
            <a:r>
              <a:rPr sz="2200" spc="-40" dirty="0">
                <a:latin typeface="Garamond" panose="02020404030301010803" pitchFamily="18" charset="0"/>
                <a:cs typeface="Franklin Gothic Book"/>
              </a:rPr>
              <a:t>d</a:t>
            </a:r>
            <a:r>
              <a:rPr sz="2200" dirty="0">
                <a:latin typeface="Garamond" panose="02020404030301010803" pitchFamily="18" charset="0"/>
                <a:cs typeface="Franklin Gothic Book"/>
              </a:rPr>
              <a:t>o</a:t>
            </a:r>
            <a:r>
              <a:rPr sz="2200" spc="-30" dirty="0">
                <a:latin typeface="Garamond" panose="02020404030301010803" pitchFamily="18" charset="0"/>
                <a:cs typeface="Franklin Gothic Book"/>
              </a:rPr>
              <a:t>m</a:t>
            </a:r>
            <a:r>
              <a:rPr sz="2200" spc="-20" dirty="0">
                <a:latin typeface="Garamond" panose="02020404030301010803" pitchFamily="18" charset="0"/>
                <a:cs typeface="Franklin Gothic Book"/>
              </a:rPr>
              <a:t>a</a:t>
            </a:r>
            <a:r>
              <a:rPr sz="2200" spc="15" dirty="0">
                <a:latin typeface="Garamond" panose="02020404030301010803" pitchFamily="18" charset="0"/>
                <a:cs typeface="Franklin Gothic Book"/>
              </a:rPr>
              <a:t>i</a:t>
            </a:r>
            <a:r>
              <a:rPr sz="2200" spc="25" dirty="0">
                <a:latin typeface="Garamond" panose="02020404030301010803" pitchFamily="18" charset="0"/>
                <a:cs typeface="Franklin Gothic Book"/>
              </a:rPr>
              <a:t>n</a:t>
            </a:r>
            <a:r>
              <a:rPr sz="2200" dirty="0">
                <a:latin typeface="Garamond" panose="02020404030301010803" pitchFamily="18" charset="0"/>
                <a:cs typeface="Franklin Gothic Book"/>
              </a:rPr>
              <a:t>.</a:t>
            </a:r>
          </a:p>
          <a:p>
            <a:pPr marL="360045" indent="-347345">
              <a:lnSpc>
                <a:spcPts val="1945"/>
              </a:lnSpc>
              <a:buFont typeface="Arial"/>
              <a:buChar char="•"/>
              <a:tabLst>
                <a:tab pos="360680" algn="l"/>
              </a:tabLst>
            </a:pPr>
            <a:endParaRPr lang="en-US" sz="2200" spc="-60" dirty="0" smtClean="0">
              <a:latin typeface="Garamond" panose="02020404030301010803" pitchFamily="18" charset="0"/>
              <a:cs typeface="Franklin Gothic Book"/>
            </a:endParaRPr>
          </a:p>
          <a:p>
            <a:pPr marL="360045" indent="-347345">
              <a:lnSpc>
                <a:spcPts val="1945"/>
              </a:lnSpc>
              <a:buFont typeface="Arial"/>
              <a:buChar char="•"/>
              <a:tabLst>
                <a:tab pos="360680" algn="l"/>
              </a:tabLst>
            </a:pPr>
            <a:r>
              <a:rPr sz="2200" spc="-60" dirty="0" smtClean="0">
                <a:latin typeface="Garamond" panose="02020404030301010803" pitchFamily="18" charset="0"/>
                <a:cs typeface="Franklin Gothic Book"/>
              </a:rPr>
              <a:t>Y</a:t>
            </a:r>
            <a:r>
              <a:rPr sz="2200" dirty="0" smtClean="0">
                <a:latin typeface="Garamond" panose="02020404030301010803" pitchFamily="18" charset="0"/>
                <a:cs typeface="Franklin Gothic Book"/>
              </a:rPr>
              <a:t>ou</a:t>
            </a:r>
            <a:r>
              <a:rPr sz="2200" spc="-65" dirty="0" smtClean="0">
                <a:latin typeface="Garamond" panose="02020404030301010803" pitchFamily="18" charset="0"/>
                <a:cs typeface="Franklin Gothic Book"/>
              </a:rPr>
              <a:t> </a:t>
            </a:r>
            <a:r>
              <a:rPr sz="2200" spc="-20" dirty="0">
                <a:latin typeface="Garamond" panose="02020404030301010803" pitchFamily="18" charset="0"/>
                <a:cs typeface="Franklin Gothic Book"/>
              </a:rPr>
              <a:t>ar</a:t>
            </a:r>
            <a:r>
              <a:rPr sz="2200" dirty="0">
                <a:latin typeface="Garamond" panose="02020404030301010803" pitchFamily="18" charset="0"/>
                <a:cs typeface="Franklin Gothic Book"/>
              </a:rPr>
              <a:t>e</a:t>
            </a:r>
            <a:r>
              <a:rPr sz="2200" spc="45" dirty="0">
                <a:latin typeface="Garamond" panose="02020404030301010803" pitchFamily="18" charset="0"/>
                <a:cs typeface="Franklin Gothic Book"/>
              </a:rPr>
              <a:t> </a:t>
            </a:r>
            <a:r>
              <a:rPr sz="2200" dirty="0">
                <a:latin typeface="Garamond" panose="02020404030301010803" pitchFamily="18" charset="0"/>
                <a:cs typeface="Franklin Gothic Book"/>
              </a:rPr>
              <a:t>o</a:t>
            </a:r>
            <a:r>
              <a:rPr sz="2200" spc="100" dirty="0">
                <a:latin typeface="Garamond" panose="02020404030301010803" pitchFamily="18" charset="0"/>
                <a:cs typeface="Franklin Gothic Book"/>
              </a:rPr>
              <a:t>f</a:t>
            </a:r>
            <a:r>
              <a:rPr sz="2200" spc="15" dirty="0">
                <a:latin typeface="Garamond" panose="02020404030301010803" pitchFamily="18" charset="0"/>
                <a:cs typeface="Franklin Gothic Book"/>
              </a:rPr>
              <a:t>t</a:t>
            </a:r>
            <a:r>
              <a:rPr sz="2200" dirty="0">
                <a:latin typeface="Garamond" panose="02020404030301010803" pitchFamily="18" charset="0"/>
                <a:cs typeface="Franklin Gothic Book"/>
              </a:rPr>
              <a:t>en</a:t>
            </a:r>
            <a:r>
              <a:rPr sz="2200" spc="-135" dirty="0">
                <a:latin typeface="Garamond" panose="02020404030301010803" pitchFamily="18" charset="0"/>
                <a:cs typeface="Franklin Gothic Book"/>
              </a:rPr>
              <a:t> </a:t>
            </a:r>
            <a:r>
              <a:rPr sz="2200" dirty="0">
                <a:latin typeface="Garamond" panose="02020404030301010803" pitchFamily="18" charset="0"/>
                <a:cs typeface="Franklin Gothic Book"/>
              </a:rPr>
              <a:t>a</a:t>
            </a:r>
            <a:r>
              <a:rPr sz="2200" spc="-40" dirty="0">
                <a:latin typeface="Garamond" panose="02020404030301010803" pitchFamily="18" charset="0"/>
                <a:cs typeface="Franklin Gothic Book"/>
              </a:rPr>
              <a:t> </a:t>
            </a:r>
            <a:r>
              <a:rPr sz="2200" dirty="0">
                <a:latin typeface="Garamond" panose="02020404030301010803" pitchFamily="18" charset="0"/>
                <a:cs typeface="Franklin Gothic Book"/>
              </a:rPr>
              <a:t>“</a:t>
            </a:r>
            <a:r>
              <a:rPr sz="2200" spc="-25" dirty="0">
                <a:latin typeface="Garamond" panose="02020404030301010803" pitchFamily="18" charset="0"/>
                <a:cs typeface="Franklin Gothic Book"/>
              </a:rPr>
              <a:t>g</a:t>
            </a:r>
            <a:r>
              <a:rPr sz="2200" spc="25" dirty="0">
                <a:latin typeface="Garamond" panose="02020404030301010803" pitchFamily="18" charset="0"/>
                <a:cs typeface="Franklin Gothic Book"/>
              </a:rPr>
              <a:t>u</a:t>
            </a:r>
            <a:r>
              <a:rPr sz="2200" dirty="0">
                <a:latin typeface="Garamond" panose="02020404030301010803" pitchFamily="18" charset="0"/>
                <a:cs typeface="Franklin Gothic Book"/>
              </a:rPr>
              <a:t>e</a:t>
            </a:r>
            <a:r>
              <a:rPr sz="2200" spc="20" dirty="0">
                <a:latin typeface="Garamond" panose="02020404030301010803" pitchFamily="18" charset="0"/>
                <a:cs typeface="Franklin Gothic Book"/>
              </a:rPr>
              <a:t>s</a:t>
            </a:r>
            <a:r>
              <a:rPr sz="2200" dirty="0">
                <a:latin typeface="Garamond" panose="02020404030301010803" pitchFamily="18" charset="0"/>
                <a:cs typeface="Franklin Gothic Book"/>
              </a:rPr>
              <a:t>t </a:t>
            </a:r>
            <a:r>
              <a:rPr sz="2200" spc="15" dirty="0">
                <a:latin typeface="Garamond" panose="02020404030301010803" pitchFamily="18" charset="0"/>
                <a:cs typeface="Franklin Gothic Book"/>
              </a:rPr>
              <a:t>i</a:t>
            </a:r>
            <a:r>
              <a:rPr sz="2200" dirty="0">
                <a:latin typeface="Garamond" panose="02020404030301010803" pitchFamily="18" charset="0"/>
                <a:cs typeface="Franklin Gothic Book"/>
              </a:rPr>
              <a:t>n</a:t>
            </a:r>
            <a:r>
              <a:rPr sz="2200" spc="-65" dirty="0">
                <a:latin typeface="Garamond" panose="02020404030301010803" pitchFamily="18" charset="0"/>
                <a:cs typeface="Franklin Gothic Book"/>
              </a:rPr>
              <a:t> </a:t>
            </a:r>
            <a:r>
              <a:rPr sz="2200" spc="25" dirty="0">
                <a:latin typeface="Garamond" panose="02020404030301010803" pitchFamily="18" charset="0"/>
                <a:cs typeface="Franklin Gothic Book"/>
              </a:rPr>
              <a:t>s</a:t>
            </a:r>
            <a:r>
              <a:rPr sz="2200" dirty="0">
                <a:latin typeface="Garamond" panose="02020404030301010803" pitchFamily="18" charset="0"/>
                <a:cs typeface="Franklin Gothic Book"/>
              </a:rPr>
              <a:t>o</a:t>
            </a:r>
            <a:r>
              <a:rPr sz="2200" spc="-30" dirty="0">
                <a:latin typeface="Garamond" panose="02020404030301010803" pitchFamily="18" charset="0"/>
                <a:cs typeface="Franklin Gothic Book"/>
              </a:rPr>
              <a:t>m</a:t>
            </a:r>
            <a:r>
              <a:rPr sz="2200" dirty="0">
                <a:latin typeface="Garamond" panose="02020404030301010803" pitchFamily="18" charset="0"/>
                <a:cs typeface="Franklin Gothic Book"/>
              </a:rPr>
              <a:t>eo</a:t>
            </a:r>
            <a:r>
              <a:rPr sz="2200" spc="25" dirty="0">
                <a:latin typeface="Garamond" panose="02020404030301010803" pitchFamily="18" charset="0"/>
                <a:cs typeface="Franklin Gothic Book"/>
              </a:rPr>
              <a:t>n</a:t>
            </a:r>
            <a:r>
              <a:rPr sz="2200" dirty="0">
                <a:latin typeface="Garamond" panose="02020404030301010803" pitchFamily="18" charset="0"/>
                <a:cs typeface="Franklin Gothic Book"/>
              </a:rPr>
              <a:t>e</a:t>
            </a:r>
            <a:r>
              <a:rPr sz="2200" spc="-25" dirty="0">
                <a:latin typeface="Garamond" panose="02020404030301010803" pitchFamily="18" charset="0"/>
                <a:cs typeface="Franklin Gothic Book"/>
              </a:rPr>
              <a:t> </a:t>
            </a:r>
            <a:r>
              <a:rPr sz="2200" dirty="0">
                <a:latin typeface="Garamond" panose="02020404030301010803" pitchFamily="18" charset="0"/>
                <a:cs typeface="Franklin Gothic Book"/>
              </a:rPr>
              <a:t>e</a:t>
            </a:r>
            <a:r>
              <a:rPr sz="2200" spc="10" dirty="0">
                <a:latin typeface="Garamond" panose="02020404030301010803" pitchFamily="18" charset="0"/>
                <a:cs typeface="Franklin Gothic Book"/>
              </a:rPr>
              <a:t>l</a:t>
            </a:r>
            <a:r>
              <a:rPr sz="2200" spc="25" dirty="0">
                <a:latin typeface="Garamond" panose="02020404030301010803" pitchFamily="18" charset="0"/>
                <a:cs typeface="Franklin Gothic Book"/>
              </a:rPr>
              <a:t>s</a:t>
            </a:r>
            <a:r>
              <a:rPr sz="2200" dirty="0">
                <a:latin typeface="Garamond" panose="02020404030301010803" pitchFamily="18" charset="0"/>
                <a:cs typeface="Franklin Gothic Book"/>
              </a:rPr>
              <a:t>e</a:t>
            </a:r>
            <a:r>
              <a:rPr sz="2200" spc="-25" dirty="0">
                <a:latin typeface="Garamond" panose="02020404030301010803" pitchFamily="18" charset="0"/>
                <a:cs typeface="Franklin Gothic Book"/>
              </a:rPr>
              <a:t>’</a:t>
            </a:r>
            <a:r>
              <a:rPr sz="2200" dirty="0">
                <a:latin typeface="Garamond" panose="02020404030301010803" pitchFamily="18" charset="0"/>
                <a:cs typeface="Franklin Gothic Book"/>
              </a:rPr>
              <a:t>s</a:t>
            </a:r>
            <a:r>
              <a:rPr sz="2200" spc="5" dirty="0">
                <a:latin typeface="Garamond" panose="02020404030301010803" pitchFamily="18" charset="0"/>
                <a:cs typeface="Franklin Gothic Book"/>
              </a:rPr>
              <a:t> </a:t>
            </a:r>
            <a:r>
              <a:rPr sz="2200" spc="30" dirty="0">
                <a:latin typeface="Garamond" panose="02020404030301010803" pitchFamily="18" charset="0"/>
                <a:cs typeface="Franklin Gothic Book"/>
              </a:rPr>
              <a:t>h</a:t>
            </a:r>
            <a:r>
              <a:rPr sz="2200" dirty="0">
                <a:latin typeface="Garamond" panose="02020404030301010803" pitchFamily="18" charset="0"/>
                <a:cs typeface="Franklin Gothic Book"/>
              </a:rPr>
              <a:t>e</a:t>
            </a:r>
            <a:r>
              <a:rPr sz="2200" spc="-20" dirty="0">
                <a:latin typeface="Garamond" panose="02020404030301010803" pitchFamily="18" charset="0"/>
                <a:cs typeface="Franklin Gothic Book"/>
              </a:rPr>
              <a:t>a</a:t>
            </a:r>
            <a:r>
              <a:rPr sz="2200" spc="-40" dirty="0">
                <a:latin typeface="Garamond" panose="02020404030301010803" pitchFamily="18" charset="0"/>
                <a:cs typeface="Franklin Gothic Book"/>
              </a:rPr>
              <a:t>d</a:t>
            </a:r>
            <a:r>
              <a:rPr sz="2200" spc="-35" dirty="0">
                <a:latin typeface="Garamond" panose="02020404030301010803" pitchFamily="18" charset="0"/>
                <a:cs typeface="Franklin Gothic Book"/>
              </a:rPr>
              <a:t>q</a:t>
            </a:r>
            <a:r>
              <a:rPr sz="2200" spc="25" dirty="0">
                <a:latin typeface="Garamond" panose="02020404030301010803" pitchFamily="18" charset="0"/>
                <a:cs typeface="Franklin Gothic Book"/>
              </a:rPr>
              <a:t>u</a:t>
            </a:r>
            <a:r>
              <a:rPr sz="2200" spc="-20" dirty="0">
                <a:latin typeface="Garamond" panose="02020404030301010803" pitchFamily="18" charset="0"/>
                <a:cs typeface="Franklin Gothic Book"/>
              </a:rPr>
              <a:t>a</a:t>
            </a:r>
            <a:r>
              <a:rPr sz="2200" spc="50" dirty="0">
                <a:latin typeface="Garamond" panose="02020404030301010803" pitchFamily="18" charset="0"/>
                <a:cs typeface="Franklin Gothic Book"/>
              </a:rPr>
              <a:t>r</a:t>
            </a:r>
            <a:r>
              <a:rPr sz="2200" spc="15" dirty="0">
                <a:latin typeface="Garamond" panose="02020404030301010803" pitchFamily="18" charset="0"/>
                <a:cs typeface="Franklin Gothic Book"/>
              </a:rPr>
              <a:t>t</a:t>
            </a:r>
            <a:r>
              <a:rPr sz="2200" dirty="0">
                <a:latin typeface="Garamond" panose="02020404030301010803" pitchFamily="18" charset="0"/>
                <a:cs typeface="Franklin Gothic Book"/>
              </a:rPr>
              <a:t>e</a:t>
            </a:r>
            <a:r>
              <a:rPr sz="2200" spc="-25" dirty="0">
                <a:latin typeface="Garamond" panose="02020404030301010803" pitchFamily="18" charset="0"/>
                <a:cs typeface="Franklin Gothic Book"/>
              </a:rPr>
              <a:t>r</a:t>
            </a:r>
            <a:r>
              <a:rPr sz="2200" spc="25" dirty="0">
                <a:latin typeface="Garamond" panose="02020404030301010803" pitchFamily="18" charset="0"/>
                <a:cs typeface="Franklin Gothic Book"/>
              </a:rPr>
              <a:t>s</a:t>
            </a:r>
            <a:r>
              <a:rPr sz="2200" dirty="0">
                <a:latin typeface="Garamond" panose="02020404030301010803" pitchFamily="18" charset="0"/>
                <a:cs typeface="Franklin Gothic Book"/>
              </a:rPr>
              <a:t>,</a:t>
            </a:r>
            <a:r>
              <a:rPr sz="2200" spc="-110" dirty="0">
                <a:latin typeface="Garamond" panose="02020404030301010803" pitchFamily="18" charset="0"/>
                <a:cs typeface="Franklin Gothic Book"/>
              </a:rPr>
              <a:t> </a:t>
            </a:r>
            <a:r>
              <a:rPr sz="2200" spc="-20" dirty="0">
                <a:latin typeface="Garamond" panose="02020404030301010803" pitchFamily="18" charset="0"/>
                <a:cs typeface="Franklin Gothic Book"/>
              </a:rPr>
              <a:t>a</a:t>
            </a:r>
            <a:r>
              <a:rPr sz="2200" spc="-25" dirty="0">
                <a:latin typeface="Garamond" panose="02020404030301010803" pitchFamily="18" charset="0"/>
                <a:cs typeface="Franklin Gothic Book"/>
              </a:rPr>
              <a:t>g</a:t>
            </a:r>
            <a:r>
              <a:rPr sz="2200" dirty="0">
                <a:latin typeface="Garamond" panose="02020404030301010803" pitchFamily="18" charset="0"/>
                <a:cs typeface="Franklin Gothic Book"/>
              </a:rPr>
              <a:t>e</a:t>
            </a:r>
            <a:r>
              <a:rPr sz="2200" spc="25" dirty="0">
                <a:latin typeface="Garamond" panose="02020404030301010803" pitchFamily="18" charset="0"/>
                <a:cs typeface="Franklin Gothic Book"/>
              </a:rPr>
              <a:t>n</a:t>
            </a:r>
            <a:r>
              <a:rPr sz="2200" spc="20" dirty="0">
                <a:latin typeface="Garamond" panose="02020404030301010803" pitchFamily="18" charset="0"/>
                <a:cs typeface="Franklin Gothic Book"/>
              </a:rPr>
              <a:t>c</a:t>
            </a:r>
            <a:r>
              <a:rPr sz="2200" spc="-100" dirty="0">
                <a:latin typeface="Garamond" panose="02020404030301010803" pitchFamily="18" charset="0"/>
                <a:cs typeface="Franklin Gothic Book"/>
              </a:rPr>
              <a:t>y</a:t>
            </a:r>
            <a:r>
              <a:rPr sz="2200" dirty="0">
                <a:latin typeface="Garamond" panose="02020404030301010803" pitchFamily="18" charset="0"/>
                <a:cs typeface="Franklin Gothic Book"/>
              </a:rPr>
              <a:t>,</a:t>
            </a:r>
            <a:r>
              <a:rPr sz="2200" spc="30" dirty="0">
                <a:latin typeface="Garamond" panose="02020404030301010803" pitchFamily="18" charset="0"/>
                <a:cs typeface="Franklin Gothic Book"/>
              </a:rPr>
              <a:t> f</a:t>
            </a:r>
            <a:r>
              <a:rPr sz="2200" spc="25" dirty="0">
                <a:latin typeface="Garamond" panose="02020404030301010803" pitchFamily="18" charset="0"/>
                <a:cs typeface="Franklin Gothic Book"/>
              </a:rPr>
              <a:t>un</a:t>
            </a:r>
            <a:r>
              <a:rPr sz="2200" spc="20" dirty="0">
                <a:latin typeface="Garamond" panose="02020404030301010803" pitchFamily="18" charset="0"/>
                <a:cs typeface="Franklin Gothic Book"/>
              </a:rPr>
              <a:t>c</a:t>
            </a:r>
            <a:r>
              <a:rPr sz="2200" spc="15" dirty="0">
                <a:latin typeface="Garamond" panose="02020404030301010803" pitchFamily="18" charset="0"/>
                <a:cs typeface="Franklin Gothic Book"/>
              </a:rPr>
              <a:t>ti</a:t>
            </a:r>
            <a:r>
              <a:rPr sz="2200" dirty="0">
                <a:latin typeface="Garamond" panose="02020404030301010803" pitchFamily="18" charset="0"/>
                <a:cs typeface="Franklin Gothic Book"/>
              </a:rPr>
              <a:t>o</a:t>
            </a:r>
            <a:r>
              <a:rPr sz="2200" spc="25" dirty="0">
                <a:latin typeface="Garamond" panose="02020404030301010803" pitchFamily="18" charset="0"/>
                <a:cs typeface="Franklin Gothic Book"/>
              </a:rPr>
              <a:t>n</a:t>
            </a:r>
            <a:r>
              <a:rPr sz="2200" spc="-20" dirty="0">
                <a:latin typeface="Garamond" panose="02020404030301010803" pitchFamily="18" charset="0"/>
                <a:cs typeface="Franklin Gothic Book"/>
              </a:rPr>
              <a:t>a</a:t>
            </a:r>
            <a:r>
              <a:rPr sz="2200" dirty="0">
                <a:latin typeface="Garamond" panose="02020404030301010803" pitchFamily="18" charset="0"/>
                <a:cs typeface="Franklin Gothic Book"/>
              </a:rPr>
              <a:t>l</a:t>
            </a:r>
            <a:r>
              <a:rPr sz="2200" spc="-150" dirty="0">
                <a:latin typeface="Garamond" panose="02020404030301010803" pitchFamily="18" charset="0"/>
                <a:cs typeface="Franklin Gothic Book"/>
              </a:rPr>
              <a:t> </a:t>
            </a:r>
            <a:r>
              <a:rPr sz="2200" dirty="0">
                <a:latin typeface="Garamond" panose="02020404030301010803" pitchFamily="18" charset="0"/>
                <a:cs typeface="Franklin Gothic Book"/>
              </a:rPr>
              <a:t>or</a:t>
            </a:r>
          </a:p>
          <a:p>
            <a:pPr marL="360045">
              <a:lnSpc>
                <a:spcPts val="1945"/>
              </a:lnSpc>
            </a:pPr>
            <a:r>
              <a:rPr sz="2200" spc="-25" dirty="0">
                <a:latin typeface="Garamond" panose="02020404030301010803" pitchFamily="18" charset="0"/>
                <a:cs typeface="Franklin Gothic Book"/>
              </a:rPr>
              <a:t>g</a:t>
            </a:r>
            <a:r>
              <a:rPr sz="2200" dirty="0">
                <a:latin typeface="Garamond" panose="02020404030301010803" pitchFamily="18" charset="0"/>
                <a:cs typeface="Franklin Gothic Book"/>
              </a:rPr>
              <a:t>eo</a:t>
            </a:r>
            <a:r>
              <a:rPr sz="2200" spc="-30" dirty="0">
                <a:latin typeface="Garamond" panose="02020404030301010803" pitchFamily="18" charset="0"/>
                <a:cs typeface="Franklin Gothic Book"/>
              </a:rPr>
              <a:t>g</a:t>
            </a:r>
            <a:r>
              <a:rPr sz="2200" spc="-20" dirty="0">
                <a:latin typeface="Garamond" panose="02020404030301010803" pitchFamily="18" charset="0"/>
                <a:cs typeface="Franklin Gothic Book"/>
              </a:rPr>
              <a:t>ra</a:t>
            </a:r>
            <a:r>
              <a:rPr sz="2200" spc="-30" dirty="0">
                <a:latin typeface="Garamond" panose="02020404030301010803" pitchFamily="18" charset="0"/>
                <a:cs typeface="Franklin Gothic Book"/>
              </a:rPr>
              <a:t>p</a:t>
            </a:r>
            <a:r>
              <a:rPr sz="2200" spc="30" dirty="0">
                <a:latin typeface="Garamond" panose="02020404030301010803" pitchFamily="18" charset="0"/>
                <a:cs typeface="Franklin Gothic Book"/>
              </a:rPr>
              <a:t>h</a:t>
            </a:r>
            <a:r>
              <a:rPr sz="2200" spc="15" dirty="0">
                <a:latin typeface="Garamond" panose="02020404030301010803" pitchFamily="18" charset="0"/>
                <a:cs typeface="Franklin Gothic Book"/>
              </a:rPr>
              <a:t>i</a:t>
            </a:r>
            <a:r>
              <a:rPr sz="2200" dirty="0">
                <a:latin typeface="Garamond" panose="02020404030301010803" pitchFamily="18" charset="0"/>
                <a:cs typeface="Franklin Gothic Book"/>
              </a:rPr>
              <a:t>c</a:t>
            </a:r>
            <a:r>
              <a:rPr sz="2200" spc="70" dirty="0">
                <a:latin typeface="Garamond" panose="02020404030301010803" pitchFamily="18" charset="0"/>
                <a:cs typeface="Franklin Gothic Book"/>
              </a:rPr>
              <a:t> </a:t>
            </a:r>
            <a:r>
              <a:rPr sz="2200" spc="-40" dirty="0">
                <a:latin typeface="Garamond" panose="02020404030301010803" pitchFamily="18" charset="0"/>
                <a:cs typeface="Franklin Gothic Book"/>
              </a:rPr>
              <a:t>d</a:t>
            </a:r>
            <a:r>
              <a:rPr sz="2200" dirty="0">
                <a:latin typeface="Garamond" panose="02020404030301010803" pitchFamily="18" charset="0"/>
                <a:cs typeface="Franklin Gothic Book"/>
              </a:rPr>
              <a:t>o</a:t>
            </a:r>
            <a:r>
              <a:rPr sz="2200" spc="-30" dirty="0">
                <a:latin typeface="Garamond" panose="02020404030301010803" pitchFamily="18" charset="0"/>
                <a:cs typeface="Franklin Gothic Book"/>
              </a:rPr>
              <a:t>m</a:t>
            </a:r>
            <a:r>
              <a:rPr sz="2200" spc="-20" dirty="0">
                <a:latin typeface="Garamond" panose="02020404030301010803" pitchFamily="18" charset="0"/>
                <a:cs typeface="Franklin Gothic Book"/>
              </a:rPr>
              <a:t>a</a:t>
            </a:r>
            <a:r>
              <a:rPr sz="2200" spc="15" dirty="0">
                <a:latin typeface="Garamond" panose="02020404030301010803" pitchFamily="18" charset="0"/>
                <a:cs typeface="Franklin Gothic Book"/>
              </a:rPr>
              <a:t>i</a:t>
            </a:r>
            <a:r>
              <a:rPr sz="2200" dirty="0">
                <a:latin typeface="Garamond" panose="02020404030301010803" pitchFamily="18" charset="0"/>
                <a:cs typeface="Franklin Gothic Book"/>
              </a:rPr>
              <a:t>n</a:t>
            </a:r>
          </a:p>
          <a:p>
            <a:pPr marL="360045" indent="-347345">
              <a:lnSpc>
                <a:spcPts val="1945"/>
              </a:lnSpc>
              <a:spcBef>
                <a:spcPts val="15"/>
              </a:spcBef>
              <a:buFont typeface="Arial"/>
              <a:buChar char="•"/>
              <a:tabLst>
                <a:tab pos="360680" algn="l"/>
              </a:tabLst>
            </a:pPr>
            <a:endParaRPr lang="en-US" sz="2200" spc="-55" dirty="0" smtClean="0">
              <a:latin typeface="Garamond" panose="02020404030301010803" pitchFamily="18" charset="0"/>
              <a:cs typeface="Franklin Gothic Book"/>
            </a:endParaRPr>
          </a:p>
          <a:p>
            <a:pPr marL="360045" indent="-347345">
              <a:lnSpc>
                <a:spcPts val="1945"/>
              </a:lnSpc>
              <a:spcBef>
                <a:spcPts val="15"/>
              </a:spcBef>
              <a:buFont typeface="Arial"/>
              <a:buChar char="•"/>
              <a:tabLst>
                <a:tab pos="360680" algn="l"/>
              </a:tabLst>
            </a:pPr>
            <a:r>
              <a:rPr sz="2200" spc="-55" dirty="0" smtClean="0">
                <a:latin typeface="Garamond" panose="02020404030301010803" pitchFamily="18" charset="0"/>
                <a:cs typeface="Franklin Gothic Book"/>
              </a:rPr>
              <a:t>Y</a:t>
            </a:r>
            <a:r>
              <a:rPr sz="2200" spc="-10" dirty="0" smtClean="0">
                <a:latin typeface="Garamond" panose="02020404030301010803" pitchFamily="18" charset="0"/>
                <a:cs typeface="Franklin Gothic Book"/>
              </a:rPr>
              <a:t>ou</a:t>
            </a:r>
            <a:r>
              <a:rPr sz="2200" spc="-60" dirty="0" smtClean="0">
                <a:latin typeface="Garamond" panose="02020404030301010803" pitchFamily="18" charset="0"/>
                <a:cs typeface="Franklin Gothic Book"/>
              </a:rPr>
              <a:t> </a:t>
            </a:r>
            <a:r>
              <a:rPr sz="2200" spc="-30" dirty="0">
                <a:latin typeface="Garamond" panose="02020404030301010803" pitchFamily="18" charset="0"/>
                <a:cs typeface="Franklin Gothic Book"/>
              </a:rPr>
              <a:t>ar</a:t>
            </a:r>
            <a:r>
              <a:rPr sz="2200" spc="-10" dirty="0">
                <a:latin typeface="Garamond" panose="02020404030301010803" pitchFamily="18" charset="0"/>
                <a:cs typeface="Franklin Gothic Book"/>
              </a:rPr>
              <a:t>e</a:t>
            </a:r>
            <a:r>
              <a:rPr sz="2200" spc="50" dirty="0">
                <a:latin typeface="Garamond" panose="02020404030301010803" pitchFamily="18" charset="0"/>
                <a:cs typeface="Franklin Gothic Book"/>
              </a:rPr>
              <a:t> </a:t>
            </a:r>
            <a:r>
              <a:rPr sz="2200" spc="20" dirty="0">
                <a:latin typeface="Garamond" panose="02020404030301010803" pitchFamily="18" charset="0"/>
                <a:cs typeface="Franklin Gothic Book"/>
              </a:rPr>
              <a:t>f</a:t>
            </a:r>
            <a:r>
              <a:rPr sz="2200" spc="-30" dirty="0">
                <a:latin typeface="Garamond" panose="02020404030301010803" pitchFamily="18" charset="0"/>
                <a:cs typeface="Franklin Gothic Book"/>
              </a:rPr>
              <a:t>a</a:t>
            </a:r>
            <a:r>
              <a:rPr sz="2200" spc="5" dirty="0">
                <a:latin typeface="Garamond" panose="02020404030301010803" pitchFamily="18" charset="0"/>
                <a:cs typeface="Franklin Gothic Book"/>
              </a:rPr>
              <a:t>c</a:t>
            </a:r>
            <a:r>
              <a:rPr sz="2200" spc="-10" dirty="0">
                <a:latin typeface="Garamond" panose="02020404030301010803" pitchFamily="18" charset="0"/>
                <a:cs typeface="Franklin Gothic Book"/>
              </a:rPr>
              <a:t>e</a:t>
            </a:r>
            <a:r>
              <a:rPr sz="2200" spc="-95" dirty="0">
                <a:latin typeface="Garamond" panose="02020404030301010803" pitchFamily="18" charset="0"/>
                <a:cs typeface="Franklin Gothic Book"/>
              </a:rPr>
              <a:t> </a:t>
            </a:r>
            <a:r>
              <a:rPr sz="2200" spc="5" dirty="0">
                <a:latin typeface="Garamond" panose="02020404030301010803" pitchFamily="18" charset="0"/>
                <a:cs typeface="Franklin Gothic Book"/>
              </a:rPr>
              <a:t>t</a:t>
            </a:r>
            <a:r>
              <a:rPr sz="2200" spc="-10" dirty="0">
                <a:latin typeface="Garamond" panose="02020404030301010803" pitchFamily="18" charset="0"/>
                <a:cs typeface="Franklin Gothic Book"/>
              </a:rPr>
              <a:t>o</a:t>
            </a:r>
            <a:r>
              <a:rPr sz="2200" spc="-20" dirty="0">
                <a:latin typeface="Garamond" panose="02020404030301010803" pitchFamily="18" charset="0"/>
                <a:cs typeface="Franklin Gothic Book"/>
              </a:rPr>
              <a:t> </a:t>
            </a:r>
            <a:r>
              <a:rPr sz="2200" spc="20" dirty="0">
                <a:latin typeface="Garamond" panose="02020404030301010803" pitchFamily="18" charset="0"/>
                <a:cs typeface="Franklin Gothic Book"/>
              </a:rPr>
              <a:t>f</a:t>
            </a:r>
            <a:r>
              <a:rPr sz="2200" spc="-30" dirty="0">
                <a:latin typeface="Garamond" panose="02020404030301010803" pitchFamily="18" charset="0"/>
                <a:cs typeface="Franklin Gothic Book"/>
              </a:rPr>
              <a:t>a</a:t>
            </a:r>
            <a:r>
              <a:rPr sz="2200" spc="5" dirty="0">
                <a:latin typeface="Garamond" panose="02020404030301010803" pitchFamily="18" charset="0"/>
                <a:cs typeface="Franklin Gothic Book"/>
              </a:rPr>
              <a:t>c</a:t>
            </a:r>
            <a:r>
              <a:rPr sz="2200" spc="-10" dirty="0">
                <a:latin typeface="Garamond" panose="02020404030301010803" pitchFamily="18" charset="0"/>
                <a:cs typeface="Franklin Gothic Book"/>
              </a:rPr>
              <a:t>e</a:t>
            </a:r>
            <a:r>
              <a:rPr sz="2200" spc="-95" dirty="0">
                <a:latin typeface="Garamond" panose="02020404030301010803" pitchFamily="18" charset="0"/>
                <a:cs typeface="Franklin Gothic Book"/>
              </a:rPr>
              <a:t> </a:t>
            </a:r>
            <a:r>
              <a:rPr sz="2200" spc="25" dirty="0">
                <a:latin typeface="Garamond" panose="02020404030301010803" pitchFamily="18" charset="0"/>
                <a:cs typeface="Franklin Gothic Book"/>
              </a:rPr>
              <a:t>w</a:t>
            </a:r>
            <a:r>
              <a:rPr sz="2200" spc="15" dirty="0">
                <a:latin typeface="Garamond" panose="02020404030301010803" pitchFamily="18" charset="0"/>
                <a:cs typeface="Franklin Gothic Book"/>
              </a:rPr>
              <a:t>i</a:t>
            </a:r>
            <a:r>
              <a:rPr sz="2200" spc="5" dirty="0">
                <a:latin typeface="Garamond" panose="02020404030301010803" pitchFamily="18" charset="0"/>
                <a:cs typeface="Franklin Gothic Book"/>
              </a:rPr>
              <a:t>t</a:t>
            </a:r>
            <a:r>
              <a:rPr sz="2200" dirty="0">
                <a:latin typeface="Garamond" panose="02020404030301010803" pitchFamily="18" charset="0"/>
                <a:cs typeface="Franklin Gothic Book"/>
              </a:rPr>
              <a:t>h</a:t>
            </a:r>
            <a:r>
              <a:rPr sz="2200" spc="-60" dirty="0">
                <a:latin typeface="Garamond" panose="02020404030301010803" pitchFamily="18" charset="0"/>
                <a:cs typeface="Franklin Gothic Book"/>
              </a:rPr>
              <a:t> </a:t>
            </a:r>
            <a:r>
              <a:rPr sz="2200" spc="-45" dirty="0">
                <a:latin typeface="Garamond" panose="02020404030301010803" pitchFamily="18" charset="0"/>
                <a:cs typeface="Franklin Gothic Book"/>
              </a:rPr>
              <a:t>d</a:t>
            </a:r>
            <a:r>
              <a:rPr sz="2200" spc="15" dirty="0">
                <a:latin typeface="Garamond" panose="02020404030301010803" pitchFamily="18" charset="0"/>
                <a:cs typeface="Franklin Gothic Book"/>
              </a:rPr>
              <a:t>i</a:t>
            </a:r>
            <a:r>
              <a:rPr sz="2200" spc="-20" dirty="0">
                <a:latin typeface="Garamond" panose="02020404030301010803" pitchFamily="18" charset="0"/>
                <a:cs typeface="Franklin Gothic Book"/>
              </a:rPr>
              <a:t>v</a:t>
            </a:r>
            <a:r>
              <a:rPr sz="2200" spc="-10" dirty="0">
                <a:latin typeface="Garamond" panose="02020404030301010803" pitchFamily="18" charset="0"/>
                <a:cs typeface="Franklin Gothic Book"/>
              </a:rPr>
              <a:t>e</a:t>
            </a:r>
            <a:r>
              <a:rPr sz="2200" spc="-30" dirty="0">
                <a:latin typeface="Garamond" panose="02020404030301010803" pitchFamily="18" charset="0"/>
                <a:cs typeface="Franklin Gothic Book"/>
              </a:rPr>
              <a:t>r</a:t>
            </a:r>
            <a:r>
              <a:rPr sz="2200" spc="15" dirty="0">
                <a:latin typeface="Garamond" panose="02020404030301010803" pitchFamily="18" charset="0"/>
                <a:cs typeface="Franklin Gothic Book"/>
              </a:rPr>
              <a:t>s</a:t>
            </a:r>
            <a:r>
              <a:rPr sz="2200" spc="-10" dirty="0">
                <a:latin typeface="Garamond" panose="02020404030301010803" pitchFamily="18" charset="0"/>
                <a:cs typeface="Franklin Gothic Book"/>
              </a:rPr>
              <a:t>e</a:t>
            </a:r>
            <a:r>
              <a:rPr sz="2200" spc="-20" dirty="0">
                <a:latin typeface="Garamond" panose="02020404030301010803" pitchFamily="18" charset="0"/>
                <a:cs typeface="Franklin Gothic Book"/>
              </a:rPr>
              <a:t> </a:t>
            </a:r>
            <a:r>
              <a:rPr sz="2200" spc="5" dirty="0">
                <a:latin typeface="Garamond" panose="02020404030301010803" pitchFamily="18" charset="0"/>
                <a:cs typeface="Franklin Gothic Book"/>
              </a:rPr>
              <a:t>c</a:t>
            </a:r>
            <a:r>
              <a:rPr sz="2200" spc="20" dirty="0">
                <a:latin typeface="Garamond" panose="02020404030301010803" pitchFamily="18" charset="0"/>
                <a:cs typeface="Franklin Gothic Book"/>
              </a:rPr>
              <a:t>u</a:t>
            </a:r>
            <a:r>
              <a:rPr sz="2200" spc="5" dirty="0">
                <a:latin typeface="Garamond" panose="02020404030301010803" pitchFamily="18" charset="0"/>
                <a:cs typeface="Franklin Gothic Book"/>
              </a:rPr>
              <a:t>lt</a:t>
            </a:r>
            <a:r>
              <a:rPr sz="2200" spc="20" dirty="0">
                <a:latin typeface="Garamond" panose="02020404030301010803" pitchFamily="18" charset="0"/>
                <a:cs typeface="Franklin Gothic Book"/>
              </a:rPr>
              <a:t>u</a:t>
            </a:r>
            <a:r>
              <a:rPr sz="2200" spc="-30" dirty="0">
                <a:latin typeface="Garamond" panose="02020404030301010803" pitchFamily="18" charset="0"/>
                <a:cs typeface="Franklin Gothic Book"/>
              </a:rPr>
              <a:t>r</a:t>
            </a:r>
            <a:r>
              <a:rPr sz="2200" spc="-10" dirty="0">
                <a:latin typeface="Garamond" panose="02020404030301010803" pitchFamily="18" charset="0"/>
                <a:cs typeface="Franklin Gothic Book"/>
              </a:rPr>
              <a:t>es</a:t>
            </a:r>
            <a:r>
              <a:rPr sz="2200" spc="-140" dirty="0">
                <a:latin typeface="Garamond" panose="02020404030301010803" pitchFamily="18" charset="0"/>
                <a:cs typeface="Franklin Gothic Book"/>
              </a:rPr>
              <a:t> </a:t>
            </a:r>
            <a:r>
              <a:rPr sz="2200" spc="-30" dirty="0">
                <a:latin typeface="Garamond" panose="02020404030301010803" pitchFamily="18" charset="0"/>
                <a:cs typeface="Franklin Gothic Book"/>
              </a:rPr>
              <a:t>a</a:t>
            </a:r>
            <a:r>
              <a:rPr sz="2200" spc="20" dirty="0">
                <a:latin typeface="Garamond" panose="02020404030301010803" pitchFamily="18" charset="0"/>
                <a:cs typeface="Franklin Gothic Book"/>
              </a:rPr>
              <a:t>n</a:t>
            </a:r>
            <a:r>
              <a:rPr sz="2200" spc="-10" dirty="0">
                <a:latin typeface="Garamond" panose="02020404030301010803" pitchFamily="18" charset="0"/>
                <a:cs typeface="Franklin Gothic Book"/>
              </a:rPr>
              <a:t>d</a:t>
            </a:r>
            <a:r>
              <a:rPr sz="2200" spc="15" dirty="0">
                <a:latin typeface="Garamond" panose="02020404030301010803" pitchFamily="18" charset="0"/>
                <a:cs typeface="Franklin Gothic Book"/>
              </a:rPr>
              <a:t> </a:t>
            </a:r>
            <a:r>
              <a:rPr sz="2200" spc="-45" dirty="0">
                <a:latin typeface="Garamond" panose="02020404030301010803" pitchFamily="18" charset="0"/>
                <a:cs typeface="Franklin Gothic Book"/>
              </a:rPr>
              <a:t>d</a:t>
            </a:r>
            <a:r>
              <a:rPr sz="2200" spc="15" dirty="0">
                <a:latin typeface="Garamond" panose="02020404030301010803" pitchFamily="18" charset="0"/>
                <a:cs typeface="Franklin Gothic Book"/>
              </a:rPr>
              <a:t>is</a:t>
            </a:r>
            <a:r>
              <a:rPr sz="2200" spc="5" dirty="0">
                <a:latin typeface="Garamond" panose="02020404030301010803" pitchFamily="18" charset="0"/>
                <a:cs typeface="Franklin Gothic Book"/>
              </a:rPr>
              <a:t>c</a:t>
            </a:r>
            <a:r>
              <a:rPr sz="2200" spc="15" dirty="0">
                <a:latin typeface="Garamond" panose="02020404030301010803" pitchFamily="18" charset="0"/>
                <a:cs typeface="Franklin Gothic Book"/>
              </a:rPr>
              <a:t>i</a:t>
            </a:r>
            <a:r>
              <a:rPr sz="2200" spc="-30" dirty="0">
                <a:latin typeface="Garamond" panose="02020404030301010803" pitchFamily="18" charset="0"/>
                <a:cs typeface="Franklin Gothic Book"/>
              </a:rPr>
              <a:t>p</a:t>
            </a:r>
            <a:r>
              <a:rPr sz="2200" spc="5" dirty="0">
                <a:latin typeface="Garamond" panose="02020404030301010803" pitchFamily="18" charset="0"/>
                <a:cs typeface="Franklin Gothic Book"/>
              </a:rPr>
              <a:t>l</a:t>
            </a:r>
            <a:r>
              <a:rPr sz="2200" spc="15" dirty="0">
                <a:latin typeface="Garamond" panose="02020404030301010803" pitchFamily="18" charset="0"/>
                <a:cs typeface="Franklin Gothic Book"/>
              </a:rPr>
              <a:t>i</a:t>
            </a:r>
            <a:r>
              <a:rPr sz="2200" spc="20" dirty="0">
                <a:latin typeface="Garamond" panose="02020404030301010803" pitchFamily="18" charset="0"/>
                <a:cs typeface="Franklin Gothic Book"/>
              </a:rPr>
              <a:t>n</a:t>
            </a:r>
            <a:r>
              <a:rPr sz="2200" spc="-10" dirty="0">
                <a:latin typeface="Garamond" panose="02020404030301010803" pitchFamily="18" charset="0"/>
                <a:cs typeface="Franklin Gothic Book"/>
              </a:rPr>
              <a:t>e</a:t>
            </a:r>
            <a:r>
              <a:rPr sz="2200" spc="15" dirty="0">
                <a:latin typeface="Garamond" panose="02020404030301010803" pitchFamily="18" charset="0"/>
                <a:cs typeface="Franklin Gothic Book"/>
              </a:rPr>
              <a:t>s</a:t>
            </a:r>
            <a:r>
              <a:rPr sz="2200" dirty="0">
                <a:latin typeface="Garamond" panose="02020404030301010803" pitchFamily="18" charset="0"/>
                <a:cs typeface="Franklin Gothic Book"/>
              </a:rPr>
              <a:t>,</a:t>
            </a:r>
            <a:r>
              <a:rPr sz="2200" spc="-110" dirty="0">
                <a:latin typeface="Garamond" panose="02020404030301010803" pitchFamily="18" charset="0"/>
                <a:cs typeface="Franklin Gothic Book"/>
              </a:rPr>
              <a:t> </a:t>
            </a:r>
            <a:r>
              <a:rPr sz="2200" spc="-30" dirty="0">
                <a:latin typeface="Garamond" panose="02020404030301010803" pitchFamily="18" charset="0"/>
                <a:cs typeface="Franklin Gothic Book"/>
              </a:rPr>
              <a:t>r</a:t>
            </a:r>
            <a:r>
              <a:rPr sz="2200" spc="-10" dirty="0">
                <a:latin typeface="Garamond" panose="02020404030301010803" pitchFamily="18" charset="0"/>
                <a:cs typeface="Franklin Gothic Book"/>
              </a:rPr>
              <a:t>e</a:t>
            </a:r>
            <a:r>
              <a:rPr sz="2200" spc="-40" dirty="0">
                <a:latin typeface="Garamond" panose="02020404030301010803" pitchFamily="18" charset="0"/>
                <a:cs typeface="Franklin Gothic Book"/>
              </a:rPr>
              <a:t>p</a:t>
            </a:r>
            <a:r>
              <a:rPr sz="2200" spc="5" dirty="0">
                <a:latin typeface="Garamond" panose="02020404030301010803" pitchFamily="18" charset="0"/>
                <a:cs typeface="Franklin Gothic Book"/>
              </a:rPr>
              <a:t>l</a:t>
            </a:r>
            <a:r>
              <a:rPr sz="2200" spc="-10" dirty="0">
                <a:latin typeface="Garamond" panose="02020404030301010803" pitchFamily="18" charset="0"/>
                <a:cs typeface="Franklin Gothic Book"/>
              </a:rPr>
              <a:t>e</a:t>
            </a:r>
            <a:r>
              <a:rPr sz="2200" spc="0" dirty="0">
                <a:latin typeface="Garamond" panose="02020404030301010803" pitchFamily="18" charset="0"/>
                <a:cs typeface="Franklin Gothic Book"/>
              </a:rPr>
              <a:t>t</a:t>
            </a:r>
            <a:r>
              <a:rPr sz="2200" spc="-10" dirty="0">
                <a:latin typeface="Garamond" panose="02020404030301010803" pitchFamily="18" charset="0"/>
                <a:cs typeface="Franklin Gothic Book"/>
              </a:rPr>
              <a:t>e</a:t>
            </a:r>
            <a:r>
              <a:rPr sz="2200" spc="-95" dirty="0">
                <a:latin typeface="Garamond" panose="02020404030301010803" pitchFamily="18" charset="0"/>
                <a:cs typeface="Franklin Gothic Book"/>
              </a:rPr>
              <a:t> </a:t>
            </a:r>
            <a:r>
              <a:rPr sz="2200" spc="25" dirty="0">
                <a:latin typeface="Garamond" panose="02020404030301010803" pitchFamily="18" charset="0"/>
                <a:cs typeface="Franklin Gothic Book"/>
              </a:rPr>
              <a:t>w</a:t>
            </a:r>
            <a:r>
              <a:rPr sz="2200" spc="15" dirty="0">
                <a:latin typeface="Garamond" panose="02020404030301010803" pitchFamily="18" charset="0"/>
                <a:cs typeface="Franklin Gothic Book"/>
              </a:rPr>
              <a:t>i</a:t>
            </a:r>
            <a:r>
              <a:rPr sz="2200" spc="5" dirty="0">
                <a:latin typeface="Garamond" panose="02020404030301010803" pitchFamily="18" charset="0"/>
                <a:cs typeface="Franklin Gothic Book"/>
              </a:rPr>
              <a:t>t</a:t>
            </a:r>
            <a:r>
              <a:rPr sz="2200" dirty="0">
                <a:latin typeface="Garamond" panose="02020404030301010803" pitchFamily="18" charset="0"/>
                <a:cs typeface="Franklin Gothic Book"/>
              </a:rPr>
              <a:t>h</a:t>
            </a:r>
            <a:r>
              <a:rPr sz="2200" spc="-60" dirty="0">
                <a:latin typeface="Garamond" panose="02020404030301010803" pitchFamily="18" charset="0"/>
                <a:cs typeface="Franklin Gothic Book"/>
              </a:rPr>
              <a:t> </a:t>
            </a:r>
            <a:r>
              <a:rPr sz="2200" spc="-30" dirty="0">
                <a:latin typeface="Garamond" panose="02020404030301010803" pitchFamily="18" charset="0"/>
                <a:cs typeface="Franklin Gothic Book"/>
              </a:rPr>
              <a:t>pr</a:t>
            </a:r>
            <a:r>
              <a:rPr sz="2200" spc="100" dirty="0">
                <a:latin typeface="Garamond" panose="02020404030301010803" pitchFamily="18" charset="0"/>
                <a:cs typeface="Franklin Gothic Book"/>
              </a:rPr>
              <a:t>e</a:t>
            </a:r>
            <a:r>
              <a:rPr sz="2200" dirty="0">
                <a:latin typeface="Garamond" panose="02020404030301010803" pitchFamily="18" charset="0"/>
                <a:cs typeface="Franklin Gothic Book"/>
              </a:rPr>
              <a:t>-</a:t>
            </a:r>
          </a:p>
          <a:p>
            <a:pPr marL="360045">
              <a:lnSpc>
                <a:spcPts val="1945"/>
              </a:lnSpc>
            </a:pPr>
            <a:r>
              <a:rPr sz="2200" dirty="0">
                <a:latin typeface="Garamond" panose="02020404030301010803" pitchFamily="18" charset="0"/>
                <a:cs typeface="Franklin Gothic Book"/>
              </a:rPr>
              <a:t>e</a:t>
            </a:r>
            <a:r>
              <a:rPr sz="2200" spc="20" dirty="0">
                <a:latin typeface="Garamond" panose="02020404030301010803" pitchFamily="18" charset="0"/>
                <a:cs typeface="Franklin Gothic Book"/>
              </a:rPr>
              <a:t>x</a:t>
            </a:r>
            <a:r>
              <a:rPr sz="2200" spc="15" dirty="0">
                <a:latin typeface="Garamond" panose="02020404030301010803" pitchFamily="18" charset="0"/>
                <a:cs typeface="Franklin Gothic Book"/>
              </a:rPr>
              <a:t>i</a:t>
            </a:r>
            <a:r>
              <a:rPr sz="2200" spc="25" dirty="0">
                <a:latin typeface="Garamond" panose="02020404030301010803" pitchFamily="18" charset="0"/>
                <a:cs typeface="Franklin Gothic Book"/>
              </a:rPr>
              <a:t>s</a:t>
            </a:r>
            <a:r>
              <a:rPr sz="2200" spc="20" dirty="0">
                <a:latin typeface="Garamond" panose="02020404030301010803" pitchFamily="18" charset="0"/>
                <a:cs typeface="Franklin Gothic Book"/>
              </a:rPr>
              <a:t>t</a:t>
            </a:r>
            <a:r>
              <a:rPr sz="2200" spc="15" dirty="0">
                <a:latin typeface="Garamond" panose="02020404030301010803" pitchFamily="18" charset="0"/>
                <a:cs typeface="Franklin Gothic Book"/>
              </a:rPr>
              <a:t>i</a:t>
            </a:r>
            <a:r>
              <a:rPr sz="2200" spc="25" dirty="0">
                <a:latin typeface="Garamond" panose="02020404030301010803" pitchFamily="18" charset="0"/>
                <a:cs typeface="Franklin Gothic Book"/>
              </a:rPr>
              <a:t>n</a:t>
            </a:r>
            <a:r>
              <a:rPr sz="2200" dirty="0">
                <a:latin typeface="Garamond" panose="02020404030301010803" pitchFamily="18" charset="0"/>
                <a:cs typeface="Franklin Gothic Book"/>
              </a:rPr>
              <a:t>g</a:t>
            </a:r>
            <a:r>
              <a:rPr sz="2200" spc="-185" dirty="0">
                <a:latin typeface="Garamond" panose="02020404030301010803" pitchFamily="18" charset="0"/>
                <a:cs typeface="Franklin Gothic Book"/>
              </a:rPr>
              <a:t> </a:t>
            </a:r>
            <a:r>
              <a:rPr sz="2200" spc="-35" dirty="0">
                <a:latin typeface="Garamond" panose="02020404030301010803" pitchFamily="18" charset="0"/>
                <a:cs typeface="Franklin Gothic Book"/>
              </a:rPr>
              <a:t>b</a:t>
            </a:r>
            <a:r>
              <a:rPr sz="2200" spc="15" dirty="0">
                <a:latin typeface="Garamond" panose="02020404030301010803" pitchFamily="18" charset="0"/>
                <a:cs typeface="Franklin Gothic Book"/>
              </a:rPr>
              <a:t>i</a:t>
            </a:r>
            <a:r>
              <a:rPr sz="2200" spc="-20" dirty="0">
                <a:latin typeface="Garamond" panose="02020404030301010803" pitchFamily="18" charset="0"/>
                <a:cs typeface="Franklin Gothic Book"/>
              </a:rPr>
              <a:t>a</a:t>
            </a:r>
            <a:r>
              <a:rPr sz="2200" spc="25" dirty="0">
                <a:latin typeface="Garamond" panose="02020404030301010803" pitchFamily="18" charset="0"/>
                <a:cs typeface="Franklin Gothic Book"/>
              </a:rPr>
              <a:t>s</a:t>
            </a:r>
            <a:r>
              <a:rPr sz="2200" dirty="0">
                <a:latin typeface="Garamond" panose="02020404030301010803" pitchFamily="18" charset="0"/>
                <a:cs typeface="Franklin Gothic Book"/>
              </a:rPr>
              <a:t>es</a:t>
            </a:r>
            <a:r>
              <a:rPr sz="2200" spc="5" dirty="0">
                <a:latin typeface="Garamond" panose="02020404030301010803" pitchFamily="18" charset="0"/>
                <a:cs typeface="Franklin Gothic Book"/>
              </a:rPr>
              <a:t> </a:t>
            </a:r>
            <a:r>
              <a:rPr sz="2200" spc="20" dirty="0">
                <a:latin typeface="Garamond" panose="02020404030301010803" pitchFamily="18" charset="0"/>
                <a:cs typeface="Franklin Gothic Book"/>
              </a:rPr>
              <a:t>t</a:t>
            </a:r>
            <a:r>
              <a:rPr sz="2200" dirty="0">
                <a:latin typeface="Garamond" panose="02020404030301010803" pitchFamily="18" charset="0"/>
                <a:cs typeface="Franklin Gothic Book"/>
              </a:rPr>
              <a:t>o</a:t>
            </a:r>
            <a:r>
              <a:rPr sz="2200" spc="20" dirty="0">
                <a:latin typeface="Garamond" panose="02020404030301010803" pitchFamily="18" charset="0"/>
                <a:cs typeface="Franklin Gothic Book"/>
              </a:rPr>
              <a:t>w</a:t>
            </a:r>
            <a:r>
              <a:rPr sz="2200" spc="-20" dirty="0">
                <a:latin typeface="Garamond" panose="02020404030301010803" pitchFamily="18" charset="0"/>
                <a:cs typeface="Franklin Gothic Book"/>
              </a:rPr>
              <a:t>ar</a:t>
            </a:r>
            <a:r>
              <a:rPr sz="2200" dirty="0">
                <a:latin typeface="Garamond" panose="02020404030301010803" pitchFamily="18" charset="0"/>
                <a:cs typeface="Franklin Gothic Book"/>
              </a:rPr>
              <a:t>d</a:t>
            </a:r>
            <a:r>
              <a:rPr sz="2200" spc="-125" dirty="0">
                <a:latin typeface="Garamond" panose="02020404030301010803" pitchFamily="18" charset="0"/>
                <a:cs typeface="Franklin Gothic Book"/>
              </a:rPr>
              <a:t> </a:t>
            </a:r>
            <a:r>
              <a:rPr sz="2200" spc="-30" dirty="0">
                <a:latin typeface="Garamond" panose="02020404030301010803" pitchFamily="18" charset="0"/>
                <a:cs typeface="Franklin Gothic Book"/>
              </a:rPr>
              <a:t>y</a:t>
            </a:r>
            <a:r>
              <a:rPr sz="2200" dirty="0">
                <a:latin typeface="Garamond" panose="02020404030301010803" pitchFamily="18" charset="0"/>
                <a:cs typeface="Franklin Gothic Book"/>
              </a:rPr>
              <a:t>o</a:t>
            </a:r>
            <a:r>
              <a:rPr sz="2200" spc="25" dirty="0">
                <a:latin typeface="Garamond" panose="02020404030301010803" pitchFamily="18" charset="0"/>
                <a:cs typeface="Franklin Gothic Book"/>
              </a:rPr>
              <a:t>u</a:t>
            </a:r>
            <a:r>
              <a:rPr sz="2200" dirty="0">
                <a:latin typeface="Garamond" panose="02020404030301010803" pitchFamily="18" charset="0"/>
                <a:cs typeface="Franklin Gothic Book"/>
              </a:rPr>
              <a:t>,</a:t>
            </a:r>
            <a:r>
              <a:rPr sz="2200" spc="-40" dirty="0">
                <a:latin typeface="Garamond" panose="02020404030301010803" pitchFamily="18" charset="0"/>
                <a:cs typeface="Franklin Gothic Book"/>
              </a:rPr>
              <a:t> </a:t>
            </a:r>
            <a:r>
              <a:rPr sz="2200" spc="-20" dirty="0">
                <a:latin typeface="Garamond" panose="02020404030301010803" pitchFamily="18" charset="0"/>
                <a:cs typeface="Franklin Gothic Book"/>
              </a:rPr>
              <a:t>a</a:t>
            </a:r>
            <a:r>
              <a:rPr sz="2200" spc="25" dirty="0">
                <a:latin typeface="Garamond" panose="02020404030301010803" pitchFamily="18" charset="0"/>
                <a:cs typeface="Franklin Gothic Book"/>
              </a:rPr>
              <a:t>n</a:t>
            </a:r>
            <a:r>
              <a:rPr sz="2200" dirty="0">
                <a:latin typeface="Garamond" panose="02020404030301010803" pitchFamily="18" charset="0"/>
                <a:cs typeface="Franklin Gothic Book"/>
              </a:rPr>
              <a:t>d</a:t>
            </a:r>
            <a:r>
              <a:rPr sz="2200" spc="15" dirty="0">
                <a:latin typeface="Garamond" panose="02020404030301010803" pitchFamily="18" charset="0"/>
                <a:cs typeface="Franklin Gothic Book"/>
              </a:rPr>
              <a:t> </a:t>
            </a:r>
            <a:r>
              <a:rPr sz="2200" spc="-30" dirty="0">
                <a:latin typeface="Garamond" panose="02020404030301010803" pitchFamily="18" charset="0"/>
                <a:cs typeface="Franklin Gothic Book"/>
              </a:rPr>
              <a:t>y</a:t>
            </a:r>
            <a:r>
              <a:rPr sz="2200" dirty="0">
                <a:latin typeface="Garamond" panose="02020404030301010803" pitchFamily="18" charset="0"/>
                <a:cs typeface="Franklin Gothic Book"/>
              </a:rPr>
              <a:t>ou</a:t>
            </a:r>
            <a:r>
              <a:rPr sz="2200" spc="10" dirty="0">
                <a:latin typeface="Garamond" panose="02020404030301010803" pitchFamily="18" charset="0"/>
                <a:cs typeface="Franklin Gothic Book"/>
              </a:rPr>
              <a:t> </a:t>
            </a:r>
            <a:r>
              <a:rPr sz="2200" spc="20" dirty="0">
                <a:latin typeface="Garamond" panose="02020404030301010803" pitchFamily="18" charset="0"/>
                <a:cs typeface="Franklin Gothic Book"/>
              </a:rPr>
              <a:t>t</a:t>
            </a:r>
            <a:r>
              <a:rPr sz="2200" dirty="0">
                <a:latin typeface="Garamond" panose="02020404030301010803" pitchFamily="18" charset="0"/>
                <a:cs typeface="Franklin Gothic Book"/>
              </a:rPr>
              <a:t>o</a:t>
            </a:r>
            <a:r>
              <a:rPr sz="2200" spc="20" dirty="0">
                <a:latin typeface="Garamond" panose="02020404030301010803" pitchFamily="18" charset="0"/>
                <a:cs typeface="Franklin Gothic Book"/>
              </a:rPr>
              <a:t>w</a:t>
            </a:r>
            <a:r>
              <a:rPr sz="2200" spc="-20" dirty="0">
                <a:latin typeface="Garamond" panose="02020404030301010803" pitchFamily="18" charset="0"/>
                <a:cs typeface="Franklin Gothic Book"/>
              </a:rPr>
              <a:t>ar</a:t>
            </a:r>
            <a:r>
              <a:rPr sz="2200" dirty="0">
                <a:latin typeface="Garamond" panose="02020404030301010803" pitchFamily="18" charset="0"/>
                <a:cs typeface="Franklin Gothic Book"/>
              </a:rPr>
              <a:t>d</a:t>
            </a:r>
            <a:r>
              <a:rPr sz="2200" spc="-125" dirty="0">
                <a:latin typeface="Garamond" panose="02020404030301010803" pitchFamily="18" charset="0"/>
                <a:cs typeface="Franklin Gothic Book"/>
              </a:rPr>
              <a:t> </a:t>
            </a:r>
            <a:r>
              <a:rPr sz="2200" spc="20" dirty="0">
                <a:latin typeface="Garamond" panose="02020404030301010803" pitchFamily="18" charset="0"/>
                <a:cs typeface="Franklin Gothic Book"/>
              </a:rPr>
              <a:t>t</a:t>
            </a:r>
            <a:r>
              <a:rPr sz="2200" spc="30" dirty="0">
                <a:latin typeface="Garamond" panose="02020404030301010803" pitchFamily="18" charset="0"/>
                <a:cs typeface="Franklin Gothic Book"/>
              </a:rPr>
              <a:t>h</a:t>
            </a:r>
            <a:r>
              <a:rPr sz="2200" dirty="0">
                <a:latin typeface="Garamond" panose="02020404030301010803" pitchFamily="18" charset="0"/>
                <a:cs typeface="Franklin Gothic Book"/>
              </a:rPr>
              <a:t>em</a:t>
            </a:r>
          </a:p>
          <a:p>
            <a:pPr marL="360045" marR="34925" indent="-347345">
              <a:lnSpc>
                <a:spcPts val="1730"/>
              </a:lnSpc>
              <a:spcBef>
                <a:spcPts val="420"/>
              </a:spcBef>
              <a:buFont typeface="Arial"/>
              <a:buChar char="•"/>
              <a:tabLst>
                <a:tab pos="360680" algn="l"/>
              </a:tabLst>
            </a:pPr>
            <a:endParaRPr lang="en-US" sz="2200" spc="-20" dirty="0" smtClean="0">
              <a:latin typeface="Garamond" panose="02020404030301010803" pitchFamily="18" charset="0"/>
              <a:cs typeface="Franklin Gothic Book"/>
            </a:endParaRPr>
          </a:p>
          <a:p>
            <a:pPr marL="360045" marR="34925" indent="-347345">
              <a:lnSpc>
                <a:spcPts val="1730"/>
              </a:lnSpc>
              <a:spcBef>
                <a:spcPts val="420"/>
              </a:spcBef>
              <a:buFont typeface="Arial"/>
              <a:buChar char="•"/>
              <a:tabLst>
                <a:tab pos="360680" algn="l"/>
              </a:tabLst>
            </a:pPr>
            <a:r>
              <a:rPr sz="2200" spc="-20" dirty="0" smtClean="0">
                <a:latin typeface="Garamond" panose="02020404030301010803" pitchFamily="18" charset="0"/>
                <a:cs typeface="Franklin Gothic Book"/>
              </a:rPr>
              <a:t>S</a:t>
            </a:r>
            <a:r>
              <a:rPr sz="2200" spc="-30" dirty="0" smtClean="0">
                <a:latin typeface="Garamond" panose="02020404030301010803" pitchFamily="18" charset="0"/>
                <a:cs typeface="Franklin Gothic Book"/>
              </a:rPr>
              <a:t>q</a:t>
            </a:r>
            <a:r>
              <a:rPr sz="2200" spc="25" dirty="0" smtClean="0">
                <a:latin typeface="Garamond" panose="02020404030301010803" pitchFamily="18" charset="0"/>
                <a:cs typeface="Franklin Gothic Book"/>
              </a:rPr>
              <a:t>u</a:t>
            </a:r>
            <a:r>
              <a:rPr sz="2200" spc="-20" dirty="0" smtClean="0">
                <a:latin typeface="Garamond" panose="02020404030301010803" pitchFamily="18" charset="0"/>
                <a:cs typeface="Franklin Gothic Book"/>
              </a:rPr>
              <a:t>ar</a:t>
            </a:r>
            <a:r>
              <a:rPr sz="2200" dirty="0" smtClean="0">
                <a:latin typeface="Garamond" panose="02020404030301010803" pitchFamily="18" charset="0"/>
                <a:cs typeface="Franklin Gothic Book"/>
              </a:rPr>
              <a:t>e</a:t>
            </a:r>
            <a:r>
              <a:rPr sz="2200" spc="50" dirty="0" smtClean="0">
                <a:latin typeface="Garamond" panose="02020404030301010803" pitchFamily="18" charset="0"/>
                <a:cs typeface="Franklin Gothic Book"/>
              </a:rPr>
              <a:t> </a:t>
            </a:r>
            <a:r>
              <a:rPr sz="2200" spc="-30" dirty="0">
                <a:latin typeface="Garamond" panose="02020404030301010803" pitchFamily="18" charset="0"/>
                <a:cs typeface="Franklin Gothic Book"/>
              </a:rPr>
              <a:t>p</a:t>
            </a:r>
            <a:r>
              <a:rPr sz="2200" dirty="0">
                <a:latin typeface="Garamond" panose="02020404030301010803" pitchFamily="18" charset="0"/>
                <a:cs typeface="Franklin Gothic Book"/>
              </a:rPr>
              <a:t>eg</a:t>
            </a:r>
            <a:r>
              <a:rPr sz="2200" spc="-45" dirty="0">
                <a:latin typeface="Garamond" panose="02020404030301010803" pitchFamily="18" charset="0"/>
                <a:cs typeface="Franklin Gothic Book"/>
              </a:rPr>
              <a:t> </a:t>
            </a:r>
            <a:r>
              <a:rPr sz="2200" spc="15" dirty="0">
                <a:latin typeface="Garamond" panose="02020404030301010803" pitchFamily="18" charset="0"/>
                <a:cs typeface="Franklin Gothic Book"/>
              </a:rPr>
              <a:t>i</a:t>
            </a:r>
            <a:r>
              <a:rPr sz="2200" dirty="0">
                <a:latin typeface="Garamond" panose="02020404030301010803" pitchFamily="18" charset="0"/>
                <a:cs typeface="Franklin Gothic Book"/>
              </a:rPr>
              <a:t>n</a:t>
            </a:r>
            <a:r>
              <a:rPr sz="2200" spc="10" dirty="0">
                <a:latin typeface="Garamond" panose="02020404030301010803" pitchFamily="18" charset="0"/>
                <a:cs typeface="Franklin Gothic Book"/>
              </a:rPr>
              <a:t> </a:t>
            </a:r>
            <a:r>
              <a:rPr sz="2200" dirty="0">
                <a:latin typeface="Garamond" panose="02020404030301010803" pitchFamily="18" charset="0"/>
                <a:cs typeface="Franklin Gothic Book"/>
              </a:rPr>
              <a:t>a</a:t>
            </a:r>
            <a:r>
              <a:rPr sz="2200" spc="-35" dirty="0">
                <a:latin typeface="Garamond" panose="02020404030301010803" pitchFamily="18" charset="0"/>
                <a:cs typeface="Franklin Gothic Book"/>
              </a:rPr>
              <a:t> </a:t>
            </a:r>
            <a:r>
              <a:rPr sz="2200" spc="-20" dirty="0">
                <a:latin typeface="Garamond" panose="02020404030301010803" pitchFamily="18" charset="0"/>
                <a:cs typeface="Franklin Gothic Book"/>
              </a:rPr>
              <a:t>r</a:t>
            </a:r>
            <a:r>
              <a:rPr sz="2200" dirty="0">
                <a:latin typeface="Garamond" panose="02020404030301010803" pitchFamily="18" charset="0"/>
                <a:cs typeface="Franklin Gothic Book"/>
              </a:rPr>
              <a:t>o</a:t>
            </a:r>
            <a:r>
              <a:rPr sz="2200" spc="25" dirty="0">
                <a:latin typeface="Garamond" panose="02020404030301010803" pitchFamily="18" charset="0"/>
                <a:cs typeface="Franklin Gothic Book"/>
              </a:rPr>
              <a:t>un</a:t>
            </a:r>
            <a:r>
              <a:rPr sz="2200" dirty="0">
                <a:latin typeface="Garamond" panose="02020404030301010803" pitchFamily="18" charset="0"/>
                <a:cs typeface="Franklin Gothic Book"/>
              </a:rPr>
              <a:t>d</a:t>
            </a:r>
            <a:r>
              <a:rPr sz="2200" spc="-55" dirty="0">
                <a:latin typeface="Garamond" panose="02020404030301010803" pitchFamily="18" charset="0"/>
                <a:cs typeface="Franklin Gothic Book"/>
              </a:rPr>
              <a:t> </a:t>
            </a:r>
            <a:r>
              <a:rPr sz="2200" spc="30" dirty="0">
                <a:latin typeface="Garamond" panose="02020404030301010803" pitchFamily="18" charset="0"/>
                <a:cs typeface="Franklin Gothic Book"/>
              </a:rPr>
              <a:t>h</a:t>
            </a:r>
            <a:r>
              <a:rPr sz="2200" dirty="0">
                <a:latin typeface="Garamond" panose="02020404030301010803" pitchFamily="18" charset="0"/>
                <a:cs typeface="Franklin Gothic Book"/>
              </a:rPr>
              <a:t>o</a:t>
            </a:r>
            <a:r>
              <a:rPr sz="2200" spc="10" dirty="0">
                <a:latin typeface="Garamond" panose="02020404030301010803" pitchFamily="18" charset="0"/>
                <a:cs typeface="Franklin Gothic Book"/>
              </a:rPr>
              <a:t>l</a:t>
            </a:r>
            <a:r>
              <a:rPr sz="2200" dirty="0">
                <a:latin typeface="Garamond" panose="02020404030301010803" pitchFamily="18" charset="0"/>
                <a:cs typeface="Franklin Gothic Book"/>
              </a:rPr>
              <a:t>e</a:t>
            </a:r>
            <a:r>
              <a:rPr sz="2200" spc="10" dirty="0">
                <a:latin typeface="Garamond" panose="02020404030301010803" pitchFamily="18" charset="0"/>
                <a:cs typeface="Franklin Gothic Book"/>
              </a:rPr>
              <a:t> </a:t>
            </a:r>
            <a:r>
              <a:rPr sz="2200" dirty="0">
                <a:latin typeface="Garamond" panose="02020404030301010803" pitchFamily="18" charset="0"/>
                <a:cs typeface="Franklin Gothic Book"/>
              </a:rPr>
              <a:t>–</a:t>
            </a:r>
            <a:r>
              <a:rPr sz="2200" spc="-65" dirty="0">
                <a:latin typeface="Garamond" panose="02020404030301010803" pitchFamily="18" charset="0"/>
                <a:cs typeface="Franklin Gothic Book"/>
              </a:rPr>
              <a:t> </a:t>
            </a:r>
            <a:r>
              <a:rPr sz="2200" spc="-60" dirty="0">
                <a:latin typeface="Garamond" panose="02020404030301010803" pitchFamily="18" charset="0"/>
                <a:cs typeface="Franklin Gothic Book"/>
              </a:rPr>
              <a:t>Y</a:t>
            </a:r>
            <a:r>
              <a:rPr sz="2200" dirty="0">
                <a:latin typeface="Garamond" panose="02020404030301010803" pitchFamily="18" charset="0"/>
                <a:cs typeface="Franklin Gothic Book"/>
              </a:rPr>
              <a:t>ou</a:t>
            </a:r>
            <a:r>
              <a:rPr sz="2200" spc="-60" dirty="0">
                <a:latin typeface="Garamond" panose="02020404030301010803" pitchFamily="18" charset="0"/>
                <a:cs typeface="Franklin Gothic Book"/>
              </a:rPr>
              <a:t> </a:t>
            </a:r>
            <a:r>
              <a:rPr sz="2200" spc="-20" dirty="0">
                <a:latin typeface="Garamond" panose="02020404030301010803" pitchFamily="18" charset="0"/>
                <a:cs typeface="Franklin Gothic Book"/>
              </a:rPr>
              <a:t>ar</a:t>
            </a:r>
            <a:r>
              <a:rPr sz="2200" dirty="0">
                <a:latin typeface="Garamond" panose="02020404030301010803" pitchFamily="18" charset="0"/>
                <a:cs typeface="Franklin Gothic Book"/>
              </a:rPr>
              <a:t>e</a:t>
            </a:r>
            <a:r>
              <a:rPr sz="2200" spc="50" dirty="0">
                <a:latin typeface="Garamond" panose="02020404030301010803" pitchFamily="18" charset="0"/>
                <a:cs typeface="Franklin Gothic Book"/>
              </a:rPr>
              <a:t> </a:t>
            </a:r>
            <a:r>
              <a:rPr sz="2200" spc="-20" dirty="0">
                <a:latin typeface="Garamond" panose="02020404030301010803" pitchFamily="18" charset="0"/>
                <a:cs typeface="Franklin Gothic Book"/>
              </a:rPr>
              <a:t>r</a:t>
            </a:r>
            <a:r>
              <a:rPr sz="2200" spc="15" dirty="0">
                <a:latin typeface="Garamond" panose="02020404030301010803" pitchFamily="18" charset="0"/>
                <a:cs typeface="Franklin Gothic Book"/>
              </a:rPr>
              <a:t>i</a:t>
            </a:r>
            <a:r>
              <a:rPr sz="2200" spc="-25" dirty="0">
                <a:latin typeface="Garamond" panose="02020404030301010803" pitchFamily="18" charset="0"/>
                <a:cs typeface="Franklin Gothic Book"/>
              </a:rPr>
              <a:t>g</a:t>
            </a:r>
            <a:r>
              <a:rPr sz="2200" spc="30" dirty="0">
                <a:latin typeface="Garamond" panose="02020404030301010803" pitchFamily="18" charset="0"/>
                <a:cs typeface="Franklin Gothic Book"/>
              </a:rPr>
              <a:t>h</a:t>
            </a:r>
            <a:r>
              <a:rPr sz="2200" dirty="0">
                <a:latin typeface="Garamond" panose="02020404030301010803" pitchFamily="18" charset="0"/>
                <a:cs typeface="Franklin Gothic Book"/>
              </a:rPr>
              <a:t>t </a:t>
            </a:r>
            <a:r>
              <a:rPr sz="2200" spc="15" dirty="0">
                <a:latin typeface="Garamond" panose="02020404030301010803" pitchFamily="18" charset="0"/>
                <a:cs typeface="Franklin Gothic Book"/>
              </a:rPr>
              <a:t>i</a:t>
            </a:r>
            <a:r>
              <a:rPr sz="2200" dirty="0">
                <a:latin typeface="Garamond" panose="02020404030301010803" pitchFamily="18" charset="0"/>
                <a:cs typeface="Franklin Gothic Book"/>
              </a:rPr>
              <a:t>n</a:t>
            </a:r>
            <a:r>
              <a:rPr sz="2200" spc="-65" dirty="0">
                <a:latin typeface="Garamond" panose="02020404030301010803" pitchFamily="18" charset="0"/>
                <a:cs typeface="Franklin Gothic Book"/>
              </a:rPr>
              <a:t> </a:t>
            </a:r>
            <a:r>
              <a:rPr sz="2200" spc="20" dirty="0">
                <a:latin typeface="Garamond" panose="02020404030301010803" pitchFamily="18" charset="0"/>
                <a:cs typeface="Franklin Gothic Book"/>
              </a:rPr>
              <a:t>t</a:t>
            </a:r>
            <a:r>
              <a:rPr sz="2200" spc="30" dirty="0">
                <a:latin typeface="Garamond" panose="02020404030301010803" pitchFamily="18" charset="0"/>
                <a:cs typeface="Franklin Gothic Book"/>
              </a:rPr>
              <a:t>h</a:t>
            </a:r>
            <a:r>
              <a:rPr sz="2200" dirty="0">
                <a:latin typeface="Garamond" panose="02020404030301010803" pitchFamily="18" charset="0"/>
                <a:cs typeface="Franklin Gothic Book"/>
              </a:rPr>
              <a:t>e</a:t>
            </a:r>
            <a:r>
              <a:rPr sz="2200" spc="-25" dirty="0">
                <a:latin typeface="Garamond" panose="02020404030301010803" pitchFamily="18" charset="0"/>
                <a:cs typeface="Franklin Gothic Book"/>
              </a:rPr>
              <a:t> </a:t>
            </a:r>
            <a:r>
              <a:rPr sz="2200" spc="-30" dirty="0">
                <a:latin typeface="Garamond" panose="02020404030301010803" pitchFamily="18" charset="0"/>
                <a:cs typeface="Franklin Gothic Book"/>
              </a:rPr>
              <a:t>m</a:t>
            </a:r>
            <a:r>
              <a:rPr sz="2200" spc="15" dirty="0">
                <a:latin typeface="Garamond" panose="02020404030301010803" pitchFamily="18" charset="0"/>
                <a:cs typeface="Franklin Gothic Book"/>
              </a:rPr>
              <a:t>i</a:t>
            </a:r>
            <a:r>
              <a:rPr sz="2200" spc="-40" dirty="0">
                <a:latin typeface="Garamond" panose="02020404030301010803" pitchFamily="18" charset="0"/>
                <a:cs typeface="Franklin Gothic Book"/>
              </a:rPr>
              <a:t>dd</a:t>
            </a:r>
            <a:r>
              <a:rPr sz="2200" spc="15" dirty="0">
                <a:latin typeface="Garamond" panose="02020404030301010803" pitchFamily="18" charset="0"/>
                <a:cs typeface="Franklin Gothic Book"/>
              </a:rPr>
              <a:t>l</a:t>
            </a:r>
            <a:r>
              <a:rPr sz="2200" dirty="0">
                <a:latin typeface="Garamond" panose="02020404030301010803" pitchFamily="18" charset="0"/>
                <a:cs typeface="Franklin Gothic Book"/>
              </a:rPr>
              <a:t>e</a:t>
            </a:r>
            <a:r>
              <a:rPr sz="2200" spc="50" dirty="0">
                <a:latin typeface="Garamond" panose="02020404030301010803" pitchFamily="18" charset="0"/>
                <a:cs typeface="Franklin Gothic Book"/>
              </a:rPr>
              <a:t> </a:t>
            </a:r>
            <a:r>
              <a:rPr sz="2200" dirty="0">
                <a:latin typeface="Garamond" panose="02020404030301010803" pitchFamily="18" charset="0"/>
                <a:cs typeface="Franklin Gothic Book"/>
              </a:rPr>
              <a:t>of</a:t>
            </a:r>
            <a:r>
              <a:rPr sz="2200" spc="15" dirty="0">
                <a:latin typeface="Garamond" panose="02020404030301010803" pitchFamily="18" charset="0"/>
                <a:cs typeface="Franklin Gothic Book"/>
              </a:rPr>
              <a:t> i</a:t>
            </a:r>
            <a:r>
              <a:rPr sz="2200" spc="25" dirty="0">
                <a:latin typeface="Garamond" panose="02020404030301010803" pitchFamily="18" charset="0"/>
                <a:cs typeface="Franklin Gothic Book"/>
              </a:rPr>
              <a:t>n</a:t>
            </a:r>
            <a:r>
              <a:rPr sz="2200" spc="20" dirty="0">
                <a:latin typeface="Garamond" panose="02020404030301010803" pitchFamily="18" charset="0"/>
                <a:cs typeface="Franklin Gothic Book"/>
              </a:rPr>
              <a:t>t</a:t>
            </a:r>
            <a:r>
              <a:rPr sz="2200" dirty="0">
                <a:latin typeface="Garamond" panose="02020404030301010803" pitchFamily="18" charset="0"/>
                <a:cs typeface="Franklin Gothic Book"/>
              </a:rPr>
              <a:t>e</a:t>
            </a:r>
            <a:r>
              <a:rPr sz="2200" spc="-50" dirty="0">
                <a:latin typeface="Garamond" panose="02020404030301010803" pitchFamily="18" charset="0"/>
                <a:cs typeface="Franklin Gothic Book"/>
              </a:rPr>
              <a:t>r</a:t>
            </a:r>
            <a:r>
              <a:rPr sz="2200" spc="-20" dirty="0">
                <a:latin typeface="Garamond" panose="02020404030301010803" pitchFamily="18" charset="0"/>
                <a:cs typeface="Franklin Gothic Book"/>
              </a:rPr>
              <a:t>-</a:t>
            </a:r>
            <a:r>
              <a:rPr sz="2200" spc="25" dirty="0">
                <a:latin typeface="Garamond" panose="02020404030301010803" pitchFamily="18" charset="0"/>
                <a:cs typeface="Franklin Gothic Book"/>
              </a:rPr>
              <a:t>s</a:t>
            </a:r>
            <a:r>
              <a:rPr sz="2200" spc="20" dirty="0">
                <a:latin typeface="Garamond" panose="02020404030301010803" pitchFamily="18" charset="0"/>
                <a:cs typeface="Franklin Gothic Book"/>
              </a:rPr>
              <a:t>t</a:t>
            </a:r>
            <a:r>
              <a:rPr sz="2200" spc="-15" dirty="0">
                <a:latin typeface="Garamond" panose="02020404030301010803" pitchFamily="18" charset="0"/>
                <a:cs typeface="Franklin Gothic Book"/>
              </a:rPr>
              <a:t>a</a:t>
            </a:r>
            <a:r>
              <a:rPr sz="2200" spc="20" dirty="0">
                <a:latin typeface="Garamond" panose="02020404030301010803" pitchFamily="18" charset="0"/>
                <a:cs typeface="Franklin Gothic Book"/>
              </a:rPr>
              <a:t>t</a:t>
            </a:r>
            <a:r>
              <a:rPr sz="2200" dirty="0">
                <a:latin typeface="Garamond" panose="02020404030301010803" pitchFamily="18" charset="0"/>
                <a:cs typeface="Franklin Gothic Book"/>
              </a:rPr>
              <a:t>e</a:t>
            </a:r>
            <a:r>
              <a:rPr sz="2200" spc="-165" dirty="0">
                <a:latin typeface="Garamond" panose="02020404030301010803" pitchFamily="18" charset="0"/>
                <a:cs typeface="Franklin Gothic Book"/>
              </a:rPr>
              <a:t> </a:t>
            </a:r>
            <a:r>
              <a:rPr sz="2200" spc="-40" dirty="0">
                <a:latin typeface="Garamond" panose="02020404030301010803" pitchFamily="18" charset="0"/>
                <a:cs typeface="Franklin Gothic Book"/>
              </a:rPr>
              <a:t>f</a:t>
            </a:r>
            <a:r>
              <a:rPr sz="2200" dirty="0">
                <a:latin typeface="Garamond" panose="02020404030301010803" pitchFamily="18" charset="0"/>
                <a:cs typeface="Franklin Gothic Book"/>
              </a:rPr>
              <a:t>o</a:t>
            </a:r>
            <a:r>
              <a:rPr sz="2200" spc="-20" dirty="0">
                <a:latin typeface="Garamond" panose="02020404030301010803" pitchFamily="18" charset="0"/>
                <a:cs typeface="Franklin Gothic Book"/>
              </a:rPr>
              <a:t>r</a:t>
            </a:r>
            <a:r>
              <a:rPr sz="2200" dirty="0">
                <a:latin typeface="Garamond" panose="02020404030301010803" pitchFamily="18" charset="0"/>
                <a:cs typeface="Franklin Gothic Book"/>
              </a:rPr>
              <a:t>e</a:t>
            </a:r>
            <a:r>
              <a:rPr sz="2200" spc="15" dirty="0">
                <a:latin typeface="Garamond" panose="02020404030301010803" pitchFamily="18" charset="0"/>
                <a:cs typeface="Franklin Gothic Book"/>
              </a:rPr>
              <a:t>i</a:t>
            </a:r>
            <a:r>
              <a:rPr sz="2200" spc="-20" dirty="0">
                <a:latin typeface="Garamond" panose="02020404030301010803" pitchFamily="18" charset="0"/>
                <a:cs typeface="Franklin Gothic Book"/>
              </a:rPr>
              <a:t>g</a:t>
            </a:r>
            <a:r>
              <a:rPr sz="2200" dirty="0">
                <a:latin typeface="Garamond" panose="02020404030301010803" pitchFamily="18" charset="0"/>
                <a:cs typeface="Franklin Gothic Book"/>
              </a:rPr>
              <a:t>n </a:t>
            </a:r>
            <a:r>
              <a:rPr sz="2200" spc="-30" dirty="0">
                <a:latin typeface="Garamond" panose="02020404030301010803" pitchFamily="18" charset="0"/>
                <a:cs typeface="Franklin Gothic Book"/>
              </a:rPr>
              <a:t>p</a:t>
            </a:r>
            <a:r>
              <a:rPr sz="2200" dirty="0">
                <a:latin typeface="Garamond" panose="02020404030301010803" pitchFamily="18" charset="0"/>
                <a:cs typeface="Franklin Gothic Book"/>
              </a:rPr>
              <a:t>o</a:t>
            </a:r>
            <a:r>
              <a:rPr sz="2200" spc="10" dirty="0">
                <a:latin typeface="Garamond" panose="02020404030301010803" pitchFamily="18" charset="0"/>
                <a:cs typeface="Franklin Gothic Book"/>
              </a:rPr>
              <a:t>l</a:t>
            </a:r>
            <a:r>
              <a:rPr sz="2200" spc="15" dirty="0">
                <a:latin typeface="Garamond" panose="02020404030301010803" pitchFamily="18" charset="0"/>
                <a:cs typeface="Franklin Gothic Book"/>
              </a:rPr>
              <a:t>i</a:t>
            </a:r>
            <a:r>
              <a:rPr sz="2200" spc="20" dirty="0">
                <a:latin typeface="Garamond" panose="02020404030301010803" pitchFamily="18" charset="0"/>
                <a:cs typeface="Franklin Gothic Book"/>
              </a:rPr>
              <a:t>c</a:t>
            </a:r>
            <a:r>
              <a:rPr sz="2200" dirty="0">
                <a:latin typeface="Garamond" panose="02020404030301010803" pitchFamily="18" charset="0"/>
                <a:cs typeface="Franklin Gothic Book"/>
              </a:rPr>
              <a:t>y</a:t>
            </a:r>
            <a:r>
              <a:rPr sz="2200" spc="-50" dirty="0">
                <a:latin typeface="Garamond" panose="02020404030301010803" pitchFamily="18" charset="0"/>
                <a:cs typeface="Franklin Gothic Book"/>
              </a:rPr>
              <a:t> </a:t>
            </a:r>
            <a:r>
              <a:rPr sz="2200" spc="15" dirty="0">
                <a:latin typeface="Garamond" panose="02020404030301010803" pitchFamily="18" charset="0"/>
                <a:cs typeface="Franklin Gothic Book"/>
              </a:rPr>
              <a:t>i</a:t>
            </a:r>
            <a:r>
              <a:rPr sz="2200" spc="25" dirty="0">
                <a:latin typeface="Garamond" panose="02020404030301010803" pitchFamily="18" charset="0"/>
                <a:cs typeface="Franklin Gothic Book"/>
              </a:rPr>
              <a:t>n</a:t>
            </a:r>
            <a:r>
              <a:rPr sz="2200" spc="15" dirty="0">
                <a:latin typeface="Garamond" panose="02020404030301010803" pitchFamily="18" charset="0"/>
                <a:cs typeface="Franklin Gothic Book"/>
              </a:rPr>
              <a:t>i</a:t>
            </a:r>
            <a:r>
              <a:rPr sz="2200" spc="20" dirty="0">
                <a:latin typeface="Garamond" panose="02020404030301010803" pitchFamily="18" charset="0"/>
                <a:cs typeface="Franklin Gothic Book"/>
              </a:rPr>
              <a:t>t</a:t>
            </a:r>
            <a:r>
              <a:rPr sz="2200" spc="15" dirty="0">
                <a:latin typeface="Garamond" panose="02020404030301010803" pitchFamily="18" charset="0"/>
                <a:cs typeface="Franklin Gothic Book"/>
              </a:rPr>
              <a:t>i</a:t>
            </a:r>
            <a:r>
              <a:rPr sz="2200" spc="-20" dirty="0">
                <a:latin typeface="Garamond" panose="02020404030301010803" pitchFamily="18" charset="0"/>
                <a:cs typeface="Franklin Gothic Book"/>
              </a:rPr>
              <a:t>a</a:t>
            </a:r>
            <a:r>
              <a:rPr sz="2200" spc="20" dirty="0">
                <a:latin typeface="Garamond" panose="02020404030301010803" pitchFamily="18" charset="0"/>
                <a:cs typeface="Franklin Gothic Book"/>
              </a:rPr>
              <a:t>t</a:t>
            </a:r>
            <a:r>
              <a:rPr sz="2200" spc="15" dirty="0">
                <a:latin typeface="Garamond" panose="02020404030301010803" pitchFamily="18" charset="0"/>
                <a:cs typeface="Franklin Gothic Book"/>
              </a:rPr>
              <a:t>i</a:t>
            </a:r>
            <a:r>
              <a:rPr sz="2200" spc="-25" dirty="0">
                <a:latin typeface="Garamond" panose="02020404030301010803" pitchFamily="18" charset="0"/>
                <a:cs typeface="Franklin Gothic Book"/>
              </a:rPr>
              <a:t>v</a:t>
            </a:r>
            <a:r>
              <a:rPr sz="2200" dirty="0">
                <a:latin typeface="Garamond" panose="02020404030301010803" pitchFamily="18" charset="0"/>
                <a:cs typeface="Franklin Gothic Book"/>
              </a:rPr>
              <a:t>es</a:t>
            </a:r>
            <a:r>
              <a:rPr sz="2200" spc="-140" dirty="0">
                <a:latin typeface="Garamond" panose="02020404030301010803" pitchFamily="18" charset="0"/>
                <a:cs typeface="Franklin Gothic Book"/>
              </a:rPr>
              <a:t> </a:t>
            </a:r>
            <a:r>
              <a:rPr sz="2200" spc="20" dirty="0">
                <a:latin typeface="Garamond" panose="02020404030301010803" pitchFamily="18" charset="0"/>
                <a:cs typeface="Franklin Gothic Book"/>
              </a:rPr>
              <a:t>c</a:t>
            </a:r>
            <a:r>
              <a:rPr sz="2200" spc="15" dirty="0">
                <a:latin typeface="Garamond" panose="02020404030301010803" pitchFamily="18" charset="0"/>
                <a:cs typeface="Franklin Gothic Book"/>
              </a:rPr>
              <a:t>l</a:t>
            </a:r>
            <a:r>
              <a:rPr sz="2200" spc="-20" dirty="0">
                <a:latin typeface="Garamond" panose="02020404030301010803" pitchFamily="18" charset="0"/>
                <a:cs typeface="Franklin Gothic Book"/>
              </a:rPr>
              <a:t>a</a:t>
            </a:r>
            <a:r>
              <a:rPr sz="2200" spc="25" dirty="0">
                <a:latin typeface="Garamond" panose="02020404030301010803" pitchFamily="18" charset="0"/>
                <a:cs typeface="Franklin Gothic Book"/>
              </a:rPr>
              <a:t>s</a:t>
            </a:r>
            <a:r>
              <a:rPr sz="2200" spc="30" dirty="0">
                <a:latin typeface="Garamond" panose="02020404030301010803" pitchFamily="18" charset="0"/>
                <a:cs typeface="Franklin Gothic Book"/>
              </a:rPr>
              <a:t>h</a:t>
            </a:r>
            <a:r>
              <a:rPr sz="2200" spc="15" dirty="0">
                <a:latin typeface="Garamond" panose="02020404030301010803" pitchFamily="18" charset="0"/>
                <a:cs typeface="Franklin Gothic Book"/>
              </a:rPr>
              <a:t>i</a:t>
            </a:r>
            <a:r>
              <a:rPr sz="2200" spc="25" dirty="0">
                <a:latin typeface="Garamond" panose="02020404030301010803" pitchFamily="18" charset="0"/>
                <a:cs typeface="Franklin Gothic Book"/>
              </a:rPr>
              <a:t>n</a:t>
            </a:r>
            <a:r>
              <a:rPr sz="2200" dirty="0">
                <a:latin typeface="Garamond" panose="02020404030301010803" pitchFamily="18" charset="0"/>
                <a:cs typeface="Franklin Gothic Book"/>
              </a:rPr>
              <a:t>g</a:t>
            </a:r>
            <a:r>
              <a:rPr sz="2200" spc="-185" dirty="0">
                <a:latin typeface="Garamond" panose="02020404030301010803" pitchFamily="18" charset="0"/>
                <a:cs typeface="Franklin Gothic Book"/>
              </a:rPr>
              <a:t> </a:t>
            </a:r>
            <a:r>
              <a:rPr sz="2200" spc="-20" dirty="0">
                <a:latin typeface="Garamond" panose="02020404030301010803" pitchFamily="18" charset="0"/>
                <a:cs typeface="Franklin Gothic Book"/>
              </a:rPr>
              <a:t>a</a:t>
            </a:r>
            <a:r>
              <a:rPr sz="2200" spc="-25" dirty="0">
                <a:latin typeface="Garamond" panose="02020404030301010803" pitchFamily="18" charset="0"/>
                <a:cs typeface="Franklin Gothic Book"/>
              </a:rPr>
              <a:t>g</a:t>
            </a:r>
            <a:r>
              <a:rPr sz="2200" spc="-20" dirty="0">
                <a:latin typeface="Garamond" panose="02020404030301010803" pitchFamily="18" charset="0"/>
                <a:cs typeface="Franklin Gothic Book"/>
              </a:rPr>
              <a:t>a</a:t>
            </a:r>
            <a:r>
              <a:rPr sz="2200" spc="15" dirty="0">
                <a:latin typeface="Garamond" panose="02020404030301010803" pitchFamily="18" charset="0"/>
                <a:cs typeface="Franklin Gothic Book"/>
              </a:rPr>
              <a:t>i</a:t>
            </a:r>
            <a:r>
              <a:rPr sz="2200" spc="25" dirty="0">
                <a:latin typeface="Garamond" panose="02020404030301010803" pitchFamily="18" charset="0"/>
                <a:cs typeface="Franklin Gothic Book"/>
              </a:rPr>
              <a:t>ns</a:t>
            </a:r>
            <a:r>
              <a:rPr sz="2200" dirty="0">
                <a:latin typeface="Garamond" panose="02020404030301010803" pitchFamily="18" charset="0"/>
                <a:cs typeface="Franklin Gothic Book"/>
              </a:rPr>
              <a:t>t </a:t>
            </a:r>
            <a:r>
              <a:rPr sz="2200" spc="15" dirty="0">
                <a:latin typeface="Garamond" panose="02020404030301010803" pitchFamily="18" charset="0"/>
                <a:cs typeface="Franklin Gothic Book"/>
              </a:rPr>
              <a:t>i</a:t>
            </a:r>
            <a:r>
              <a:rPr sz="2200" spc="25" dirty="0">
                <a:latin typeface="Garamond" panose="02020404030301010803" pitchFamily="18" charset="0"/>
                <a:cs typeface="Franklin Gothic Book"/>
              </a:rPr>
              <a:t>n</a:t>
            </a:r>
            <a:r>
              <a:rPr sz="2200" spc="20" dirty="0">
                <a:latin typeface="Garamond" panose="02020404030301010803" pitchFamily="18" charset="0"/>
                <a:cs typeface="Franklin Gothic Book"/>
              </a:rPr>
              <a:t>t</a:t>
            </a:r>
            <a:r>
              <a:rPr sz="2200" spc="-20" dirty="0">
                <a:latin typeface="Garamond" panose="02020404030301010803" pitchFamily="18" charset="0"/>
                <a:cs typeface="Franklin Gothic Book"/>
              </a:rPr>
              <a:t>r</a:t>
            </a:r>
            <a:r>
              <a:rPr sz="2200" spc="50" dirty="0">
                <a:latin typeface="Garamond" panose="02020404030301010803" pitchFamily="18" charset="0"/>
                <a:cs typeface="Franklin Gothic Book"/>
              </a:rPr>
              <a:t>a</a:t>
            </a:r>
            <a:r>
              <a:rPr sz="2200" spc="-20" dirty="0">
                <a:latin typeface="Garamond" panose="02020404030301010803" pitchFamily="18" charset="0"/>
                <a:cs typeface="Franklin Gothic Book"/>
              </a:rPr>
              <a:t>-</a:t>
            </a:r>
            <a:r>
              <a:rPr sz="2200" spc="25" dirty="0">
                <a:latin typeface="Garamond" panose="02020404030301010803" pitchFamily="18" charset="0"/>
                <a:cs typeface="Franklin Gothic Book"/>
              </a:rPr>
              <a:t>s</a:t>
            </a:r>
            <a:r>
              <a:rPr sz="2200" spc="20" dirty="0">
                <a:latin typeface="Garamond" panose="02020404030301010803" pitchFamily="18" charset="0"/>
                <a:cs typeface="Franklin Gothic Book"/>
              </a:rPr>
              <a:t>t</a:t>
            </a:r>
            <a:r>
              <a:rPr sz="2200" spc="-20" dirty="0">
                <a:latin typeface="Garamond" panose="02020404030301010803" pitchFamily="18" charset="0"/>
                <a:cs typeface="Franklin Gothic Book"/>
              </a:rPr>
              <a:t>a</a:t>
            </a:r>
            <a:r>
              <a:rPr sz="2200" spc="20" dirty="0">
                <a:latin typeface="Garamond" panose="02020404030301010803" pitchFamily="18" charset="0"/>
                <a:cs typeface="Franklin Gothic Book"/>
              </a:rPr>
              <a:t>t</a:t>
            </a:r>
            <a:r>
              <a:rPr sz="2200" dirty="0">
                <a:latin typeface="Garamond" panose="02020404030301010803" pitchFamily="18" charset="0"/>
                <a:cs typeface="Franklin Gothic Book"/>
              </a:rPr>
              <a:t>e,</a:t>
            </a:r>
            <a:r>
              <a:rPr sz="2200" spc="-114" dirty="0">
                <a:latin typeface="Garamond" panose="02020404030301010803" pitchFamily="18" charset="0"/>
                <a:cs typeface="Franklin Gothic Book"/>
              </a:rPr>
              <a:t> </a:t>
            </a:r>
            <a:r>
              <a:rPr sz="2200" spc="20" dirty="0">
                <a:latin typeface="Garamond" panose="02020404030301010803" pitchFamily="18" charset="0"/>
                <a:cs typeface="Franklin Gothic Book"/>
              </a:rPr>
              <a:t>c</a:t>
            </a:r>
            <a:r>
              <a:rPr sz="2200" spc="15" dirty="0">
                <a:latin typeface="Garamond" panose="02020404030301010803" pitchFamily="18" charset="0"/>
                <a:cs typeface="Franklin Gothic Book"/>
              </a:rPr>
              <a:t>l</a:t>
            </a:r>
            <a:r>
              <a:rPr sz="2200" spc="-20" dirty="0">
                <a:latin typeface="Garamond" panose="02020404030301010803" pitchFamily="18" charset="0"/>
                <a:cs typeface="Franklin Gothic Book"/>
              </a:rPr>
              <a:t>a</a:t>
            </a:r>
            <a:r>
              <a:rPr sz="2200" dirty="0">
                <a:latin typeface="Garamond" panose="02020404030301010803" pitchFamily="18" charset="0"/>
                <a:cs typeface="Franklin Gothic Book"/>
              </a:rPr>
              <a:t>n</a:t>
            </a:r>
            <a:r>
              <a:rPr sz="2200" spc="-65" dirty="0">
                <a:latin typeface="Garamond" panose="02020404030301010803" pitchFamily="18" charset="0"/>
                <a:cs typeface="Franklin Gothic Book"/>
              </a:rPr>
              <a:t> </a:t>
            </a:r>
            <a:r>
              <a:rPr sz="2200" spc="-20" dirty="0">
                <a:latin typeface="Garamond" panose="02020404030301010803" pitchFamily="18" charset="0"/>
                <a:cs typeface="Franklin Gothic Book"/>
              </a:rPr>
              <a:t>r</a:t>
            </a:r>
            <a:r>
              <a:rPr sz="2200" dirty="0">
                <a:latin typeface="Garamond" panose="02020404030301010803" pitchFamily="18" charset="0"/>
                <a:cs typeface="Franklin Gothic Book"/>
              </a:rPr>
              <a:t>e</a:t>
            </a:r>
            <a:r>
              <a:rPr sz="2200" spc="-20" dirty="0">
                <a:latin typeface="Garamond" panose="02020404030301010803" pitchFamily="18" charset="0"/>
                <a:cs typeface="Franklin Gothic Book"/>
              </a:rPr>
              <a:t>a</a:t>
            </a:r>
            <a:r>
              <a:rPr sz="2200" spc="15" dirty="0">
                <a:latin typeface="Garamond" panose="02020404030301010803" pitchFamily="18" charset="0"/>
                <a:cs typeface="Franklin Gothic Book"/>
              </a:rPr>
              <a:t>li</a:t>
            </a:r>
            <a:r>
              <a:rPr sz="2200" spc="20" dirty="0">
                <a:latin typeface="Garamond" panose="02020404030301010803" pitchFamily="18" charset="0"/>
                <a:cs typeface="Franklin Gothic Book"/>
              </a:rPr>
              <a:t>t</a:t>
            </a:r>
            <a:r>
              <a:rPr sz="2200" spc="15" dirty="0">
                <a:latin typeface="Garamond" panose="02020404030301010803" pitchFamily="18" charset="0"/>
                <a:cs typeface="Franklin Gothic Book"/>
              </a:rPr>
              <a:t>i</a:t>
            </a:r>
            <a:r>
              <a:rPr sz="2200" dirty="0">
                <a:latin typeface="Garamond" panose="02020404030301010803" pitchFamily="18" charset="0"/>
                <a:cs typeface="Franklin Gothic Book"/>
              </a:rPr>
              <a:t>es</a:t>
            </a:r>
          </a:p>
          <a:p>
            <a:pPr marL="360045" marR="340360" indent="-347345">
              <a:lnSpc>
                <a:spcPts val="1730"/>
              </a:lnSpc>
              <a:spcBef>
                <a:spcPts val="430"/>
              </a:spcBef>
              <a:buFont typeface="Arial"/>
              <a:buChar char="•"/>
              <a:tabLst>
                <a:tab pos="360680" algn="l"/>
              </a:tabLst>
            </a:pPr>
            <a:endParaRPr lang="en-US" sz="2200" spc="-60" dirty="0" smtClean="0">
              <a:latin typeface="Garamond" panose="02020404030301010803" pitchFamily="18" charset="0"/>
              <a:cs typeface="Franklin Gothic Book"/>
            </a:endParaRPr>
          </a:p>
          <a:p>
            <a:pPr marL="360045" marR="340360" indent="-347345">
              <a:lnSpc>
                <a:spcPts val="1730"/>
              </a:lnSpc>
              <a:spcBef>
                <a:spcPts val="430"/>
              </a:spcBef>
              <a:buFont typeface="Arial"/>
              <a:buChar char="•"/>
              <a:tabLst>
                <a:tab pos="360680" algn="l"/>
              </a:tabLst>
            </a:pPr>
            <a:r>
              <a:rPr sz="2200" spc="-60" dirty="0" smtClean="0">
                <a:latin typeface="Garamond" panose="02020404030301010803" pitchFamily="18" charset="0"/>
                <a:cs typeface="Franklin Gothic Book"/>
              </a:rPr>
              <a:t>Y</a:t>
            </a:r>
            <a:r>
              <a:rPr sz="2200" dirty="0" smtClean="0">
                <a:latin typeface="Garamond" panose="02020404030301010803" pitchFamily="18" charset="0"/>
                <a:cs typeface="Franklin Gothic Book"/>
              </a:rPr>
              <a:t>ou</a:t>
            </a:r>
            <a:r>
              <a:rPr sz="2200" spc="-60" dirty="0" smtClean="0">
                <a:latin typeface="Garamond" panose="02020404030301010803" pitchFamily="18" charset="0"/>
                <a:cs typeface="Franklin Gothic Book"/>
              </a:rPr>
              <a:t> </a:t>
            </a:r>
            <a:r>
              <a:rPr sz="2200" spc="-30" dirty="0">
                <a:latin typeface="Garamond" panose="02020404030301010803" pitchFamily="18" charset="0"/>
                <a:cs typeface="Franklin Gothic Book"/>
              </a:rPr>
              <a:t>m</a:t>
            </a:r>
            <a:r>
              <a:rPr sz="2200" spc="25" dirty="0">
                <a:latin typeface="Garamond" panose="02020404030301010803" pitchFamily="18" charset="0"/>
                <a:cs typeface="Franklin Gothic Book"/>
              </a:rPr>
              <a:t>us</a:t>
            </a:r>
            <a:r>
              <a:rPr sz="2200" dirty="0">
                <a:latin typeface="Garamond" panose="02020404030301010803" pitchFamily="18" charset="0"/>
                <a:cs typeface="Franklin Gothic Book"/>
              </a:rPr>
              <a:t>t</a:t>
            </a:r>
            <a:r>
              <a:rPr sz="2200" spc="-70" dirty="0">
                <a:latin typeface="Garamond" panose="02020404030301010803" pitchFamily="18" charset="0"/>
                <a:cs typeface="Franklin Gothic Book"/>
              </a:rPr>
              <a:t> </a:t>
            </a:r>
            <a:r>
              <a:rPr sz="2200" dirty="0">
                <a:latin typeface="Garamond" panose="02020404030301010803" pitchFamily="18" charset="0"/>
                <a:cs typeface="Franklin Gothic Book"/>
              </a:rPr>
              <a:t>e</a:t>
            </a:r>
            <a:r>
              <a:rPr sz="2200" spc="25" dirty="0">
                <a:latin typeface="Garamond" panose="02020404030301010803" pitchFamily="18" charset="0"/>
                <a:cs typeface="Franklin Gothic Book"/>
              </a:rPr>
              <a:t>n</a:t>
            </a:r>
            <a:r>
              <a:rPr sz="2200" spc="-40" dirty="0">
                <a:latin typeface="Garamond" panose="02020404030301010803" pitchFamily="18" charset="0"/>
                <a:cs typeface="Franklin Gothic Book"/>
              </a:rPr>
              <a:t>d</a:t>
            </a:r>
            <a:r>
              <a:rPr sz="2200" spc="25" dirty="0">
                <a:latin typeface="Garamond" panose="02020404030301010803" pitchFamily="18" charset="0"/>
                <a:cs typeface="Franklin Gothic Book"/>
              </a:rPr>
              <a:t>u</a:t>
            </a:r>
            <a:r>
              <a:rPr sz="2200" spc="-20" dirty="0">
                <a:latin typeface="Garamond" panose="02020404030301010803" pitchFamily="18" charset="0"/>
                <a:cs typeface="Franklin Gothic Book"/>
              </a:rPr>
              <a:t>r</a:t>
            </a:r>
            <a:r>
              <a:rPr sz="2200" dirty="0">
                <a:latin typeface="Garamond" panose="02020404030301010803" pitchFamily="18" charset="0"/>
                <a:cs typeface="Franklin Gothic Book"/>
              </a:rPr>
              <a:t>e</a:t>
            </a:r>
            <a:r>
              <a:rPr sz="2200" spc="-25" dirty="0">
                <a:latin typeface="Garamond" panose="02020404030301010803" pitchFamily="18" charset="0"/>
                <a:cs typeface="Franklin Gothic Book"/>
              </a:rPr>
              <a:t> </a:t>
            </a:r>
            <a:r>
              <a:rPr sz="2200" spc="-20" dirty="0">
                <a:latin typeface="Garamond" panose="02020404030301010803" pitchFamily="18" charset="0"/>
                <a:cs typeface="Franklin Gothic Book"/>
              </a:rPr>
              <a:t>a</a:t>
            </a:r>
            <a:r>
              <a:rPr sz="2200" dirty="0">
                <a:latin typeface="Garamond" panose="02020404030301010803" pitchFamily="18" charset="0"/>
                <a:cs typeface="Franklin Gothic Book"/>
              </a:rPr>
              <a:t>n</a:t>
            </a:r>
            <a:r>
              <a:rPr sz="2200" spc="10" dirty="0">
                <a:latin typeface="Garamond" panose="02020404030301010803" pitchFamily="18" charset="0"/>
                <a:cs typeface="Franklin Gothic Book"/>
              </a:rPr>
              <a:t> </a:t>
            </a:r>
            <a:r>
              <a:rPr sz="2200" dirty="0">
                <a:latin typeface="Garamond" panose="02020404030301010803" pitchFamily="18" charset="0"/>
                <a:cs typeface="Franklin Gothic Book"/>
              </a:rPr>
              <a:t>o</a:t>
            </a:r>
            <a:r>
              <a:rPr sz="2200" spc="-30" dirty="0">
                <a:latin typeface="Garamond" panose="02020404030301010803" pitchFamily="18" charset="0"/>
                <a:cs typeface="Franklin Gothic Book"/>
              </a:rPr>
              <a:t>p</a:t>
            </a:r>
            <a:r>
              <a:rPr sz="2200" dirty="0">
                <a:latin typeface="Garamond" panose="02020404030301010803" pitchFamily="18" charset="0"/>
                <a:cs typeface="Franklin Gothic Book"/>
              </a:rPr>
              <a:t>e</a:t>
            </a:r>
            <a:r>
              <a:rPr sz="2200" spc="-25" dirty="0">
                <a:latin typeface="Garamond" panose="02020404030301010803" pitchFamily="18" charset="0"/>
                <a:cs typeface="Franklin Gothic Book"/>
              </a:rPr>
              <a:t>r</a:t>
            </a:r>
            <a:r>
              <a:rPr sz="2200" spc="-20" dirty="0">
                <a:latin typeface="Garamond" panose="02020404030301010803" pitchFamily="18" charset="0"/>
                <a:cs typeface="Franklin Gothic Book"/>
              </a:rPr>
              <a:t>a</a:t>
            </a:r>
            <a:r>
              <a:rPr sz="2200" spc="20" dirty="0">
                <a:latin typeface="Garamond" panose="02020404030301010803" pitchFamily="18" charset="0"/>
                <a:cs typeface="Franklin Gothic Book"/>
              </a:rPr>
              <a:t>t</a:t>
            </a:r>
            <a:r>
              <a:rPr sz="2200" spc="15" dirty="0">
                <a:latin typeface="Garamond" panose="02020404030301010803" pitchFamily="18" charset="0"/>
                <a:cs typeface="Franklin Gothic Book"/>
              </a:rPr>
              <a:t>i</a:t>
            </a:r>
            <a:r>
              <a:rPr sz="2200" dirty="0">
                <a:latin typeface="Garamond" panose="02020404030301010803" pitchFamily="18" charset="0"/>
                <a:cs typeface="Franklin Gothic Book"/>
              </a:rPr>
              <a:t>o</a:t>
            </a:r>
            <a:r>
              <a:rPr sz="2200" spc="25" dirty="0">
                <a:latin typeface="Garamond" panose="02020404030301010803" pitchFamily="18" charset="0"/>
                <a:cs typeface="Franklin Gothic Book"/>
              </a:rPr>
              <a:t>n</a:t>
            </a:r>
            <a:r>
              <a:rPr sz="2200" spc="-20" dirty="0">
                <a:latin typeface="Garamond" panose="02020404030301010803" pitchFamily="18" charset="0"/>
                <a:cs typeface="Franklin Gothic Book"/>
              </a:rPr>
              <a:t>a</a:t>
            </a:r>
            <a:r>
              <a:rPr sz="2200" dirty="0">
                <a:latin typeface="Garamond" panose="02020404030301010803" pitchFamily="18" charset="0"/>
                <a:cs typeface="Franklin Gothic Book"/>
              </a:rPr>
              <a:t>l</a:t>
            </a:r>
            <a:r>
              <a:rPr sz="2200" spc="-5" dirty="0">
                <a:latin typeface="Garamond" panose="02020404030301010803" pitchFamily="18" charset="0"/>
                <a:cs typeface="Franklin Gothic Book"/>
              </a:rPr>
              <a:t> </a:t>
            </a:r>
            <a:r>
              <a:rPr sz="2200" spc="20" dirty="0">
                <a:latin typeface="Garamond" panose="02020404030301010803" pitchFamily="18" charset="0"/>
                <a:cs typeface="Franklin Gothic Book"/>
              </a:rPr>
              <a:t>t</a:t>
            </a:r>
            <a:r>
              <a:rPr sz="2200" dirty="0">
                <a:latin typeface="Garamond" panose="02020404030301010803" pitchFamily="18" charset="0"/>
                <a:cs typeface="Franklin Gothic Book"/>
              </a:rPr>
              <a:t>e</a:t>
            </a:r>
            <a:r>
              <a:rPr sz="2200" spc="-35" dirty="0">
                <a:latin typeface="Garamond" panose="02020404030301010803" pitchFamily="18" charset="0"/>
                <a:cs typeface="Franklin Gothic Book"/>
              </a:rPr>
              <a:t>m</a:t>
            </a:r>
            <a:r>
              <a:rPr sz="2200" spc="-30" dirty="0">
                <a:latin typeface="Garamond" panose="02020404030301010803" pitchFamily="18" charset="0"/>
                <a:cs typeface="Franklin Gothic Book"/>
              </a:rPr>
              <a:t>p</a:t>
            </a:r>
            <a:r>
              <a:rPr sz="2200" dirty="0">
                <a:latin typeface="Garamond" panose="02020404030301010803" pitchFamily="18" charset="0"/>
                <a:cs typeface="Franklin Gothic Book"/>
              </a:rPr>
              <a:t>o</a:t>
            </a:r>
            <a:r>
              <a:rPr sz="2200" spc="-20" dirty="0">
                <a:latin typeface="Garamond" panose="02020404030301010803" pitchFamily="18" charset="0"/>
                <a:cs typeface="Franklin Gothic Book"/>
              </a:rPr>
              <a:t> </a:t>
            </a:r>
            <a:r>
              <a:rPr sz="2200" spc="20" dirty="0">
                <a:latin typeface="Garamond" panose="02020404030301010803" pitchFamily="18" charset="0"/>
                <a:cs typeface="Franklin Gothic Book"/>
              </a:rPr>
              <a:t>t</a:t>
            </a:r>
            <a:r>
              <a:rPr sz="2200" spc="30" dirty="0">
                <a:latin typeface="Garamond" panose="02020404030301010803" pitchFamily="18" charset="0"/>
                <a:cs typeface="Franklin Gothic Book"/>
              </a:rPr>
              <a:t>h</a:t>
            </a:r>
            <a:r>
              <a:rPr sz="2200" spc="-20" dirty="0">
                <a:latin typeface="Garamond" panose="02020404030301010803" pitchFamily="18" charset="0"/>
                <a:cs typeface="Franklin Gothic Book"/>
              </a:rPr>
              <a:t>a</a:t>
            </a:r>
            <a:r>
              <a:rPr sz="2200" dirty="0">
                <a:latin typeface="Garamond" panose="02020404030301010803" pitchFamily="18" charset="0"/>
                <a:cs typeface="Franklin Gothic Book"/>
              </a:rPr>
              <a:t>t </a:t>
            </a:r>
            <a:r>
              <a:rPr sz="2200" spc="-40" dirty="0">
                <a:latin typeface="Garamond" panose="02020404030301010803" pitchFamily="18" charset="0"/>
                <a:cs typeface="Franklin Gothic Book"/>
              </a:rPr>
              <a:t>d</a:t>
            </a:r>
            <a:r>
              <a:rPr sz="2200" spc="-20" dirty="0">
                <a:latin typeface="Garamond" panose="02020404030301010803" pitchFamily="18" charset="0"/>
                <a:cs typeface="Franklin Gothic Book"/>
              </a:rPr>
              <a:t>r</a:t>
            </a:r>
            <a:r>
              <a:rPr sz="2200" spc="15" dirty="0">
                <a:latin typeface="Garamond" panose="02020404030301010803" pitchFamily="18" charset="0"/>
                <a:cs typeface="Franklin Gothic Book"/>
              </a:rPr>
              <a:t>i</a:t>
            </a:r>
            <a:r>
              <a:rPr sz="2200" spc="-25" dirty="0">
                <a:latin typeface="Garamond" panose="02020404030301010803" pitchFamily="18" charset="0"/>
                <a:cs typeface="Franklin Gothic Book"/>
              </a:rPr>
              <a:t>v</a:t>
            </a:r>
            <a:r>
              <a:rPr sz="2200" dirty="0">
                <a:latin typeface="Garamond" panose="02020404030301010803" pitchFamily="18" charset="0"/>
                <a:cs typeface="Franklin Gothic Book"/>
              </a:rPr>
              <a:t>es</a:t>
            </a:r>
            <a:r>
              <a:rPr sz="2200" spc="5" dirty="0">
                <a:latin typeface="Garamond" panose="02020404030301010803" pitchFamily="18" charset="0"/>
                <a:cs typeface="Franklin Gothic Book"/>
              </a:rPr>
              <a:t> </a:t>
            </a:r>
            <a:r>
              <a:rPr sz="2200" spc="-30" dirty="0">
                <a:latin typeface="Garamond" panose="02020404030301010803" pitchFamily="18" charset="0"/>
                <a:cs typeface="Franklin Gothic Book"/>
              </a:rPr>
              <a:t>y</a:t>
            </a:r>
            <a:r>
              <a:rPr sz="2200" dirty="0">
                <a:latin typeface="Garamond" panose="02020404030301010803" pitchFamily="18" charset="0"/>
                <a:cs typeface="Franklin Gothic Book"/>
              </a:rPr>
              <a:t>ou</a:t>
            </a:r>
            <a:r>
              <a:rPr sz="2200" spc="10" dirty="0">
                <a:latin typeface="Garamond" panose="02020404030301010803" pitchFamily="18" charset="0"/>
                <a:cs typeface="Franklin Gothic Book"/>
              </a:rPr>
              <a:t> </a:t>
            </a:r>
            <a:r>
              <a:rPr sz="2200" spc="20" dirty="0">
                <a:latin typeface="Garamond" panose="02020404030301010803" pitchFamily="18" charset="0"/>
                <a:cs typeface="Franklin Gothic Book"/>
              </a:rPr>
              <a:t>t</a:t>
            </a:r>
            <a:r>
              <a:rPr sz="2200" dirty="0">
                <a:latin typeface="Garamond" panose="02020404030301010803" pitchFamily="18" charset="0"/>
                <a:cs typeface="Franklin Gothic Book"/>
              </a:rPr>
              <a:t>o</a:t>
            </a:r>
            <a:r>
              <a:rPr sz="2200" spc="20" dirty="0">
                <a:latin typeface="Garamond" panose="02020404030301010803" pitchFamily="18" charset="0"/>
                <a:cs typeface="Franklin Gothic Book"/>
              </a:rPr>
              <a:t>w</a:t>
            </a:r>
            <a:r>
              <a:rPr sz="2200" spc="-20" dirty="0">
                <a:latin typeface="Garamond" panose="02020404030301010803" pitchFamily="18" charset="0"/>
                <a:cs typeface="Franklin Gothic Book"/>
              </a:rPr>
              <a:t>ar</a:t>
            </a:r>
            <a:r>
              <a:rPr sz="2200" dirty="0">
                <a:latin typeface="Garamond" panose="02020404030301010803" pitchFamily="18" charset="0"/>
                <a:cs typeface="Franklin Gothic Book"/>
              </a:rPr>
              <a:t>d</a:t>
            </a:r>
            <a:r>
              <a:rPr sz="2200" spc="-125" dirty="0">
                <a:latin typeface="Garamond" panose="02020404030301010803" pitchFamily="18" charset="0"/>
                <a:cs typeface="Franklin Gothic Book"/>
              </a:rPr>
              <a:t> </a:t>
            </a:r>
            <a:r>
              <a:rPr sz="2200" spc="-20" dirty="0">
                <a:latin typeface="Garamond" panose="02020404030301010803" pitchFamily="18" charset="0"/>
                <a:cs typeface="Franklin Gothic Book"/>
              </a:rPr>
              <a:t>r</a:t>
            </a:r>
            <a:r>
              <a:rPr sz="2200" dirty="0">
                <a:latin typeface="Garamond" panose="02020404030301010803" pitchFamily="18" charset="0"/>
                <a:cs typeface="Franklin Gothic Book"/>
              </a:rPr>
              <a:t>e</a:t>
            </a:r>
            <a:r>
              <a:rPr sz="2200" spc="-20" dirty="0">
                <a:latin typeface="Garamond" panose="02020404030301010803" pitchFamily="18" charset="0"/>
                <a:cs typeface="Franklin Gothic Book"/>
              </a:rPr>
              <a:t>a</a:t>
            </a:r>
            <a:r>
              <a:rPr sz="2200" spc="20" dirty="0">
                <a:latin typeface="Garamond" panose="02020404030301010803" pitchFamily="18" charset="0"/>
                <a:cs typeface="Franklin Gothic Book"/>
              </a:rPr>
              <a:t>ct</a:t>
            </a:r>
            <a:r>
              <a:rPr sz="2200" spc="15" dirty="0">
                <a:latin typeface="Garamond" panose="02020404030301010803" pitchFamily="18" charset="0"/>
                <a:cs typeface="Franklin Gothic Book"/>
              </a:rPr>
              <a:t>i</a:t>
            </a:r>
            <a:r>
              <a:rPr sz="2200" dirty="0">
                <a:latin typeface="Garamond" panose="02020404030301010803" pitchFamily="18" charset="0"/>
                <a:cs typeface="Franklin Gothic Book"/>
              </a:rPr>
              <a:t>o</a:t>
            </a:r>
            <a:r>
              <a:rPr sz="2200" spc="25" dirty="0">
                <a:latin typeface="Garamond" panose="02020404030301010803" pitchFamily="18" charset="0"/>
                <a:cs typeface="Franklin Gothic Book"/>
              </a:rPr>
              <a:t>n</a:t>
            </a:r>
            <a:r>
              <a:rPr sz="2200" spc="-20" dirty="0">
                <a:latin typeface="Garamond" panose="02020404030301010803" pitchFamily="18" charset="0"/>
                <a:cs typeface="Franklin Gothic Book"/>
              </a:rPr>
              <a:t>a</a:t>
            </a:r>
            <a:r>
              <a:rPr sz="2200" spc="50" dirty="0">
                <a:latin typeface="Garamond" panose="02020404030301010803" pitchFamily="18" charset="0"/>
                <a:cs typeface="Franklin Gothic Book"/>
              </a:rPr>
              <a:t>r</a:t>
            </a:r>
            <a:r>
              <a:rPr sz="2200" dirty="0">
                <a:latin typeface="Garamond" panose="02020404030301010803" pitchFamily="18" charset="0"/>
                <a:cs typeface="Franklin Gothic Book"/>
              </a:rPr>
              <a:t>y </a:t>
            </a:r>
            <a:r>
              <a:rPr sz="2200" spc="-35" dirty="0">
                <a:latin typeface="Garamond" panose="02020404030301010803" pitchFamily="18" charset="0"/>
                <a:cs typeface="Franklin Gothic Book"/>
              </a:rPr>
              <a:t>b</a:t>
            </a:r>
            <a:r>
              <a:rPr sz="2200" dirty="0">
                <a:latin typeface="Garamond" panose="02020404030301010803" pitchFamily="18" charset="0"/>
                <a:cs typeface="Franklin Gothic Book"/>
              </a:rPr>
              <a:t>e</a:t>
            </a:r>
            <a:r>
              <a:rPr sz="2200" spc="30" dirty="0">
                <a:latin typeface="Garamond" panose="02020404030301010803" pitchFamily="18" charset="0"/>
                <a:cs typeface="Franklin Gothic Book"/>
              </a:rPr>
              <a:t>h</a:t>
            </a:r>
            <a:r>
              <a:rPr sz="2200" spc="-90" dirty="0">
                <a:latin typeface="Garamond" panose="02020404030301010803" pitchFamily="18" charset="0"/>
                <a:cs typeface="Franklin Gothic Book"/>
              </a:rPr>
              <a:t>a</a:t>
            </a:r>
            <a:r>
              <a:rPr sz="2200" spc="-25" dirty="0">
                <a:latin typeface="Garamond" panose="02020404030301010803" pitchFamily="18" charset="0"/>
                <a:cs typeface="Franklin Gothic Book"/>
              </a:rPr>
              <a:t>v</a:t>
            </a:r>
            <a:r>
              <a:rPr sz="2200" spc="15" dirty="0">
                <a:latin typeface="Garamond" panose="02020404030301010803" pitchFamily="18" charset="0"/>
                <a:cs typeface="Franklin Gothic Book"/>
              </a:rPr>
              <a:t>i</a:t>
            </a:r>
            <a:r>
              <a:rPr sz="2200" dirty="0">
                <a:latin typeface="Garamond" panose="02020404030301010803" pitchFamily="18" charset="0"/>
                <a:cs typeface="Franklin Gothic Book"/>
              </a:rPr>
              <a:t>or</a:t>
            </a:r>
          </a:p>
          <a:p>
            <a:pPr marL="360045" indent="-347345">
              <a:lnSpc>
                <a:spcPct val="100000"/>
              </a:lnSpc>
              <a:spcBef>
                <a:spcPts val="15"/>
              </a:spcBef>
              <a:buFont typeface="Arial"/>
              <a:buChar char="•"/>
              <a:tabLst>
                <a:tab pos="360680" algn="l"/>
              </a:tabLst>
            </a:pPr>
            <a:endParaRPr lang="en-US" sz="2200" spc="-35" dirty="0" smtClean="0">
              <a:latin typeface="Garamond" panose="02020404030301010803" pitchFamily="18" charset="0"/>
              <a:cs typeface="Franklin Gothic Book"/>
            </a:endParaRPr>
          </a:p>
        </p:txBody>
      </p:sp>
      <p:sp>
        <p:nvSpPr>
          <p:cNvPr id="8" name="Rectangle 7"/>
          <p:cNvSpPr/>
          <p:nvPr/>
        </p:nvSpPr>
        <p:spPr>
          <a:xfrm>
            <a:off x="10528300" y="0"/>
            <a:ext cx="1663700" cy="457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a:t>
            </a:r>
            <a:endParaRPr lang="en-US" dirty="0"/>
          </a:p>
        </p:txBody>
      </p:sp>
    </p:spTree>
    <p:extLst>
      <p:ext uri="{BB962C8B-B14F-4D97-AF65-F5344CB8AC3E}">
        <p14:creationId xmlns:p14="http://schemas.microsoft.com/office/powerpoint/2010/main" val="796254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06400" y="533400"/>
            <a:ext cx="11254317" cy="1143000"/>
          </a:xfrm>
        </p:spPr>
        <p:txBody>
          <a:bodyPr>
            <a:normAutofit fontScale="90000"/>
          </a:bodyPr>
          <a:lstStyle/>
          <a:p>
            <a:r>
              <a:rPr lang="en-US" altLang="en-US" b="1" dirty="0"/>
              <a:t>The Physical Metaphor</a:t>
            </a:r>
            <a:br>
              <a:rPr lang="en-US" altLang="en-US" b="1" dirty="0"/>
            </a:br>
            <a:endParaRPr lang="en-US" altLang="en-US" dirty="0" smtClean="0"/>
          </a:p>
        </p:txBody>
      </p:sp>
      <p:sp>
        <p:nvSpPr>
          <p:cNvPr id="8195" name="Rectangle 3"/>
          <p:cNvSpPr>
            <a:spLocks noGrp="1" noChangeArrowheads="1"/>
          </p:cNvSpPr>
          <p:nvPr>
            <p:ph type="body" idx="1"/>
          </p:nvPr>
        </p:nvSpPr>
        <p:spPr>
          <a:xfrm>
            <a:off x="914400" y="1600200"/>
            <a:ext cx="10363200" cy="4495800"/>
          </a:xfrm>
        </p:spPr>
        <p:txBody>
          <a:bodyPr>
            <a:normAutofit/>
          </a:bodyPr>
          <a:lstStyle/>
          <a:p>
            <a:pPr eaLnBrk="1" hangingPunct="1">
              <a:lnSpc>
                <a:spcPct val="90000"/>
              </a:lnSpc>
              <a:buFont typeface="Wingdings" pitchFamily="2" charset="2"/>
              <a:buNone/>
              <a:defRPr/>
            </a:pPr>
            <a:r>
              <a:rPr lang="en-US" altLang="en-US" sz="2800" dirty="0" smtClean="0"/>
              <a:t>		</a:t>
            </a:r>
            <a:r>
              <a:rPr lang="en-US" altLang="en-US" sz="2400" dirty="0" smtClean="0"/>
              <a:t>	</a:t>
            </a:r>
            <a:endParaRPr lang="en-US" altLang="en-US" sz="2400" b="1" dirty="0" smtClean="0"/>
          </a:p>
          <a:p>
            <a:pPr eaLnBrk="1" hangingPunct="1">
              <a:lnSpc>
                <a:spcPct val="90000"/>
              </a:lnSpc>
              <a:buFont typeface="Wingdings" pitchFamily="2" charset="2"/>
              <a:buNone/>
              <a:defRPr/>
            </a:pPr>
            <a:endParaRPr lang="en-US" altLang="en-US" sz="2400" b="1" dirty="0" smtClean="0"/>
          </a:p>
          <a:p>
            <a:pPr eaLnBrk="1" hangingPunct="1">
              <a:lnSpc>
                <a:spcPct val="90000"/>
              </a:lnSpc>
              <a:buFont typeface="Wingdings" pitchFamily="2" charset="2"/>
              <a:buNone/>
              <a:defRPr/>
            </a:pPr>
            <a:endParaRPr lang="en-US" altLang="en-US" sz="2400" b="1" dirty="0" smtClean="0"/>
          </a:p>
          <a:p>
            <a:pPr eaLnBrk="1" hangingPunct="1">
              <a:lnSpc>
                <a:spcPct val="90000"/>
              </a:lnSpc>
              <a:buFont typeface="Wingdings" pitchFamily="2" charset="2"/>
              <a:buNone/>
              <a:defRPr/>
            </a:pPr>
            <a:endParaRPr lang="en-US" altLang="en-US" sz="2400" b="1" dirty="0" smtClean="0"/>
          </a:p>
          <a:p>
            <a:pPr eaLnBrk="1" hangingPunct="1">
              <a:lnSpc>
                <a:spcPct val="90000"/>
              </a:lnSpc>
              <a:defRPr/>
            </a:pPr>
            <a:r>
              <a:rPr lang="en-US" altLang="en-US" sz="2400" dirty="0" smtClean="0"/>
              <a:t>Pass things around the room counting the number of times something is dropped.</a:t>
            </a:r>
          </a:p>
          <a:p>
            <a:pPr eaLnBrk="1" hangingPunct="1">
              <a:lnSpc>
                <a:spcPct val="90000"/>
              </a:lnSpc>
              <a:defRPr/>
            </a:pPr>
            <a:r>
              <a:rPr lang="en-US" altLang="en-US" sz="2400" dirty="0" smtClean="0">
                <a:solidFill>
                  <a:schemeClr val="accent6">
                    <a:lumMod val="60000"/>
                    <a:lumOff val="40000"/>
                  </a:schemeClr>
                </a:solidFill>
              </a:rPr>
              <a:t>What are some parallels between passing objects and passing information, and expectations?</a:t>
            </a:r>
          </a:p>
          <a:p>
            <a:pPr eaLnBrk="1" hangingPunct="1">
              <a:lnSpc>
                <a:spcPct val="90000"/>
              </a:lnSpc>
              <a:defRPr/>
            </a:pPr>
            <a:r>
              <a:rPr lang="en-US" altLang="en-US" sz="2400" dirty="0" smtClean="0">
                <a:solidFill>
                  <a:schemeClr val="accent6">
                    <a:lumMod val="60000"/>
                    <a:lumOff val="40000"/>
                  </a:schemeClr>
                </a:solidFill>
              </a:rPr>
              <a:t>When have you “dropped the baton” and what could you have done differently?</a:t>
            </a:r>
          </a:p>
          <a:p>
            <a:pPr eaLnBrk="1" hangingPunct="1">
              <a:lnSpc>
                <a:spcPct val="90000"/>
              </a:lnSpc>
              <a:buFont typeface="Wingdings" pitchFamily="2" charset="2"/>
              <a:buNone/>
              <a:defRPr/>
            </a:pPr>
            <a:endParaRPr lang="en-US" altLang="en-US" sz="2400" b="1" dirty="0" smtClean="0"/>
          </a:p>
        </p:txBody>
      </p:sp>
      <p:pic>
        <p:nvPicPr>
          <p:cNvPr id="972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400" y="2209801"/>
            <a:ext cx="2336800"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8246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97284"/>
                                        </p:tgtEl>
                                        <p:attrNameLst>
                                          <p:attrName>style.visibility</p:attrName>
                                        </p:attrNameLst>
                                      </p:cBhvr>
                                      <p:to>
                                        <p:strVal val="visible"/>
                                      </p:to>
                                    </p:set>
                                    <p:animEffect transition="in" filter="dissolve">
                                      <p:cBhvr>
                                        <p:cTn id="7" dur="500"/>
                                        <p:tgtEl>
                                          <p:spTgt spid="97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06400" y="533400"/>
            <a:ext cx="11254317" cy="1143000"/>
          </a:xfrm>
        </p:spPr>
        <p:txBody>
          <a:bodyPr/>
          <a:lstStyle/>
          <a:p>
            <a:pPr eaLnBrk="1" hangingPunct="1"/>
            <a:r>
              <a:rPr lang="en-US" altLang="en-US" dirty="0" smtClean="0"/>
              <a:t>Key Point</a:t>
            </a:r>
          </a:p>
        </p:txBody>
      </p:sp>
      <p:sp>
        <p:nvSpPr>
          <p:cNvPr id="9219" name="Rectangle 3"/>
          <p:cNvSpPr>
            <a:spLocks noGrp="1" noChangeArrowheads="1"/>
          </p:cNvSpPr>
          <p:nvPr>
            <p:ph type="body" idx="1"/>
          </p:nvPr>
        </p:nvSpPr>
        <p:spPr>
          <a:xfrm>
            <a:off x="609600" y="1676400"/>
            <a:ext cx="10972800" cy="4678363"/>
          </a:xfrm>
        </p:spPr>
        <p:txBody>
          <a:bodyPr/>
          <a:lstStyle/>
          <a:p>
            <a:pPr eaLnBrk="1" hangingPunct="1">
              <a:buFont typeface="Wingdings" pitchFamily="2" charset="2"/>
              <a:buNone/>
            </a:pPr>
            <a:r>
              <a:rPr lang="en-US" altLang="en-US" sz="2800" smtClean="0"/>
              <a:t>	</a:t>
            </a:r>
            <a:r>
              <a:rPr lang="en-US" altLang="en-US" sz="2800" b="1" smtClean="0"/>
              <a:t>In communication, the only message that matters is the one that is received.</a:t>
            </a:r>
          </a:p>
          <a:p>
            <a:pPr eaLnBrk="1" hangingPunct="1">
              <a:buFont typeface="Wingdings" pitchFamily="2" charset="2"/>
              <a:buNone/>
            </a:pPr>
            <a:r>
              <a:rPr lang="en-US" altLang="en-US" sz="2800" smtClean="0"/>
              <a:t>Requires: </a:t>
            </a:r>
          </a:p>
          <a:p>
            <a:pPr eaLnBrk="1" hangingPunct="1"/>
            <a:r>
              <a:rPr lang="en-US" altLang="en-US" sz="2400" smtClean="0"/>
              <a:t>Real time monitoring/feedback</a:t>
            </a:r>
          </a:p>
          <a:p>
            <a:pPr eaLnBrk="1" hangingPunct="1"/>
            <a:r>
              <a:rPr lang="en-US" altLang="en-US" sz="2400" smtClean="0"/>
              <a:t>Respect for message and person</a:t>
            </a:r>
          </a:p>
          <a:p>
            <a:pPr eaLnBrk="1" hangingPunct="1"/>
            <a:r>
              <a:rPr lang="en-US" altLang="en-US" sz="2400" smtClean="0"/>
              <a:t>Considerable practice, does not come naturally to most people</a:t>
            </a:r>
          </a:p>
          <a:p>
            <a:pPr eaLnBrk="1" hangingPunct="1"/>
            <a:r>
              <a:rPr lang="en-US" altLang="en-US" sz="2400" smtClean="0"/>
              <a:t>Refocusing one’s communication goal from message delivery to “evidence” of grasping</a:t>
            </a:r>
          </a:p>
        </p:txBody>
      </p:sp>
      <p:pic>
        <p:nvPicPr>
          <p:cNvPr id="9220" name="Picture 4" descr="MC90023425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1" y="2209801"/>
            <a:ext cx="274743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58643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dirty="0" smtClean="0"/>
              <a:t>Understanding Your Communication Style</a:t>
            </a:r>
          </a:p>
        </p:txBody>
      </p:sp>
      <p:sp>
        <p:nvSpPr>
          <p:cNvPr id="15363" name="Rectangle 3"/>
          <p:cNvSpPr>
            <a:spLocks noGrp="1" noChangeArrowheads="1"/>
          </p:cNvSpPr>
          <p:nvPr>
            <p:ph type="body" idx="1"/>
          </p:nvPr>
        </p:nvSpPr>
        <p:spPr/>
        <p:txBody>
          <a:bodyPr/>
          <a:lstStyle/>
          <a:p>
            <a:pPr eaLnBrk="1" hangingPunct="1"/>
            <a:r>
              <a:rPr lang="en-US" altLang="en-US" sz="2800" smtClean="0"/>
              <a:t>First and most important challenge is to develop a deep appreciation for the uniqueness of your own perceptions, your specific temperament and world view</a:t>
            </a:r>
          </a:p>
          <a:p>
            <a:pPr lvl="1" eaLnBrk="1" hangingPunct="1"/>
            <a:r>
              <a:rPr lang="en-US" altLang="en-US" sz="2300" smtClean="0"/>
              <a:t>Seeing yourself as others see you is a huge challenge</a:t>
            </a:r>
          </a:p>
          <a:p>
            <a:pPr lvl="1" eaLnBrk="1" hangingPunct="1"/>
            <a:r>
              <a:rPr lang="en-US" altLang="en-US" sz="2300" smtClean="0"/>
              <a:t>In the U.S., ALL attempts to improve communication among people of different races must begin with helping Caucasians to understand that they have ethnicity</a:t>
            </a:r>
          </a:p>
          <a:p>
            <a:pPr lvl="1" eaLnBrk="1" hangingPunct="1"/>
            <a:r>
              <a:rPr lang="en-US" altLang="en-US" sz="2300" smtClean="0"/>
              <a:t>The fundamental communication problem is the belief that one’s perceived reality is THE only reality</a:t>
            </a:r>
          </a:p>
          <a:p>
            <a:pPr eaLnBrk="1" hangingPunct="1">
              <a:buFont typeface="Wingdings" pitchFamily="2" charset="2"/>
              <a:buNone/>
            </a:pPr>
            <a:endParaRPr lang="en-US" altLang="en-US" sz="2800" smtClean="0"/>
          </a:p>
        </p:txBody>
      </p:sp>
    </p:spTree>
    <p:extLst>
      <p:ext uri="{BB962C8B-B14F-4D97-AF65-F5344CB8AC3E}">
        <p14:creationId xmlns:p14="http://schemas.microsoft.com/office/powerpoint/2010/main" val="3512599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smtClean="0"/>
              <a:t>You Must First Empty Your Cup</a:t>
            </a:r>
          </a:p>
        </p:txBody>
      </p:sp>
      <p:sp>
        <p:nvSpPr>
          <p:cNvPr id="16387" name="Rectangle 3"/>
          <p:cNvSpPr>
            <a:spLocks noGrp="1" noChangeArrowheads="1"/>
          </p:cNvSpPr>
          <p:nvPr>
            <p:ph type="body" idx="1"/>
          </p:nvPr>
        </p:nvSpPr>
        <p:spPr/>
        <p:txBody>
          <a:bodyPr/>
          <a:lstStyle/>
          <a:p>
            <a:pPr eaLnBrk="1" hangingPunct="1">
              <a:lnSpc>
                <a:spcPct val="90000"/>
              </a:lnSpc>
            </a:pPr>
            <a:r>
              <a:rPr lang="en-US" altLang="en-US" sz="2500" smtClean="0">
                <a:latin typeface="Times New Roman" pitchFamily="18" charset="0"/>
              </a:rPr>
              <a:t>A university professor went to visit a famous Zen master. While the master quietly served tea, the professor talked about Zen.</a:t>
            </a:r>
          </a:p>
          <a:p>
            <a:pPr eaLnBrk="1" hangingPunct="1">
              <a:lnSpc>
                <a:spcPct val="90000"/>
              </a:lnSpc>
            </a:pPr>
            <a:r>
              <a:rPr lang="en-US" altLang="en-US" sz="2500" smtClean="0">
                <a:latin typeface="Times New Roman" pitchFamily="18" charset="0"/>
              </a:rPr>
              <a:t>The master poured the visitor’s cup to the brim, and then kept pouring. The professor watched the overflowing cup until he could no longer restrain himself.</a:t>
            </a:r>
          </a:p>
          <a:p>
            <a:pPr eaLnBrk="1" hangingPunct="1">
              <a:lnSpc>
                <a:spcPct val="90000"/>
              </a:lnSpc>
            </a:pPr>
            <a:r>
              <a:rPr lang="en-US" altLang="en-US" sz="2500" smtClean="0">
                <a:latin typeface="Times New Roman" pitchFamily="18" charset="0"/>
              </a:rPr>
              <a:t>“It’s overfull! No more will go in!” the professor blurted. “You are like this cup,” the master replied, “How can I show you Zen unless you first empty your cup.”</a:t>
            </a:r>
            <a:r>
              <a:rPr lang="en-US" altLang="en-US" sz="2500" smtClean="0"/>
              <a:t> </a:t>
            </a:r>
          </a:p>
          <a:p>
            <a:pPr eaLnBrk="1" hangingPunct="1">
              <a:lnSpc>
                <a:spcPct val="90000"/>
              </a:lnSpc>
              <a:buFont typeface="Wingdings" pitchFamily="2" charset="2"/>
              <a:buNone/>
            </a:pPr>
            <a:endParaRPr lang="en-US" altLang="en-US" sz="2500" smtClean="0"/>
          </a:p>
        </p:txBody>
      </p:sp>
    </p:spTree>
    <p:extLst>
      <p:ext uri="{BB962C8B-B14F-4D97-AF65-F5344CB8AC3E}">
        <p14:creationId xmlns:p14="http://schemas.microsoft.com/office/powerpoint/2010/main" val="1354208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Welcome and Introductions</a:t>
            </a:r>
            <a:endParaRPr lang="en-US" dirty="0"/>
          </a:p>
        </p:txBody>
      </p:sp>
      <p:sp>
        <p:nvSpPr>
          <p:cNvPr id="3" name="Content Placeholder 2"/>
          <p:cNvSpPr>
            <a:spLocks noGrp="1"/>
          </p:cNvSpPr>
          <p:nvPr>
            <p:ph idx="1"/>
          </p:nvPr>
        </p:nvSpPr>
        <p:spPr/>
        <p:txBody>
          <a:bodyPr>
            <a:normAutofit fontScale="77500" lnSpcReduction="20000"/>
          </a:bodyPr>
          <a:lstStyle/>
          <a:p>
            <a:pPr>
              <a:lnSpc>
                <a:spcPct val="100000"/>
              </a:lnSpc>
              <a:spcBef>
                <a:spcPts val="0"/>
              </a:spcBef>
            </a:pPr>
            <a:r>
              <a:rPr lang="en-US" dirty="0" smtClean="0">
                <a:solidFill>
                  <a:prstClr val="black"/>
                </a:solidFill>
              </a:rPr>
              <a:t>Introduction of instructors and special guests</a:t>
            </a:r>
          </a:p>
          <a:p>
            <a:pPr>
              <a:lnSpc>
                <a:spcPct val="100000"/>
              </a:lnSpc>
              <a:spcBef>
                <a:spcPts val="0"/>
              </a:spcBef>
            </a:pPr>
            <a:endParaRPr lang="en-US" dirty="0">
              <a:solidFill>
                <a:prstClr val="black"/>
              </a:solidFill>
            </a:endParaRPr>
          </a:p>
          <a:p>
            <a:pPr>
              <a:lnSpc>
                <a:spcPct val="100000"/>
              </a:lnSpc>
              <a:spcBef>
                <a:spcPts val="0"/>
              </a:spcBef>
            </a:pPr>
            <a:r>
              <a:rPr lang="en-US" dirty="0" smtClean="0">
                <a:solidFill>
                  <a:prstClr val="black"/>
                </a:solidFill>
              </a:rPr>
              <a:t>Perspective on communication of SOCOMM leadership</a:t>
            </a:r>
          </a:p>
          <a:p>
            <a:pPr marL="0" lvl="0" indent="0">
              <a:lnSpc>
                <a:spcPct val="100000"/>
              </a:lnSpc>
              <a:spcBef>
                <a:spcPts val="0"/>
              </a:spcBef>
              <a:buNone/>
            </a:pPr>
            <a:endParaRPr lang="en-US" dirty="0">
              <a:solidFill>
                <a:prstClr val="black"/>
              </a:solidFill>
            </a:endParaRPr>
          </a:p>
          <a:p>
            <a:pPr marL="0" indent="0">
              <a:lnSpc>
                <a:spcPct val="100000"/>
              </a:lnSpc>
              <a:spcBef>
                <a:spcPts val="0"/>
              </a:spcBef>
              <a:buNone/>
            </a:pPr>
            <a:r>
              <a:rPr lang="en-US" dirty="0">
                <a:solidFill>
                  <a:prstClr val="black"/>
                </a:solidFill>
              </a:rPr>
              <a:t>Why are we here</a:t>
            </a:r>
            <a:r>
              <a:rPr lang="en-US" dirty="0" smtClean="0">
                <a:solidFill>
                  <a:prstClr val="black"/>
                </a:solidFill>
              </a:rPr>
              <a:t>?  Goal of this two-day course: </a:t>
            </a:r>
          </a:p>
          <a:p>
            <a:pPr marL="0" lvl="0" indent="0">
              <a:lnSpc>
                <a:spcPct val="100000"/>
              </a:lnSpc>
              <a:spcBef>
                <a:spcPts val="0"/>
              </a:spcBef>
              <a:buNone/>
            </a:pPr>
            <a:endParaRPr lang="en-US" dirty="0">
              <a:solidFill>
                <a:prstClr val="black"/>
              </a:solidFill>
            </a:endParaRPr>
          </a:p>
          <a:p>
            <a:pPr>
              <a:lnSpc>
                <a:spcPct val="100000"/>
              </a:lnSpc>
              <a:spcBef>
                <a:spcPts val="0"/>
              </a:spcBef>
            </a:pPr>
            <a:r>
              <a:rPr lang="en-US" b="1" dirty="0" smtClean="0">
                <a:solidFill>
                  <a:prstClr val="black"/>
                </a:solidFill>
              </a:rPr>
              <a:t>To build greater awareness and personal capacity for using strategic communication to build stronger relationships and accomplish your objectives</a:t>
            </a:r>
          </a:p>
          <a:p>
            <a:pPr>
              <a:lnSpc>
                <a:spcPct val="100000"/>
              </a:lnSpc>
              <a:spcBef>
                <a:spcPts val="0"/>
              </a:spcBef>
            </a:pPr>
            <a:endParaRPr lang="en-US" b="1" dirty="0">
              <a:solidFill>
                <a:prstClr val="black"/>
              </a:solidFill>
            </a:endParaRPr>
          </a:p>
          <a:p>
            <a:pPr>
              <a:lnSpc>
                <a:spcPct val="100000"/>
              </a:lnSpc>
              <a:spcBef>
                <a:spcPts val="0"/>
              </a:spcBef>
            </a:pPr>
            <a:r>
              <a:rPr lang="en-US" b="1" dirty="0" smtClean="0">
                <a:solidFill>
                  <a:prstClr val="black"/>
                </a:solidFill>
              </a:rPr>
              <a:t>To better understand how to apply principles of strategic communication and negotiation to practical challenges that you encounter in your work</a:t>
            </a:r>
          </a:p>
          <a:p>
            <a:pPr marL="0" lvl="0" indent="0">
              <a:lnSpc>
                <a:spcPct val="100000"/>
              </a:lnSpc>
              <a:spcBef>
                <a:spcPts val="0"/>
              </a:spcBef>
              <a:buNone/>
            </a:pPr>
            <a:endParaRPr lang="en-US" dirty="0">
              <a:solidFill>
                <a:prstClr val="black"/>
              </a:solidFill>
            </a:endParaRPr>
          </a:p>
          <a:p>
            <a:pPr marL="0" lvl="0" indent="0">
              <a:lnSpc>
                <a:spcPct val="100000"/>
              </a:lnSpc>
              <a:spcBef>
                <a:spcPts val="0"/>
              </a:spcBef>
              <a:buNone/>
            </a:pPr>
            <a:r>
              <a:rPr lang="en-US" dirty="0" smtClean="0">
                <a:solidFill>
                  <a:prstClr val="black"/>
                </a:solidFill>
                <a:latin typeface="Calibri" panose="020F0502020204030204"/>
                <a:cs typeface="+mn-cs"/>
              </a:rPr>
              <a:t>   </a:t>
            </a:r>
            <a:endParaRPr lang="en-US" dirty="0">
              <a:solidFill>
                <a:prstClr val="black"/>
              </a:solidFill>
              <a:latin typeface="Calibri" panose="020F0502020204030204"/>
              <a:cs typeface="+mn-cs"/>
            </a:endParaRPr>
          </a:p>
        </p:txBody>
      </p:sp>
      <p:sp>
        <p:nvSpPr>
          <p:cNvPr id="4" name="Footer Placeholder 3"/>
          <p:cNvSpPr>
            <a:spLocks noGrp="1"/>
          </p:cNvSpPr>
          <p:nvPr>
            <p:ph type="ftr" sz="quarter" idx="11"/>
          </p:nvPr>
        </p:nvSpPr>
        <p:spPr/>
        <p:txBody>
          <a:bodyPr/>
          <a:lstStyle/>
          <a:p>
            <a:r>
              <a:rPr lang="en-US" dirty="0" smtClean="0">
                <a:latin typeface="Garamond" panose="02020404030301010803" pitchFamily="18" charset="0"/>
              </a:rPr>
              <a:t>Brookings Executive Education                              </a:t>
            </a:r>
            <a:r>
              <a:rPr lang="en-US" dirty="0" smtClean="0"/>
              <a:t>		</a:t>
            </a:r>
            <a:r>
              <a:rPr lang="en-US" dirty="0"/>
              <a:t> </a:t>
            </a:r>
            <a:r>
              <a:rPr lang="en-US" dirty="0" smtClean="0"/>
              <a:t>               </a:t>
            </a:r>
            <a:r>
              <a:rPr lang="en-US" dirty="0"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solidFill>
                  <a:schemeClr val="bg1"/>
                </a:solidFill>
                <a:latin typeface="Garamond" panose="02020404030301010803" pitchFamily="18" charset="0"/>
              </a:rPr>
              <a:t>2</a:t>
            </a:fld>
            <a:endParaRPr lang="en-US" dirty="0">
              <a:solidFill>
                <a:schemeClr val="bg1"/>
              </a:solidFill>
              <a:latin typeface="Garamond" panose="02020404030301010803" pitchFamily="18" charset="0"/>
            </a:endParaRPr>
          </a:p>
        </p:txBody>
      </p:sp>
    </p:spTree>
    <p:extLst>
      <p:ext uri="{BB962C8B-B14F-4D97-AF65-F5344CB8AC3E}">
        <p14:creationId xmlns:p14="http://schemas.microsoft.com/office/powerpoint/2010/main" val="6803667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en-US" smtClean="0"/>
              <a:t>Ask yourself…</a:t>
            </a:r>
          </a:p>
        </p:txBody>
      </p:sp>
      <p:sp>
        <p:nvSpPr>
          <p:cNvPr id="17411" name="Rectangle 3"/>
          <p:cNvSpPr>
            <a:spLocks noGrp="1" noChangeArrowheads="1"/>
          </p:cNvSpPr>
          <p:nvPr>
            <p:ph type="body" idx="1"/>
          </p:nvPr>
        </p:nvSpPr>
        <p:spPr/>
        <p:txBody>
          <a:bodyPr/>
          <a:lstStyle/>
          <a:p>
            <a:pPr eaLnBrk="1" hangingPunct="1"/>
            <a:r>
              <a:rPr lang="en-US" altLang="en-US" smtClean="0"/>
              <a:t>How am I ALREADY communicating?</a:t>
            </a:r>
          </a:p>
          <a:p>
            <a:pPr eaLnBrk="1" hangingPunct="1"/>
            <a:r>
              <a:rPr lang="en-US" altLang="en-US" smtClean="0"/>
              <a:t>Where do I get my data about this?</a:t>
            </a:r>
          </a:p>
          <a:p>
            <a:pPr eaLnBrk="1" hangingPunct="1"/>
            <a:r>
              <a:rPr lang="en-US" altLang="en-US" smtClean="0"/>
              <a:t>How can I get more?</a:t>
            </a:r>
          </a:p>
        </p:txBody>
      </p:sp>
    </p:spTree>
    <p:extLst>
      <p:ext uri="{BB962C8B-B14F-4D97-AF65-F5344CB8AC3E}">
        <p14:creationId xmlns:p14="http://schemas.microsoft.com/office/powerpoint/2010/main" val="3570769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09600" y="381001"/>
            <a:ext cx="10972800" cy="1139825"/>
          </a:xfrm>
        </p:spPr>
        <p:txBody>
          <a:bodyPr/>
          <a:lstStyle/>
          <a:p>
            <a:pPr eaLnBrk="1" hangingPunct="1"/>
            <a:r>
              <a:rPr lang="en-US" altLang="en-US" dirty="0" smtClean="0"/>
              <a:t>Collaborating across differences</a:t>
            </a:r>
          </a:p>
        </p:txBody>
      </p:sp>
      <p:sp>
        <p:nvSpPr>
          <p:cNvPr id="18435" name="Rectangle 3"/>
          <p:cNvSpPr>
            <a:spLocks noGrp="1" noChangeArrowheads="1"/>
          </p:cNvSpPr>
          <p:nvPr>
            <p:ph type="body" idx="1"/>
          </p:nvPr>
        </p:nvSpPr>
        <p:spPr>
          <a:xfrm>
            <a:off x="609600" y="1905000"/>
            <a:ext cx="10972800" cy="4225925"/>
          </a:xfrm>
        </p:spPr>
        <p:txBody>
          <a:bodyPr/>
          <a:lstStyle/>
          <a:p>
            <a:pPr eaLnBrk="1" hangingPunct="1">
              <a:buClr>
                <a:srgbClr val="000000"/>
              </a:buClr>
              <a:buFontTx/>
              <a:buChar char="o"/>
              <a:defRPr/>
            </a:pPr>
            <a:r>
              <a:rPr lang="en-US" altLang="en-US" sz="2400" dirty="0" smtClean="0"/>
              <a:t>How observant are you???</a:t>
            </a:r>
          </a:p>
          <a:p>
            <a:pPr eaLnBrk="1" hangingPunct="1">
              <a:buClr>
                <a:srgbClr val="000000"/>
              </a:buClr>
              <a:buFontTx/>
              <a:buChar char="o"/>
              <a:defRPr/>
            </a:pPr>
            <a:r>
              <a:rPr lang="en-US" altLang="en-US" sz="2400" dirty="0" smtClean="0"/>
              <a:t>Look </a:t>
            </a:r>
            <a:r>
              <a:rPr lang="en-US" altLang="en-US" sz="2400" u="sng" dirty="0" smtClean="0"/>
              <a:t>very closely</a:t>
            </a:r>
            <a:r>
              <a:rPr lang="en-US" altLang="en-US" sz="2400" dirty="0" smtClean="0"/>
              <a:t> at this video clip</a:t>
            </a:r>
          </a:p>
          <a:p>
            <a:pPr eaLnBrk="1" hangingPunct="1">
              <a:buClr>
                <a:srgbClr val="000000"/>
              </a:buClr>
              <a:buFontTx/>
              <a:buChar char="o"/>
              <a:defRPr/>
            </a:pPr>
            <a:r>
              <a:rPr lang="en-US" altLang="en-US" sz="2400" dirty="0" smtClean="0">
                <a:solidFill>
                  <a:schemeClr val="accent6">
                    <a:lumMod val="60000"/>
                    <a:lumOff val="40000"/>
                  </a:schemeClr>
                </a:solidFill>
                <a:hlinkClick r:id="rId2"/>
              </a:rPr>
              <a:t>http://www.youtube.com/watch?v=vJG698U2Mvo</a:t>
            </a:r>
            <a:endParaRPr lang="en-US" altLang="en-US" sz="2400" dirty="0" smtClean="0">
              <a:solidFill>
                <a:schemeClr val="accent6">
                  <a:lumMod val="60000"/>
                  <a:lumOff val="40000"/>
                </a:schemeClr>
              </a:solidFill>
            </a:endParaRPr>
          </a:p>
          <a:p>
            <a:pPr eaLnBrk="1" hangingPunct="1">
              <a:buClr>
                <a:srgbClr val="000000"/>
              </a:buClr>
              <a:buFontTx/>
              <a:buChar char="o"/>
              <a:defRPr/>
            </a:pPr>
            <a:r>
              <a:rPr lang="en-US" altLang="en-US" sz="2400" dirty="0" smtClean="0"/>
              <a:t>Count EXACTLY how many times the people in white shirts successfully pass the basketball--Dribbling is not passing</a:t>
            </a:r>
          </a:p>
          <a:p>
            <a:pPr eaLnBrk="1" hangingPunct="1">
              <a:buClr>
                <a:srgbClr val="000000"/>
              </a:buClr>
              <a:buFontTx/>
              <a:buChar char="o"/>
              <a:defRPr/>
            </a:pPr>
            <a:r>
              <a:rPr lang="en-US" altLang="en-US" sz="2400" dirty="0" smtClean="0">
                <a:solidFill>
                  <a:schemeClr val="accent6">
                    <a:lumMod val="60000"/>
                    <a:lumOff val="40000"/>
                  </a:schemeClr>
                </a:solidFill>
              </a:rPr>
              <a:t>What does this video tell you about the partial nature of perception?  About the possibility of collaborating with others?</a:t>
            </a:r>
          </a:p>
          <a:p>
            <a:pPr eaLnBrk="1" hangingPunct="1">
              <a:spcAft>
                <a:spcPct val="50000"/>
              </a:spcAft>
              <a:buClr>
                <a:srgbClr val="000000"/>
              </a:buClr>
              <a:buFont typeface="Wingdings" pitchFamily="2" charset="2"/>
              <a:buChar char="v"/>
              <a:defRPr/>
            </a:pPr>
            <a:endParaRPr lang="en-US" altLang="en-US" sz="2400" dirty="0" smtClean="0">
              <a:solidFill>
                <a:srgbClr val="33CC33"/>
              </a:solidFill>
            </a:endParaRPr>
          </a:p>
        </p:txBody>
      </p:sp>
    </p:spTree>
    <p:extLst>
      <p:ext uri="{BB962C8B-B14F-4D97-AF65-F5344CB8AC3E}">
        <p14:creationId xmlns:p14="http://schemas.microsoft.com/office/powerpoint/2010/main" val="22523575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en-US" dirty="0" smtClean="0"/>
              <a:t>Collaborating across differences</a:t>
            </a:r>
          </a:p>
        </p:txBody>
      </p:sp>
      <p:sp>
        <p:nvSpPr>
          <p:cNvPr id="19459" name="Rectangle 3"/>
          <p:cNvSpPr>
            <a:spLocks noGrp="1" noChangeArrowheads="1"/>
          </p:cNvSpPr>
          <p:nvPr>
            <p:ph type="body" idx="1"/>
          </p:nvPr>
        </p:nvSpPr>
        <p:spPr/>
        <p:txBody>
          <a:bodyPr/>
          <a:lstStyle/>
          <a:p>
            <a:pPr eaLnBrk="1" hangingPunct="1">
              <a:lnSpc>
                <a:spcPct val="90000"/>
              </a:lnSpc>
              <a:defRPr/>
            </a:pPr>
            <a:r>
              <a:rPr lang="en-US" altLang="en-US" sz="2800" dirty="0" smtClean="0"/>
              <a:t>Once you understand your own world view, you need to develop a deeper appreciation of others’ perceptions</a:t>
            </a:r>
          </a:p>
          <a:p>
            <a:pPr eaLnBrk="1" hangingPunct="1">
              <a:lnSpc>
                <a:spcPct val="90000"/>
              </a:lnSpc>
              <a:defRPr/>
            </a:pPr>
            <a:r>
              <a:rPr lang="en-US" altLang="en-US" sz="2800" dirty="0" smtClean="0"/>
              <a:t>Peoples’ communication styles tend to vary across two primary dimensions</a:t>
            </a:r>
          </a:p>
          <a:p>
            <a:pPr lvl="1" eaLnBrk="1" hangingPunct="1">
              <a:lnSpc>
                <a:spcPct val="90000"/>
              </a:lnSpc>
              <a:defRPr/>
            </a:pPr>
            <a:r>
              <a:rPr lang="en-US" altLang="en-US" sz="2300" dirty="0" smtClean="0"/>
              <a:t>Extraversion vs. introversion</a:t>
            </a:r>
          </a:p>
          <a:p>
            <a:pPr lvl="1" eaLnBrk="1" hangingPunct="1">
              <a:lnSpc>
                <a:spcPct val="90000"/>
              </a:lnSpc>
              <a:defRPr/>
            </a:pPr>
            <a:r>
              <a:rPr lang="en-US" altLang="en-US" sz="2300" dirty="0" smtClean="0"/>
              <a:t>Focus on task vs. focus on people</a:t>
            </a:r>
          </a:p>
          <a:p>
            <a:pPr eaLnBrk="1" hangingPunct="1">
              <a:lnSpc>
                <a:spcPct val="90000"/>
              </a:lnSpc>
              <a:defRPr/>
            </a:pPr>
            <a:r>
              <a:rPr lang="en-US" altLang="en-US" sz="2800" dirty="0" smtClean="0"/>
              <a:t>Influenced but not determined by culture</a:t>
            </a:r>
          </a:p>
          <a:p>
            <a:pPr eaLnBrk="1" hangingPunct="1">
              <a:lnSpc>
                <a:spcPct val="90000"/>
              </a:lnSpc>
              <a:defRPr/>
            </a:pPr>
            <a:r>
              <a:rPr lang="en-US" altLang="en-US" sz="2800" dirty="0" smtClean="0"/>
              <a:t>What has been your experience with “type” analysis (DISC, Myers-Briggs, etc.?)</a:t>
            </a:r>
          </a:p>
        </p:txBody>
      </p:sp>
    </p:spTree>
    <p:extLst>
      <p:ext uri="{BB962C8B-B14F-4D97-AF65-F5344CB8AC3E}">
        <p14:creationId xmlns:p14="http://schemas.microsoft.com/office/powerpoint/2010/main" val="1740386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4165600" y="60326"/>
            <a:ext cx="3962400" cy="581025"/>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1600">
                <a:solidFill>
                  <a:schemeClr val="bg1"/>
                </a:solidFill>
              </a:rPr>
              <a:t>Fast Pace, Think Out Loud</a:t>
            </a:r>
          </a:p>
          <a:p>
            <a:pPr algn="ctr" eaLnBrk="1" hangingPunct="1">
              <a:spcBef>
                <a:spcPct val="0"/>
              </a:spcBef>
              <a:buClrTx/>
              <a:buFontTx/>
              <a:buNone/>
            </a:pPr>
            <a:r>
              <a:rPr lang="en-US" altLang="en-US" sz="1600">
                <a:solidFill>
                  <a:schemeClr val="bg1"/>
                </a:solidFill>
              </a:rPr>
              <a:t>Action, Big Picture</a:t>
            </a:r>
          </a:p>
        </p:txBody>
      </p:sp>
      <p:sp>
        <p:nvSpPr>
          <p:cNvPr id="111619" name="Text Box 3"/>
          <p:cNvSpPr txBox="1">
            <a:spLocks noChangeArrowheads="1"/>
          </p:cNvSpPr>
          <p:nvPr/>
        </p:nvSpPr>
        <p:spPr bwMode="auto">
          <a:xfrm>
            <a:off x="3962400" y="6200776"/>
            <a:ext cx="4267200" cy="581025"/>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1600">
                <a:solidFill>
                  <a:schemeClr val="bg1"/>
                </a:solidFill>
              </a:rPr>
              <a:t>Moderate Pace, Think Internally</a:t>
            </a:r>
          </a:p>
          <a:p>
            <a:pPr algn="ctr" eaLnBrk="1" hangingPunct="1">
              <a:spcBef>
                <a:spcPct val="0"/>
              </a:spcBef>
              <a:buClrTx/>
              <a:buFontTx/>
              <a:buNone/>
            </a:pPr>
            <a:r>
              <a:rPr lang="en-US" altLang="en-US" sz="1600">
                <a:solidFill>
                  <a:schemeClr val="bg1"/>
                </a:solidFill>
              </a:rPr>
              <a:t>Planning, Details</a:t>
            </a:r>
          </a:p>
        </p:txBody>
      </p:sp>
      <p:sp>
        <p:nvSpPr>
          <p:cNvPr id="20484" name="Line 4"/>
          <p:cNvSpPr>
            <a:spLocks noChangeShapeType="1"/>
          </p:cNvSpPr>
          <p:nvPr/>
        </p:nvSpPr>
        <p:spPr bwMode="auto">
          <a:xfrm>
            <a:off x="6096000" y="3200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485" name="Line 5"/>
          <p:cNvSpPr>
            <a:spLocks noChangeShapeType="1"/>
          </p:cNvSpPr>
          <p:nvPr/>
        </p:nvSpPr>
        <p:spPr bwMode="auto">
          <a:xfrm>
            <a:off x="6096000" y="4724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486" name="Line 6"/>
          <p:cNvSpPr>
            <a:spLocks noChangeShapeType="1"/>
          </p:cNvSpPr>
          <p:nvPr/>
        </p:nvSpPr>
        <p:spPr bwMode="auto">
          <a:xfrm>
            <a:off x="6096000" y="3962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487" name="Line 7"/>
          <p:cNvSpPr>
            <a:spLocks noChangeShapeType="1"/>
          </p:cNvSpPr>
          <p:nvPr/>
        </p:nvSpPr>
        <p:spPr bwMode="auto">
          <a:xfrm>
            <a:off x="6096000" y="16002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488" name="Line 8"/>
          <p:cNvSpPr>
            <a:spLocks noChangeShapeType="1"/>
          </p:cNvSpPr>
          <p:nvPr/>
        </p:nvSpPr>
        <p:spPr bwMode="auto">
          <a:xfrm>
            <a:off x="6096000" y="2438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489" name="Line 9"/>
          <p:cNvSpPr>
            <a:spLocks noChangeShapeType="1"/>
          </p:cNvSpPr>
          <p:nvPr/>
        </p:nvSpPr>
        <p:spPr bwMode="auto">
          <a:xfrm>
            <a:off x="6096000" y="5486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490" name="Line 10"/>
          <p:cNvSpPr>
            <a:spLocks noChangeShapeType="1"/>
          </p:cNvSpPr>
          <p:nvPr/>
        </p:nvSpPr>
        <p:spPr bwMode="auto">
          <a:xfrm>
            <a:off x="6096000" y="8382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Tree>
    <p:extLst>
      <p:ext uri="{BB962C8B-B14F-4D97-AF65-F5344CB8AC3E}">
        <p14:creationId xmlns:p14="http://schemas.microsoft.com/office/powerpoint/2010/main" val="993569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1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Line 2"/>
          <p:cNvSpPr>
            <a:spLocks noChangeShapeType="1"/>
          </p:cNvSpPr>
          <p:nvPr/>
        </p:nvSpPr>
        <p:spPr bwMode="auto">
          <a:xfrm>
            <a:off x="74168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507" name="Line 3"/>
          <p:cNvSpPr>
            <a:spLocks noChangeShapeType="1"/>
          </p:cNvSpPr>
          <p:nvPr/>
        </p:nvSpPr>
        <p:spPr bwMode="auto">
          <a:xfrm>
            <a:off x="62992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508" name="Line 4"/>
          <p:cNvSpPr>
            <a:spLocks noChangeShapeType="1"/>
          </p:cNvSpPr>
          <p:nvPr/>
        </p:nvSpPr>
        <p:spPr bwMode="auto">
          <a:xfrm>
            <a:off x="51816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509" name="Line 5"/>
          <p:cNvSpPr>
            <a:spLocks noChangeShapeType="1"/>
          </p:cNvSpPr>
          <p:nvPr/>
        </p:nvSpPr>
        <p:spPr bwMode="auto">
          <a:xfrm>
            <a:off x="39624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510" name="Line 6"/>
          <p:cNvSpPr>
            <a:spLocks noChangeShapeType="1"/>
          </p:cNvSpPr>
          <p:nvPr/>
        </p:nvSpPr>
        <p:spPr bwMode="auto">
          <a:xfrm>
            <a:off x="27432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3671" name="Text Box 7"/>
          <p:cNvSpPr txBox="1">
            <a:spLocks noChangeArrowheads="1"/>
          </p:cNvSpPr>
          <p:nvPr/>
        </p:nvSpPr>
        <p:spPr bwMode="auto">
          <a:xfrm>
            <a:off x="9956800" y="3060700"/>
            <a:ext cx="2133600" cy="825500"/>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1600">
                <a:solidFill>
                  <a:schemeClr val="bg1"/>
                </a:solidFill>
              </a:rPr>
              <a:t>People</a:t>
            </a:r>
          </a:p>
          <a:p>
            <a:pPr algn="ctr" eaLnBrk="1" hangingPunct="1">
              <a:spcBef>
                <a:spcPct val="0"/>
              </a:spcBef>
              <a:buClrTx/>
              <a:buFontTx/>
              <a:buNone/>
            </a:pPr>
            <a:r>
              <a:rPr lang="en-US" altLang="en-US" sz="1600">
                <a:solidFill>
                  <a:schemeClr val="bg1"/>
                </a:solidFill>
              </a:rPr>
              <a:t>Process</a:t>
            </a:r>
          </a:p>
          <a:p>
            <a:pPr algn="ctr" eaLnBrk="1" hangingPunct="1">
              <a:spcBef>
                <a:spcPct val="0"/>
              </a:spcBef>
              <a:buClrTx/>
              <a:buFontTx/>
              <a:buNone/>
            </a:pPr>
            <a:r>
              <a:rPr lang="en-US" altLang="en-US" sz="1600">
                <a:solidFill>
                  <a:schemeClr val="bg1"/>
                </a:solidFill>
              </a:rPr>
              <a:t>Relationships</a:t>
            </a:r>
          </a:p>
        </p:txBody>
      </p:sp>
      <p:sp>
        <p:nvSpPr>
          <p:cNvPr id="21512" name="Text Box 8"/>
          <p:cNvSpPr txBox="1">
            <a:spLocks noChangeArrowheads="1"/>
          </p:cNvSpPr>
          <p:nvPr/>
        </p:nvSpPr>
        <p:spPr bwMode="auto">
          <a:xfrm>
            <a:off x="101600" y="3060700"/>
            <a:ext cx="1930400" cy="825500"/>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1600">
                <a:solidFill>
                  <a:schemeClr val="bg1"/>
                </a:solidFill>
              </a:rPr>
              <a:t>Task</a:t>
            </a:r>
          </a:p>
          <a:p>
            <a:pPr algn="ctr" eaLnBrk="1" hangingPunct="1">
              <a:spcBef>
                <a:spcPct val="0"/>
              </a:spcBef>
              <a:buClrTx/>
              <a:buFontTx/>
              <a:buNone/>
            </a:pPr>
            <a:r>
              <a:rPr lang="en-US" altLang="en-US" sz="1600">
                <a:solidFill>
                  <a:schemeClr val="bg1"/>
                </a:solidFill>
              </a:rPr>
              <a:t>Results</a:t>
            </a:r>
          </a:p>
          <a:p>
            <a:pPr algn="ctr" eaLnBrk="1" hangingPunct="1">
              <a:spcBef>
                <a:spcPct val="0"/>
              </a:spcBef>
              <a:buClrTx/>
              <a:buFontTx/>
              <a:buNone/>
            </a:pPr>
            <a:r>
              <a:rPr lang="en-US" altLang="en-US" sz="1600">
                <a:solidFill>
                  <a:schemeClr val="bg1"/>
                </a:solidFill>
              </a:rPr>
              <a:t>Bottom Line</a:t>
            </a:r>
          </a:p>
        </p:txBody>
      </p:sp>
      <p:sp>
        <p:nvSpPr>
          <p:cNvPr id="21513" name="Line 9"/>
          <p:cNvSpPr>
            <a:spLocks noChangeShapeType="1"/>
          </p:cNvSpPr>
          <p:nvPr/>
        </p:nvSpPr>
        <p:spPr bwMode="auto">
          <a:xfrm>
            <a:off x="85344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Tree>
    <p:extLst>
      <p:ext uri="{BB962C8B-B14F-4D97-AF65-F5344CB8AC3E}">
        <p14:creationId xmlns:p14="http://schemas.microsoft.com/office/powerpoint/2010/main" val="815601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6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1"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1117600" y="762000"/>
            <a:ext cx="3556000" cy="193899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0"/>
              </a:spcBef>
              <a:buClrTx/>
              <a:buFontTx/>
              <a:buNone/>
            </a:pPr>
            <a:r>
              <a:rPr lang="en-US" altLang="en-US" sz="7200">
                <a:solidFill>
                  <a:srgbClr val="FF0000"/>
                </a:solidFill>
              </a:rPr>
              <a:t>red</a:t>
            </a:r>
            <a:endParaRPr lang="en-US" altLang="en-US" sz="2400" b="1" u="sng">
              <a:solidFill>
                <a:srgbClr val="FF0000"/>
              </a:solidFill>
            </a:endParaRPr>
          </a:p>
          <a:p>
            <a:pPr eaLnBrk="1" hangingPunct="1">
              <a:spcBef>
                <a:spcPct val="0"/>
              </a:spcBef>
              <a:buClrTx/>
              <a:buFontTx/>
              <a:buNone/>
            </a:pPr>
            <a:r>
              <a:rPr lang="en-US" altLang="en-US" sz="2400"/>
              <a:t>Direct &amp; Decisive </a:t>
            </a:r>
            <a:r>
              <a:rPr lang="en-US" altLang="en-US" sz="2400" b="1"/>
              <a:t>(Driver)</a:t>
            </a:r>
          </a:p>
        </p:txBody>
      </p:sp>
      <p:sp>
        <p:nvSpPr>
          <p:cNvPr id="22531" name="Text Box 3"/>
          <p:cNvSpPr txBox="1">
            <a:spLocks noChangeArrowheads="1"/>
          </p:cNvSpPr>
          <p:nvPr/>
        </p:nvSpPr>
        <p:spPr bwMode="auto">
          <a:xfrm>
            <a:off x="4165600" y="60326"/>
            <a:ext cx="3962400" cy="581025"/>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1600">
                <a:solidFill>
                  <a:schemeClr val="bg1"/>
                </a:solidFill>
              </a:rPr>
              <a:t>Fast Pace, Think Out Loud</a:t>
            </a:r>
          </a:p>
          <a:p>
            <a:pPr algn="ctr" eaLnBrk="1" hangingPunct="1">
              <a:spcBef>
                <a:spcPct val="0"/>
              </a:spcBef>
              <a:buClrTx/>
              <a:buFontTx/>
              <a:buNone/>
            </a:pPr>
            <a:r>
              <a:rPr lang="en-US" altLang="en-US" sz="1600">
                <a:solidFill>
                  <a:schemeClr val="bg1"/>
                </a:solidFill>
              </a:rPr>
              <a:t>Action, Big Picture</a:t>
            </a:r>
          </a:p>
        </p:txBody>
      </p:sp>
      <p:sp>
        <p:nvSpPr>
          <p:cNvPr id="22532" name="Text Box 4"/>
          <p:cNvSpPr txBox="1">
            <a:spLocks noChangeArrowheads="1"/>
          </p:cNvSpPr>
          <p:nvPr/>
        </p:nvSpPr>
        <p:spPr bwMode="auto">
          <a:xfrm>
            <a:off x="3962400" y="6200776"/>
            <a:ext cx="4267200" cy="581025"/>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1600">
                <a:solidFill>
                  <a:schemeClr val="bg1"/>
                </a:solidFill>
              </a:rPr>
              <a:t>Moderate Pace, Think Internally</a:t>
            </a:r>
          </a:p>
          <a:p>
            <a:pPr algn="ctr" eaLnBrk="1" hangingPunct="1">
              <a:spcBef>
                <a:spcPct val="0"/>
              </a:spcBef>
              <a:buClrTx/>
              <a:buFontTx/>
              <a:buNone/>
            </a:pPr>
            <a:r>
              <a:rPr lang="en-US" altLang="en-US" sz="1600">
                <a:solidFill>
                  <a:schemeClr val="bg1"/>
                </a:solidFill>
              </a:rPr>
              <a:t>Planning, Details</a:t>
            </a:r>
          </a:p>
        </p:txBody>
      </p:sp>
      <p:sp>
        <p:nvSpPr>
          <p:cNvPr id="22533" name="Line 5"/>
          <p:cNvSpPr>
            <a:spLocks noChangeShapeType="1"/>
          </p:cNvSpPr>
          <p:nvPr/>
        </p:nvSpPr>
        <p:spPr bwMode="auto">
          <a:xfrm>
            <a:off x="74168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534" name="Line 6"/>
          <p:cNvSpPr>
            <a:spLocks noChangeShapeType="1"/>
          </p:cNvSpPr>
          <p:nvPr/>
        </p:nvSpPr>
        <p:spPr bwMode="auto">
          <a:xfrm>
            <a:off x="62992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535" name="Line 7"/>
          <p:cNvSpPr>
            <a:spLocks noChangeShapeType="1"/>
          </p:cNvSpPr>
          <p:nvPr/>
        </p:nvSpPr>
        <p:spPr bwMode="auto">
          <a:xfrm>
            <a:off x="51816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536" name="Line 8"/>
          <p:cNvSpPr>
            <a:spLocks noChangeShapeType="1"/>
          </p:cNvSpPr>
          <p:nvPr/>
        </p:nvSpPr>
        <p:spPr bwMode="auto">
          <a:xfrm>
            <a:off x="39624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537" name="Line 9"/>
          <p:cNvSpPr>
            <a:spLocks noChangeShapeType="1"/>
          </p:cNvSpPr>
          <p:nvPr/>
        </p:nvSpPr>
        <p:spPr bwMode="auto">
          <a:xfrm>
            <a:off x="27432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5722" name="Text Box 10"/>
          <p:cNvSpPr txBox="1">
            <a:spLocks noChangeArrowheads="1"/>
          </p:cNvSpPr>
          <p:nvPr/>
        </p:nvSpPr>
        <p:spPr bwMode="auto">
          <a:xfrm>
            <a:off x="7213600" y="777876"/>
            <a:ext cx="4368800" cy="1985159"/>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0"/>
              </a:spcBef>
              <a:buClrTx/>
              <a:buFontTx/>
              <a:buNone/>
            </a:pPr>
            <a:r>
              <a:rPr lang="en-US" altLang="en-US" sz="7500">
                <a:solidFill>
                  <a:srgbClr val="FFCC00"/>
                </a:solidFill>
              </a:rPr>
              <a:t>yellow</a:t>
            </a:r>
            <a:endParaRPr lang="en-US" altLang="en-US" sz="2400" b="1" u="sng">
              <a:solidFill>
                <a:srgbClr val="FFCC00"/>
              </a:solidFill>
            </a:endParaRPr>
          </a:p>
          <a:p>
            <a:pPr eaLnBrk="1" hangingPunct="1">
              <a:spcBef>
                <a:spcPct val="0"/>
              </a:spcBef>
              <a:buClrTx/>
              <a:buFontTx/>
              <a:buNone/>
            </a:pPr>
            <a:r>
              <a:rPr lang="en-US" altLang="en-US" sz="2400"/>
              <a:t>Outgoing &amp; Optimistic</a:t>
            </a:r>
          </a:p>
          <a:p>
            <a:pPr eaLnBrk="1" hangingPunct="1">
              <a:spcBef>
                <a:spcPct val="0"/>
              </a:spcBef>
              <a:buClrTx/>
              <a:buFontTx/>
              <a:buNone/>
            </a:pPr>
            <a:r>
              <a:rPr lang="en-US" altLang="en-US" sz="2400" b="1"/>
              <a:t>(Expressive)</a:t>
            </a:r>
          </a:p>
        </p:txBody>
      </p:sp>
      <p:sp>
        <p:nvSpPr>
          <p:cNvPr id="115723" name="Text Box 11"/>
          <p:cNvSpPr txBox="1">
            <a:spLocks noChangeArrowheads="1"/>
          </p:cNvSpPr>
          <p:nvPr/>
        </p:nvSpPr>
        <p:spPr bwMode="auto">
          <a:xfrm>
            <a:off x="7315200" y="3948114"/>
            <a:ext cx="4775200" cy="193899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0"/>
              </a:spcBef>
              <a:buClrTx/>
              <a:buFontTx/>
              <a:buNone/>
            </a:pPr>
            <a:r>
              <a:rPr lang="en-US" altLang="en-US" sz="7200">
                <a:solidFill>
                  <a:srgbClr val="33CC33"/>
                </a:solidFill>
              </a:rPr>
              <a:t>green</a:t>
            </a:r>
            <a:endParaRPr lang="en-US" altLang="en-US" sz="2400" b="1" u="sng">
              <a:solidFill>
                <a:srgbClr val="33CC33"/>
              </a:solidFill>
            </a:endParaRPr>
          </a:p>
          <a:p>
            <a:pPr eaLnBrk="1" hangingPunct="1">
              <a:spcBef>
                <a:spcPct val="0"/>
              </a:spcBef>
              <a:buClrTx/>
              <a:buFontTx/>
              <a:buNone/>
            </a:pPr>
            <a:r>
              <a:rPr lang="en-US" altLang="en-US" sz="2400"/>
              <a:t>Consistent &amp; Supportive</a:t>
            </a:r>
          </a:p>
          <a:p>
            <a:pPr eaLnBrk="1" hangingPunct="1">
              <a:spcBef>
                <a:spcPct val="0"/>
              </a:spcBef>
              <a:buClrTx/>
              <a:buFontTx/>
              <a:buNone/>
            </a:pPr>
            <a:r>
              <a:rPr lang="en-US" altLang="en-US" sz="2400" b="1"/>
              <a:t>(Amiable)</a:t>
            </a:r>
          </a:p>
        </p:txBody>
      </p:sp>
      <p:sp>
        <p:nvSpPr>
          <p:cNvPr id="115724" name="Text Box 12"/>
          <p:cNvSpPr txBox="1">
            <a:spLocks noChangeArrowheads="1"/>
          </p:cNvSpPr>
          <p:nvPr/>
        </p:nvSpPr>
        <p:spPr bwMode="auto">
          <a:xfrm>
            <a:off x="1016000" y="4024314"/>
            <a:ext cx="4775200" cy="193899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0"/>
              </a:spcBef>
              <a:buClrTx/>
              <a:buFontTx/>
              <a:buNone/>
            </a:pPr>
            <a:r>
              <a:rPr lang="en-US" altLang="en-US" sz="7200">
                <a:solidFill>
                  <a:srgbClr val="0000FF"/>
                </a:solidFill>
              </a:rPr>
              <a:t>blue</a:t>
            </a:r>
            <a:r>
              <a:rPr lang="en-US" altLang="en-US" sz="2400">
                <a:solidFill>
                  <a:srgbClr val="0000FF"/>
                </a:solidFill>
              </a:rPr>
              <a:t>:</a:t>
            </a:r>
          </a:p>
          <a:p>
            <a:pPr eaLnBrk="1" hangingPunct="1">
              <a:spcBef>
                <a:spcPct val="0"/>
              </a:spcBef>
              <a:buClrTx/>
              <a:buFontTx/>
              <a:buNone/>
            </a:pPr>
            <a:r>
              <a:rPr lang="en-US" altLang="en-US" sz="2400"/>
              <a:t>Logical &amp; Precise</a:t>
            </a:r>
          </a:p>
          <a:p>
            <a:pPr eaLnBrk="1" hangingPunct="1">
              <a:spcBef>
                <a:spcPct val="0"/>
              </a:spcBef>
              <a:buClrTx/>
              <a:buFontTx/>
              <a:buNone/>
            </a:pPr>
            <a:r>
              <a:rPr lang="en-US" altLang="en-US" sz="2400" b="1"/>
              <a:t>(Analytical)</a:t>
            </a:r>
          </a:p>
        </p:txBody>
      </p:sp>
      <p:sp>
        <p:nvSpPr>
          <p:cNvPr id="22541" name="Line 13"/>
          <p:cNvSpPr>
            <a:spLocks noChangeShapeType="1"/>
          </p:cNvSpPr>
          <p:nvPr/>
        </p:nvSpPr>
        <p:spPr bwMode="auto">
          <a:xfrm>
            <a:off x="6096000" y="3200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542" name="Line 14"/>
          <p:cNvSpPr>
            <a:spLocks noChangeShapeType="1"/>
          </p:cNvSpPr>
          <p:nvPr/>
        </p:nvSpPr>
        <p:spPr bwMode="auto">
          <a:xfrm>
            <a:off x="6096000" y="4724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543" name="Line 15"/>
          <p:cNvSpPr>
            <a:spLocks noChangeShapeType="1"/>
          </p:cNvSpPr>
          <p:nvPr/>
        </p:nvSpPr>
        <p:spPr bwMode="auto">
          <a:xfrm>
            <a:off x="6096000" y="3962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544" name="Line 16"/>
          <p:cNvSpPr>
            <a:spLocks noChangeShapeType="1"/>
          </p:cNvSpPr>
          <p:nvPr/>
        </p:nvSpPr>
        <p:spPr bwMode="auto">
          <a:xfrm>
            <a:off x="6096000" y="16002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545" name="Line 17"/>
          <p:cNvSpPr>
            <a:spLocks noChangeShapeType="1"/>
          </p:cNvSpPr>
          <p:nvPr/>
        </p:nvSpPr>
        <p:spPr bwMode="auto">
          <a:xfrm>
            <a:off x="6096000" y="2438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546" name="Line 18"/>
          <p:cNvSpPr>
            <a:spLocks noChangeShapeType="1"/>
          </p:cNvSpPr>
          <p:nvPr/>
        </p:nvSpPr>
        <p:spPr bwMode="auto">
          <a:xfrm>
            <a:off x="6096000" y="5486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547" name="Line 19"/>
          <p:cNvSpPr>
            <a:spLocks noChangeShapeType="1"/>
          </p:cNvSpPr>
          <p:nvPr/>
        </p:nvSpPr>
        <p:spPr bwMode="auto">
          <a:xfrm>
            <a:off x="6096000" y="8382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548" name="Line 20"/>
          <p:cNvSpPr>
            <a:spLocks noChangeShapeType="1"/>
          </p:cNvSpPr>
          <p:nvPr/>
        </p:nvSpPr>
        <p:spPr bwMode="auto">
          <a:xfrm>
            <a:off x="85344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549" name="Text Box 21"/>
          <p:cNvSpPr txBox="1">
            <a:spLocks noChangeArrowheads="1"/>
          </p:cNvSpPr>
          <p:nvPr/>
        </p:nvSpPr>
        <p:spPr bwMode="auto">
          <a:xfrm>
            <a:off x="9956800" y="3060700"/>
            <a:ext cx="2133600" cy="825500"/>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1600">
                <a:solidFill>
                  <a:schemeClr val="bg1"/>
                </a:solidFill>
              </a:rPr>
              <a:t>People</a:t>
            </a:r>
          </a:p>
          <a:p>
            <a:pPr algn="ctr" eaLnBrk="1" hangingPunct="1">
              <a:spcBef>
                <a:spcPct val="0"/>
              </a:spcBef>
              <a:buClrTx/>
              <a:buFontTx/>
              <a:buNone/>
            </a:pPr>
            <a:r>
              <a:rPr lang="en-US" altLang="en-US" sz="1600">
                <a:solidFill>
                  <a:schemeClr val="bg1"/>
                </a:solidFill>
              </a:rPr>
              <a:t>Process</a:t>
            </a:r>
          </a:p>
          <a:p>
            <a:pPr algn="ctr" eaLnBrk="1" hangingPunct="1">
              <a:spcBef>
                <a:spcPct val="0"/>
              </a:spcBef>
              <a:buClrTx/>
              <a:buFontTx/>
              <a:buNone/>
            </a:pPr>
            <a:r>
              <a:rPr lang="en-US" altLang="en-US" sz="1600">
                <a:solidFill>
                  <a:schemeClr val="bg1"/>
                </a:solidFill>
              </a:rPr>
              <a:t>Relationships</a:t>
            </a:r>
          </a:p>
        </p:txBody>
      </p:sp>
      <p:sp>
        <p:nvSpPr>
          <p:cNvPr id="22550" name="Text Box 22"/>
          <p:cNvSpPr txBox="1">
            <a:spLocks noChangeArrowheads="1"/>
          </p:cNvSpPr>
          <p:nvPr/>
        </p:nvSpPr>
        <p:spPr bwMode="auto">
          <a:xfrm>
            <a:off x="101600" y="3060700"/>
            <a:ext cx="1930400" cy="825500"/>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1600">
                <a:solidFill>
                  <a:schemeClr val="bg1"/>
                </a:solidFill>
              </a:rPr>
              <a:t>Task</a:t>
            </a:r>
          </a:p>
          <a:p>
            <a:pPr algn="ctr" eaLnBrk="1" hangingPunct="1">
              <a:spcBef>
                <a:spcPct val="0"/>
              </a:spcBef>
              <a:buClrTx/>
              <a:buFontTx/>
              <a:buNone/>
            </a:pPr>
            <a:r>
              <a:rPr lang="en-US" altLang="en-US" sz="1600">
                <a:solidFill>
                  <a:schemeClr val="bg1"/>
                </a:solidFill>
              </a:rPr>
              <a:t>Results</a:t>
            </a:r>
          </a:p>
          <a:p>
            <a:pPr algn="ctr" eaLnBrk="1" hangingPunct="1">
              <a:spcBef>
                <a:spcPct val="0"/>
              </a:spcBef>
              <a:buClrTx/>
              <a:buFontTx/>
              <a:buNone/>
            </a:pPr>
            <a:r>
              <a:rPr lang="en-US" altLang="en-US" sz="1600">
                <a:solidFill>
                  <a:schemeClr val="bg1"/>
                </a:solidFill>
              </a:rPr>
              <a:t>Bottom Line</a:t>
            </a:r>
          </a:p>
        </p:txBody>
      </p:sp>
    </p:spTree>
    <p:extLst>
      <p:ext uri="{BB962C8B-B14F-4D97-AF65-F5344CB8AC3E}">
        <p14:creationId xmlns:p14="http://schemas.microsoft.com/office/powerpoint/2010/main" val="22288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57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572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57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5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autoUpdateAnimBg="0"/>
      <p:bldP spid="115722" grpId="0" autoUpdateAnimBg="0"/>
      <p:bldP spid="115723" grpId="0" autoUpdateAnimBg="0"/>
      <p:bldP spid="115724"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361017" y="409576"/>
            <a:ext cx="7857067" cy="1008063"/>
          </a:xfrm>
        </p:spPr>
        <p:txBody>
          <a:bodyPr/>
          <a:lstStyle/>
          <a:p>
            <a:pPr eaLnBrk="1" hangingPunct="1"/>
            <a:r>
              <a:rPr lang="en-US" altLang="en-US" smtClean="0"/>
              <a:t>Leadership Priorities</a:t>
            </a:r>
          </a:p>
        </p:txBody>
      </p:sp>
      <p:sp>
        <p:nvSpPr>
          <p:cNvPr id="117763" name="Text Box 3"/>
          <p:cNvSpPr txBox="1">
            <a:spLocks noChangeArrowheads="1"/>
          </p:cNvSpPr>
          <p:nvPr/>
        </p:nvSpPr>
        <p:spPr bwMode="auto">
          <a:xfrm>
            <a:off x="9144000" y="3657600"/>
            <a:ext cx="254000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0"/>
              </a:spcBef>
              <a:buClrTx/>
              <a:buFontTx/>
              <a:buNone/>
            </a:pPr>
            <a:r>
              <a:rPr lang="en-US" altLang="en-US" sz="1800"/>
              <a:t>Accuracy</a:t>
            </a:r>
          </a:p>
          <a:p>
            <a:pPr eaLnBrk="1" hangingPunct="1">
              <a:spcBef>
                <a:spcPct val="0"/>
              </a:spcBef>
              <a:buClrTx/>
              <a:buFontTx/>
              <a:buNone/>
            </a:pPr>
            <a:r>
              <a:rPr lang="en-US" altLang="en-US" sz="1800"/>
              <a:t>Thoroughness</a:t>
            </a:r>
          </a:p>
          <a:p>
            <a:pPr eaLnBrk="1" hangingPunct="1">
              <a:spcBef>
                <a:spcPct val="0"/>
              </a:spcBef>
              <a:buClrTx/>
              <a:buFontTx/>
              <a:buNone/>
            </a:pPr>
            <a:r>
              <a:rPr lang="en-US" altLang="en-US" sz="1800"/>
              <a:t>Completion</a:t>
            </a:r>
          </a:p>
          <a:p>
            <a:pPr eaLnBrk="1" hangingPunct="1">
              <a:spcBef>
                <a:spcPct val="0"/>
              </a:spcBef>
              <a:buClrTx/>
              <a:buFontTx/>
              <a:buNone/>
            </a:pPr>
            <a:r>
              <a:rPr lang="en-US" altLang="en-US" sz="1800"/>
              <a:t>Analysis/Logic</a:t>
            </a:r>
          </a:p>
          <a:p>
            <a:pPr eaLnBrk="1" hangingPunct="1">
              <a:spcBef>
                <a:spcPct val="0"/>
              </a:spcBef>
              <a:buClrTx/>
              <a:buFontTx/>
              <a:buNone/>
            </a:pPr>
            <a:r>
              <a:rPr lang="en-US" altLang="en-US" sz="1800"/>
              <a:t>Fairness</a:t>
            </a:r>
          </a:p>
          <a:p>
            <a:pPr eaLnBrk="1" hangingPunct="1">
              <a:spcBef>
                <a:spcPct val="0"/>
              </a:spcBef>
              <a:buClrTx/>
              <a:buFontTx/>
              <a:buNone/>
            </a:pPr>
            <a:endParaRPr lang="en-US" altLang="en-US" sz="1800"/>
          </a:p>
        </p:txBody>
      </p:sp>
      <p:sp>
        <p:nvSpPr>
          <p:cNvPr id="117764" name="Text Box 4"/>
          <p:cNvSpPr txBox="1">
            <a:spLocks noChangeArrowheads="1"/>
          </p:cNvSpPr>
          <p:nvPr/>
        </p:nvSpPr>
        <p:spPr bwMode="auto">
          <a:xfrm>
            <a:off x="5588000" y="3657601"/>
            <a:ext cx="31496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0"/>
              </a:spcBef>
              <a:buClrTx/>
              <a:buFontTx/>
              <a:buNone/>
            </a:pPr>
            <a:r>
              <a:rPr lang="en-US" altLang="en-US" sz="1800"/>
              <a:t>Teamwork</a:t>
            </a:r>
          </a:p>
          <a:p>
            <a:pPr eaLnBrk="1" hangingPunct="1">
              <a:spcBef>
                <a:spcPct val="0"/>
              </a:spcBef>
              <a:buClrTx/>
              <a:buFontTx/>
              <a:buNone/>
            </a:pPr>
            <a:r>
              <a:rPr lang="en-US" altLang="en-US" sz="1800"/>
              <a:t>Collaboration</a:t>
            </a:r>
          </a:p>
          <a:p>
            <a:pPr eaLnBrk="1" hangingPunct="1">
              <a:spcBef>
                <a:spcPct val="0"/>
              </a:spcBef>
              <a:buClrTx/>
              <a:buFontTx/>
              <a:buNone/>
            </a:pPr>
            <a:r>
              <a:rPr lang="en-US" altLang="en-US" sz="1800"/>
              <a:t>Respect/Tact</a:t>
            </a:r>
          </a:p>
          <a:p>
            <a:pPr eaLnBrk="1" hangingPunct="1">
              <a:spcBef>
                <a:spcPct val="0"/>
              </a:spcBef>
              <a:buClrTx/>
              <a:buFontTx/>
              <a:buNone/>
            </a:pPr>
            <a:r>
              <a:rPr lang="en-US" altLang="en-US" sz="1800"/>
              <a:t>Quality process</a:t>
            </a:r>
          </a:p>
          <a:p>
            <a:pPr eaLnBrk="1" hangingPunct="1">
              <a:spcBef>
                <a:spcPct val="0"/>
              </a:spcBef>
              <a:buClrTx/>
              <a:buFontTx/>
              <a:buNone/>
            </a:pPr>
            <a:r>
              <a:rPr lang="en-US" altLang="en-US" sz="1800"/>
              <a:t>Preparation</a:t>
            </a:r>
          </a:p>
        </p:txBody>
      </p:sp>
      <p:sp>
        <p:nvSpPr>
          <p:cNvPr id="117765" name="Text Box 5"/>
          <p:cNvSpPr txBox="1">
            <a:spLocks noChangeArrowheads="1"/>
          </p:cNvSpPr>
          <p:nvPr/>
        </p:nvSpPr>
        <p:spPr bwMode="auto">
          <a:xfrm>
            <a:off x="2844800" y="3657601"/>
            <a:ext cx="26416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0"/>
              </a:spcBef>
              <a:buClrTx/>
              <a:buFontTx/>
              <a:buNone/>
            </a:pPr>
            <a:r>
              <a:rPr lang="en-US" altLang="en-US" sz="1800"/>
              <a:t>Creativity</a:t>
            </a:r>
          </a:p>
          <a:p>
            <a:pPr eaLnBrk="1" hangingPunct="1">
              <a:spcBef>
                <a:spcPct val="0"/>
              </a:spcBef>
              <a:buClrTx/>
              <a:buFontTx/>
              <a:buNone/>
            </a:pPr>
            <a:r>
              <a:rPr lang="en-US" altLang="en-US" sz="1800"/>
              <a:t>Vision/Big picture</a:t>
            </a:r>
          </a:p>
          <a:p>
            <a:pPr eaLnBrk="1" hangingPunct="1">
              <a:spcBef>
                <a:spcPct val="0"/>
              </a:spcBef>
              <a:buClrTx/>
              <a:buFontTx/>
              <a:buNone/>
            </a:pPr>
            <a:r>
              <a:rPr lang="en-US" altLang="en-US" sz="1800"/>
              <a:t>Possibilities</a:t>
            </a:r>
          </a:p>
          <a:p>
            <a:pPr eaLnBrk="1" hangingPunct="1">
              <a:spcBef>
                <a:spcPct val="0"/>
              </a:spcBef>
              <a:buClrTx/>
              <a:buFontTx/>
              <a:buNone/>
            </a:pPr>
            <a:r>
              <a:rPr lang="en-US" altLang="en-US" sz="1800"/>
              <a:t>Motivated people</a:t>
            </a:r>
          </a:p>
          <a:p>
            <a:pPr eaLnBrk="1" hangingPunct="1">
              <a:spcBef>
                <a:spcPct val="0"/>
              </a:spcBef>
              <a:buClrTx/>
              <a:buFontTx/>
              <a:buNone/>
            </a:pPr>
            <a:r>
              <a:rPr lang="en-US" altLang="en-US" sz="1800"/>
              <a:t>Fun/Enthusiasm</a:t>
            </a:r>
          </a:p>
        </p:txBody>
      </p:sp>
      <p:sp>
        <p:nvSpPr>
          <p:cNvPr id="117766" name="Text Box 6"/>
          <p:cNvSpPr txBox="1">
            <a:spLocks noChangeArrowheads="1"/>
          </p:cNvSpPr>
          <p:nvPr/>
        </p:nvSpPr>
        <p:spPr bwMode="auto">
          <a:xfrm>
            <a:off x="406400" y="3657600"/>
            <a:ext cx="254000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0"/>
              </a:spcBef>
              <a:buClrTx/>
              <a:buFontTx/>
              <a:buNone/>
            </a:pPr>
            <a:r>
              <a:rPr lang="en-US" altLang="en-US" sz="1800"/>
              <a:t>Drive</a:t>
            </a:r>
          </a:p>
          <a:p>
            <a:pPr eaLnBrk="1" hangingPunct="1">
              <a:spcBef>
                <a:spcPct val="0"/>
              </a:spcBef>
              <a:buClrTx/>
              <a:buFontTx/>
              <a:buNone/>
            </a:pPr>
            <a:r>
              <a:rPr lang="en-US" altLang="en-US" sz="1800"/>
              <a:t>Goal orientation</a:t>
            </a:r>
          </a:p>
          <a:p>
            <a:pPr eaLnBrk="1" hangingPunct="1">
              <a:spcBef>
                <a:spcPct val="0"/>
              </a:spcBef>
              <a:buClrTx/>
              <a:buFontTx/>
              <a:buNone/>
            </a:pPr>
            <a:r>
              <a:rPr lang="en-US" altLang="en-US" sz="1800"/>
              <a:t>Directness</a:t>
            </a:r>
          </a:p>
          <a:p>
            <a:pPr eaLnBrk="1" hangingPunct="1">
              <a:spcBef>
                <a:spcPct val="0"/>
              </a:spcBef>
              <a:buClrTx/>
              <a:buFontTx/>
              <a:buNone/>
            </a:pPr>
            <a:r>
              <a:rPr lang="en-US" altLang="en-US" sz="1800"/>
              <a:t>Speed</a:t>
            </a:r>
          </a:p>
          <a:p>
            <a:pPr eaLnBrk="1" hangingPunct="1">
              <a:spcBef>
                <a:spcPct val="0"/>
              </a:spcBef>
              <a:buClrTx/>
              <a:buFontTx/>
              <a:buNone/>
            </a:pPr>
            <a:r>
              <a:rPr lang="en-US" altLang="en-US" sz="1800"/>
              <a:t>Decisiveness</a:t>
            </a:r>
          </a:p>
          <a:p>
            <a:pPr eaLnBrk="1" hangingPunct="1">
              <a:spcBef>
                <a:spcPct val="0"/>
              </a:spcBef>
              <a:buClrTx/>
              <a:buFontTx/>
              <a:buNone/>
            </a:pPr>
            <a:endParaRPr lang="en-US" altLang="en-US" sz="1800"/>
          </a:p>
        </p:txBody>
      </p:sp>
      <p:sp>
        <p:nvSpPr>
          <p:cNvPr id="23559" name="Line 7"/>
          <p:cNvSpPr>
            <a:spLocks noChangeShapeType="1"/>
          </p:cNvSpPr>
          <p:nvPr/>
        </p:nvSpPr>
        <p:spPr bwMode="auto">
          <a:xfrm>
            <a:off x="304800" y="3581400"/>
            <a:ext cx="109728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560" name="Line 8"/>
          <p:cNvSpPr>
            <a:spLocks noChangeShapeType="1"/>
          </p:cNvSpPr>
          <p:nvPr/>
        </p:nvSpPr>
        <p:spPr bwMode="auto">
          <a:xfrm>
            <a:off x="8839200" y="2667000"/>
            <a:ext cx="0" cy="2514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561" name="Line 9"/>
          <p:cNvSpPr>
            <a:spLocks noChangeShapeType="1"/>
          </p:cNvSpPr>
          <p:nvPr/>
        </p:nvSpPr>
        <p:spPr bwMode="auto">
          <a:xfrm>
            <a:off x="5486400" y="2667000"/>
            <a:ext cx="0" cy="2514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562" name="Line 10"/>
          <p:cNvSpPr>
            <a:spLocks noChangeShapeType="1"/>
          </p:cNvSpPr>
          <p:nvPr/>
        </p:nvSpPr>
        <p:spPr bwMode="auto">
          <a:xfrm>
            <a:off x="2743200" y="2667000"/>
            <a:ext cx="0" cy="2514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7771" name="Text Box 11"/>
          <p:cNvSpPr txBox="1">
            <a:spLocks noChangeArrowheads="1"/>
          </p:cNvSpPr>
          <p:nvPr/>
        </p:nvSpPr>
        <p:spPr bwMode="auto">
          <a:xfrm>
            <a:off x="101600" y="2667000"/>
            <a:ext cx="2438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50000"/>
              </a:spcBef>
              <a:buClrTx/>
              <a:buFontTx/>
              <a:buNone/>
            </a:pPr>
            <a:r>
              <a:rPr lang="en-US" altLang="en-US" sz="2800" b="1">
                <a:solidFill>
                  <a:srgbClr val="FF0000"/>
                </a:solidFill>
              </a:rPr>
              <a:t>Results Action</a:t>
            </a:r>
          </a:p>
        </p:txBody>
      </p:sp>
      <p:sp>
        <p:nvSpPr>
          <p:cNvPr id="117772" name="Text Box 12"/>
          <p:cNvSpPr txBox="1">
            <a:spLocks noChangeArrowheads="1"/>
          </p:cNvSpPr>
          <p:nvPr/>
        </p:nvSpPr>
        <p:spPr bwMode="auto">
          <a:xfrm>
            <a:off x="2641600" y="2667000"/>
            <a:ext cx="2438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2800" b="1">
                <a:solidFill>
                  <a:srgbClr val="FFCC00"/>
                </a:solidFill>
              </a:rPr>
              <a:t>People</a:t>
            </a:r>
          </a:p>
          <a:p>
            <a:pPr algn="ctr" eaLnBrk="1" hangingPunct="1">
              <a:spcBef>
                <a:spcPct val="0"/>
              </a:spcBef>
              <a:buClrTx/>
              <a:buFontTx/>
              <a:buNone/>
            </a:pPr>
            <a:r>
              <a:rPr lang="en-US" altLang="en-US" sz="2800" b="1">
                <a:solidFill>
                  <a:srgbClr val="FFCC00"/>
                </a:solidFill>
              </a:rPr>
              <a:t>Ideas</a:t>
            </a:r>
          </a:p>
        </p:txBody>
      </p:sp>
      <p:sp>
        <p:nvSpPr>
          <p:cNvPr id="117773" name="Text Box 13"/>
          <p:cNvSpPr txBox="1">
            <a:spLocks noChangeArrowheads="1"/>
          </p:cNvSpPr>
          <p:nvPr/>
        </p:nvSpPr>
        <p:spPr bwMode="auto">
          <a:xfrm>
            <a:off x="5486400" y="2667000"/>
            <a:ext cx="3251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2800" b="1">
                <a:solidFill>
                  <a:srgbClr val="33CC33"/>
                </a:solidFill>
              </a:rPr>
              <a:t>Process/Plan</a:t>
            </a:r>
          </a:p>
          <a:p>
            <a:pPr algn="ctr" eaLnBrk="1" hangingPunct="1">
              <a:spcBef>
                <a:spcPct val="0"/>
              </a:spcBef>
              <a:buClrTx/>
              <a:buFontTx/>
              <a:buNone/>
            </a:pPr>
            <a:r>
              <a:rPr lang="en-US" altLang="en-US" sz="2800" b="1">
                <a:solidFill>
                  <a:srgbClr val="33CC33"/>
                </a:solidFill>
              </a:rPr>
              <a:t>Cooperation</a:t>
            </a:r>
          </a:p>
        </p:txBody>
      </p:sp>
      <p:sp>
        <p:nvSpPr>
          <p:cNvPr id="117774" name="Text Box 14"/>
          <p:cNvSpPr txBox="1">
            <a:spLocks noChangeArrowheads="1"/>
          </p:cNvSpPr>
          <p:nvPr/>
        </p:nvSpPr>
        <p:spPr bwMode="auto">
          <a:xfrm>
            <a:off x="9042400" y="2667000"/>
            <a:ext cx="2743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50000"/>
              </a:spcBef>
              <a:buClrTx/>
              <a:buFontTx/>
              <a:buNone/>
            </a:pPr>
            <a:r>
              <a:rPr lang="en-US" altLang="en-US" sz="2800" b="1">
                <a:solidFill>
                  <a:srgbClr val="0000FF"/>
                </a:solidFill>
              </a:rPr>
              <a:t>Quality Excellence</a:t>
            </a:r>
          </a:p>
        </p:txBody>
      </p:sp>
      <p:sp>
        <p:nvSpPr>
          <p:cNvPr id="23567" name="Text Box 15"/>
          <p:cNvSpPr txBox="1">
            <a:spLocks noChangeArrowheads="1"/>
          </p:cNvSpPr>
          <p:nvPr/>
        </p:nvSpPr>
        <p:spPr bwMode="auto">
          <a:xfrm>
            <a:off x="609600" y="5410200"/>
            <a:ext cx="1076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spcBef>
                <a:spcPct val="50000"/>
              </a:spcBef>
              <a:buClrTx/>
              <a:buFontTx/>
              <a:buNone/>
            </a:pPr>
            <a:r>
              <a:rPr lang="en-US" altLang="en-US" sz="2400" b="1">
                <a:solidFill>
                  <a:srgbClr val="FF0000"/>
                </a:solidFill>
                <a:latin typeface="Verdana" pitchFamily="34" charset="0"/>
              </a:rPr>
              <a:t>RED</a:t>
            </a:r>
            <a:r>
              <a:rPr lang="en-US" altLang="en-US" sz="2400" b="1">
                <a:latin typeface="Verdana" pitchFamily="34" charset="0"/>
              </a:rPr>
              <a:t>		</a:t>
            </a:r>
            <a:r>
              <a:rPr lang="en-US" altLang="en-US" sz="2400" b="1">
                <a:solidFill>
                  <a:srgbClr val="FFCC00"/>
                </a:solidFill>
                <a:latin typeface="Verdana" pitchFamily="34" charset="0"/>
              </a:rPr>
              <a:t>YELLOW</a:t>
            </a:r>
            <a:r>
              <a:rPr lang="en-US" altLang="en-US" sz="2400" b="1">
                <a:latin typeface="Verdana" pitchFamily="34" charset="0"/>
              </a:rPr>
              <a:t>	  </a:t>
            </a:r>
            <a:r>
              <a:rPr lang="en-US" altLang="en-US" sz="2400" b="1">
                <a:solidFill>
                  <a:srgbClr val="33CC33"/>
                </a:solidFill>
                <a:latin typeface="Verdana" pitchFamily="34" charset="0"/>
              </a:rPr>
              <a:t>GREEN</a:t>
            </a:r>
            <a:r>
              <a:rPr lang="en-US" altLang="en-US" sz="2400" b="1">
                <a:latin typeface="Verdana" pitchFamily="34" charset="0"/>
              </a:rPr>
              <a:t>		</a:t>
            </a:r>
            <a:r>
              <a:rPr lang="en-US" altLang="en-US" sz="2400" b="1">
                <a:solidFill>
                  <a:srgbClr val="0000FF"/>
                </a:solidFill>
                <a:latin typeface="Verdana" pitchFamily="34" charset="0"/>
              </a:rPr>
              <a:t>BLUE</a:t>
            </a:r>
          </a:p>
        </p:txBody>
      </p:sp>
    </p:spTree>
    <p:extLst>
      <p:ext uri="{BB962C8B-B14F-4D97-AF65-F5344CB8AC3E}">
        <p14:creationId xmlns:p14="http://schemas.microsoft.com/office/powerpoint/2010/main" val="22398775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7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7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776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7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776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7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77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p:bldP spid="117764" grpId="0"/>
      <p:bldP spid="117765" grpId="0"/>
      <p:bldP spid="117766" grpId="0"/>
      <p:bldP spid="117771" grpId="0"/>
      <p:bldP spid="117772" grpId="0"/>
      <p:bldP spid="117773" grpId="0"/>
      <p:bldP spid="11777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en-US" dirty="0" smtClean="0"/>
              <a:t>Collaborating across differences</a:t>
            </a:r>
          </a:p>
        </p:txBody>
      </p:sp>
      <p:sp>
        <p:nvSpPr>
          <p:cNvPr id="119811" name="Rectangle 3"/>
          <p:cNvSpPr>
            <a:spLocks noGrp="1" noChangeArrowheads="1"/>
          </p:cNvSpPr>
          <p:nvPr>
            <p:ph type="body" idx="1"/>
          </p:nvPr>
        </p:nvSpPr>
        <p:spPr>
          <a:xfrm>
            <a:off x="1267885" y="1841500"/>
            <a:ext cx="9656233" cy="3957638"/>
          </a:xfrm>
        </p:spPr>
        <p:txBody>
          <a:bodyPr/>
          <a:lstStyle/>
          <a:p>
            <a:pPr eaLnBrk="1" hangingPunct="1">
              <a:lnSpc>
                <a:spcPct val="80000"/>
              </a:lnSpc>
              <a:defRPr/>
            </a:pPr>
            <a:r>
              <a:rPr lang="en-US" altLang="en-US" sz="2800" dirty="0" smtClean="0"/>
              <a:t>Strength: Something you do well or easily</a:t>
            </a:r>
          </a:p>
          <a:p>
            <a:pPr eaLnBrk="1" hangingPunct="1">
              <a:lnSpc>
                <a:spcPct val="80000"/>
              </a:lnSpc>
              <a:defRPr/>
            </a:pPr>
            <a:r>
              <a:rPr lang="en-US" altLang="en-US" sz="2800" dirty="0" smtClean="0"/>
              <a:t>Blind spot: A strength that is overused</a:t>
            </a:r>
          </a:p>
          <a:p>
            <a:pPr eaLnBrk="1" hangingPunct="1">
              <a:lnSpc>
                <a:spcPct val="80000"/>
              </a:lnSpc>
              <a:defRPr/>
            </a:pPr>
            <a:endParaRPr lang="en-US" altLang="en-US" sz="2800" dirty="0" smtClean="0"/>
          </a:p>
          <a:p>
            <a:pPr algn="ctr" eaLnBrk="1" hangingPunct="1">
              <a:lnSpc>
                <a:spcPct val="80000"/>
              </a:lnSpc>
              <a:buFont typeface="Wingdings" pitchFamily="2" charset="2"/>
              <a:buNone/>
              <a:defRPr/>
            </a:pPr>
            <a:r>
              <a:rPr lang="en-US" altLang="en-US" sz="2400" i="1" dirty="0" smtClean="0"/>
              <a:t>Confidence overused becomes arrogance</a:t>
            </a:r>
          </a:p>
          <a:p>
            <a:pPr algn="ctr" eaLnBrk="1" hangingPunct="1">
              <a:lnSpc>
                <a:spcPct val="80000"/>
              </a:lnSpc>
              <a:buFont typeface="Wingdings" pitchFamily="2" charset="2"/>
              <a:buNone/>
              <a:defRPr/>
            </a:pPr>
            <a:r>
              <a:rPr lang="en-US" altLang="en-US" sz="2400" i="1" dirty="0" smtClean="0"/>
              <a:t>Decisiveness overused becomes controlling</a:t>
            </a:r>
          </a:p>
          <a:p>
            <a:pPr algn="ctr" eaLnBrk="1" hangingPunct="1">
              <a:lnSpc>
                <a:spcPct val="80000"/>
              </a:lnSpc>
              <a:buFont typeface="Wingdings" pitchFamily="2" charset="2"/>
              <a:buNone/>
              <a:defRPr/>
            </a:pPr>
            <a:r>
              <a:rPr lang="en-US" altLang="en-US" sz="2400" i="1" dirty="0" smtClean="0"/>
              <a:t>Accommodating overused becomes passive</a:t>
            </a:r>
          </a:p>
          <a:p>
            <a:pPr algn="ctr" eaLnBrk="1" hangingPunct="1">
              <a:lnSpc>
                <a:spcPct val="80000"/>
              </a:lnSpc>
              <a:buFont typeface="Wingdings" pitchFamily="2" charset="2"/>
              <a:buNone/>
              <a:defRPr/>
            </a:pPr>
            <a:endParaRPr lang="en-US" altLang="en-US" sz="2800" dirty="0" smtClean="0">
              <a:solidFill>
                <a:srgbClr val="33CC33"/>
              </a:solidFill>
            </a:endParaRPr>
          </a:p>
          <a:p>
            <a:pPr eaLnBrk="1" hangingPunct="1">
              <a:lnSpc>
                <a:spcPct val="80000"/>
              </a:lnSpc>
              <a:defRPr/>
            </a:pPr>
            <a:r>
              <a:rPr lang="en-US" altLang="en-US" sz="2800" dirty="0" smtClean="0"/>
              <a:t>Are you aware of your blind spots?  If so, what do you do to about them when relating to others?</a:t>
            </a:r>
          </a:p>
        </p:txBody>
      </p:sp>
    </p:spTree>
    <p:extLst>
      <p:ext uri="{BB962C8B-B14F-4D97-AF65-F5344CB8AC3E}">
        <p14:creationId xmlns:p14="http://schemas.microsoft.com/office/powerpoint/2010/main" val="3139065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98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98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98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98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98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98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2"/>
          <p:cNvSpPr txBox="1">
            <a:spLocks noChangeArrowheads="1"/>
          </p:cNvSpPr>
          <p:nvPr/>
        </p:nvSpPr>
        <p:spPr bwMode="auto">
          <a:xfrm>
            <a:off x="3251200" y="1371600"/>
            <a:ext cx="3454400" cy="1905000"/>
          </a:xfrm>
          <a:prstGeom prst="rect">
            <a:avLst/>
          </a:prstGeom>
          <a:noFill/>
          <a:ln>
            <a:noFill/>
          </a:ln>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spcBef>
                <a:spcPct val="0"/>
              </a:spcBef>
              <a:buClrTx/>
              <a:buFontTx/>
              <a:buNone/>
            </a:pPr>
            <a:r>
              <a:rPr lang="en-US" altLang="en-US" sz="1600" b="1" u="sng">
                <a:solidFill>
                  <a:schemeClr val="tx2"/>
                </a:solidFill>
              </a:rPr>
              <a:t>Potential Strengths:</a:t>
            </a:r>
          </a:p>
          <a:p>
            <a:pPr>
              <a:spcBef>
                <a:spcPct val="0"/>
              </a:spcBef>
              <a:buClrTx/>
              <a:buFontTx/>
              <a:buNone/>
            </a:pPr>
            <a:r>
              <a:rPr lang="en-US" altLang="en-US" sz="1600"/>
              <a:t>Results focused</a:t>
            </a:r>
          </a:p>
          <a:p>
            <a:pPr>
              <a:spcBef>
                <a:spcPct val="0"/>
              </a:spcBef>
              <a:buClrTx/>
              <a:buFontTx/>
              <a:buNone/>
            </a:pPr>
            <a:r>
              <a:rPr lang="en-US" altLang="en-US" sz="1600"/>
              <a:t>Direct &amp; Decisive</a:t>
            </a:r>
          </a:p>
          <a:p>
            <a:pPr>
              <a:spcBef>
                <a:spcPct val="0"/>
              </a:spcBef>
              <a:buClrTx/>
              <a:buFontTx/>
              <a:buNone/>
            </a:pPr>
            <a:r>
              <a:rPr lang="en-US" altLang="en-US" sz="1600"/>
              <a:t>Get things started</a:t>
            </a:r>
          </a:p>
          <a:p>
            <a:pPr>
              <a:spcBef>
                <a:spcPct val="0"/>
              </a:spcBef>
              <a:buClrTx/>
              <a:buFontTx/>
              <a:buNone/>
            </a:pPr>
            <a:r>
              <a:rPr lang="en-US" altLang="en-US" sz="1600"/>
              <a:t>Take risks</a:t>
            </a:r>
          </a:p>
          <a:p>
            <a:pPr>
              <a:spcBef>
                <a:spcPct val="0"/>
              </a:spcBef>
              <a:buClrTx/>
              <a:buFontTx/>
              <a:buNone/>
            </a:pPr>
            <a:r>
              <a:rPr lang="en-US" altLang="en-US" sz="1600"/>
              <a:t>Challenge status quo</a:t>
            </a:r>
          </a:p>
          <a:p>
            <a:pPr>
              <a:spcBef>
                <a:spcPct val="0"/>
              </a:spcBef>
              <a:buClrTx/>
              <a:buFontTx/>
              <a:buNone/>
            </a:pPr>
            <a:r>
              <a:rPr lang="en-US" altLang="en-US" sz="1600"/>
              <a:t>Driven to achieve</a:t>
            </a:r>
          </a:p>
          <a:p>
            <a:pPr>
              <a:spcBef>
                <a:spcPct val="0"/>
              </a:spcBef>
              <a:buClrTx/>
              <a:buFontTx/>
              <a:buNone/>
            </a:pPr>
            <a:r>
              <a:rPr lang="en-US" altLang="en-US" sz="1600"/>
              <a:t>Confident</a:t>
            </a:r>
          </a:p>
        </p:txBody>
      </p:sp>
      <p:sp>
        <p:nvSpPr>
          <p:cNvPr id="121859" name="Text Box 3"/>
          <p:cNvSpPr txBox="1">
            <a:spLocks noChangeArrowheads="1"/>
          </p:cNvSpPr>
          <p:nvPr/>
        </p:nvSpPr>
        <p:spPr bwMode="auto">
          <a:xfrm>
            <a:off x="3149600" y="3505200"/>
            <a:ext cx="3352800" cy="2133600"/>
          </a:xfrm>
          <a:prstGeom prst="rect">
            <a:avLst/>
          </a:prstGeom>
          <a:noFill/>
          <a:ln>
            <a:noFill/>
          </a:ln>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spcBef>
                <a:spcPct val="0"/>
              </a:spcBef>
              <a:buClrTx/>
              <a:buFontTx/>
              <a:buNone/>
            </a:pPr>
            <a:r>
              <a:rPr lang="en-US" altLang="en-US" sz="1600" b="1" u="sng">
                <a:solidFill>
                  <a:schemeClr val="tx2"/>
                </a:solidFill>
              </a:rPr>
              <a:t>Potential Strengths:</a:t>
            </a:r>
          </a:p>
          <a:p>
            <a:pPr>
              <a:spcBef>
                <a:spcPct val="0"/>
              </a:spcBef>
              <a:buClrTx/>
              <a:buFontTx/>
              <a:buNone/>
            </a:pPr>
            <a:r>
              <a:rPr lang="en-US" altLang="en-US" sz="1600"/>
              <a:t>Quality oriented</a:t>
            </a:r>
          </a:p>
          <a:p>
            <a:pPr>
              <a:spcBef>
                <a:spcPct val="0"/>
              </a:spcBef>
              <a:buClrTx/>
              <a:buFontTx/>
              <a:buNone/>
            </a:pPr>
            <a:r>
              <a:rPr lang="en-US" altLang="en-US" sz="1600"/>
              <a:t>Detail focused</a:t>
            </a:r>
          </a:p>
          <a:p>
            <a:pPr>
              <a:spcBef>
                <a:spcPct val="0"/>
              </a:spcBef>
              <a:buClrTx/>
              <a:buFontTx/>
              <a:buNone/>
            </a:pPr>
            <a:r>
              <a:rPr lang="en-US" altLang="en-US" sz="1600"/>
              <a:t>High standards</a:t>
            </a:r>
          </a:p>
          <a:p>
            <a:pPr>
              <a:spcBef>
                <a:spcPct val="0"/>
              </a:spcBef>
              <a:buClrTx/>
              <a:buFontTx/>
              <a:buNone/>
            </a:pPr>
            <a:r>
              <a:rPr lang="en-US" altLang="en-US" sz="1600"/>
              <a:t>Well organized</a:t>
            </a:r>
          </a:p>
          <a:p>
            <a:pPr>
              <a:spcBef>
                <a:spcPct val="0"/>
              </a:spcBef>
              <a:buClrTx/>
              <a:buFontTx/>
              <a:buNone/>
            </a:pPr>
            <a:r>
              <a:rPr lang="en-US" altLang="en-US" sz="1600"/>
              <a:t>Analytical/Logical</a:t>
            </a:r>
          </a:p>
          <a:p>
            <a:pPr>
              <a:spcBef>
                <a:spcPct val="0"/>
              </a:spcBef>
              <a:buClrTx/>
              <a:buFontTx/>
              <a:buNone/>
            </a:pPr>
            <a:r>
              <a:rPr lang="en-US" altLang="en-US" sz="1600"/>
              <a:t>Diplomatic</a:t>
            </a:r>
          </a:p>
          <a:p>
            <a:pPr>
              <a:spcBef>
                <a:spcPct val="0"/>
              </a:spcBef>
              <a:buClrTx/>
              <a:buFontTx/>
              <a:buNone/>
            </a:pPr>
            <a:r>
              <a:rPr lang="en-US" altLang="en-US" sz="1600"/>
              <a:t>Fair &amp; Just</a:t>
            </a:r>
          </a:p>
        </p:txBody>
      </p:sp>
      <p:sp>
        <p:nvSpPr>
          <p:cNvPr id="121860" name="Text Box 4"/>
          <p:cNvSpPr txBox="1">
            <a:spLocks noChangeArrowheads="1"/>
          </p:cNvSpPr>
          <p:nvPr/>
        </p:nvSpPr>
        <p:spPr bwMode="auto">
          <a:xfrm>
            <a:off x="6197600" y="1371600"/>
            <a:ext cx="3251200" cy="1828800"/>
          </a:xfrm>
          <a:prstGeom prst="rect">
            <a:avLst/>
          </a:prstGeom>
          <a:noFill/>
          <a:ln>
            <a:noFill/>
          </a:ln>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spcBef>
                <a:spcPct val="0"/>
              </a:spcBef>
              <a:buClrTx/>
              <a:buFontTx/>
              <a:buNone/>
            </a:pPr>
            <a:r>
              <a:rPr lang="en-US" altLang="en-US" sz="1600" b="1" u="sng">
                <a:solidFill>
                  <a:schemeClr val="tx2"/>
                </a:solidFill>
              </a:rPr>
              <a:t>Potential Strengths:</a:t>
            </a:r>
          </a:p>
          <a:p>
            <a:pPr>
              <a:spcBef>
                <a:spcPct val="0"/>
              </a:spcBef>
              <a:buClrTx/>
              <a:buFontTx/>
              <a:buNone/>
            </a:pPr>
            <a:r>
              <a:rPr lang="en-US" altLang="en-US" sz="1600"/>
              <a:t>See the big picture</a:t>
            </a:r>
          </a:p>
          <a:p>
            <a:pPr>
              <a:spcBef>
                <a:spcPct val="0"/>
              </a:spcBef>
              <a:buClrTx/>
              <a:buFontTx/>
              <a:buNone/>
            </a:pPr>
            <a:r>
              <a:rPr lang="en-US" altLang="en-US" sz="1600"/>
              <a:t>Creative</a:t>
            </a:r>
          </a:p>
          <a:p>
            <a:pPr>
              <a:spcBef>
                <a:spcPct val="0"/>
              </a:spcBef>
              <a:buClrTx/>
              <a:buFontTx/>
              <a:buNone/>
            </a:pPr>
            <a:r>
              <a:rPr lang="en-US" altLang="en-US" sz="1600"/>
              <a:t>Motivate &amp; inspire</a:t>
            </a:r>
          </a:p>
          <a:p>
            <a:pPr>
              <a:spcBef>
                <a:spcPct val="0"/>
              </a:spcBef>
              <a:buClrTx/>
              <a:buFontTx/>
              <a:buNone/>
            </a:pPr>
            <a:r>
              <a:rPr lang="en-US" altLang="en-US" sz="1600"/>
              <a:t>Optimistic &amp; enthusiastic</a:t>
            </a:r>
          </a:p>
          <a:p>
            <a:pPr>
              <a:spcBef>
                <a:spcPct val="0"/>
              </a:spcBef>
              <a:buClrTx/>
              <a:buFontTx/>
              <a:buNone/>
            </a:pPr>
            <a:r>
              <a:rPr lang="en-US" altLang="en-US" sz="1600"/>
              <a:t>See new possibilities</a:t>
            </a:r>
          </a:p>
          <a:p>
            <a:pPr>
              <a:spcBef>
                <a:spcPct val="0"/>
              </a:spcBef>
              <a:buClrTx/>
              <a:buFontTx/>
              <a:buNone/>
            </a:pPr>
            <a:r>
              <a:rPr lang="en-US" altLang="en-US" sz="1600"/>
              <a:t>Personable</a:t>
            </a:r>
          </a:p>
          <a:p>
            <a:pPr>
              <a:spcBef>
                <a:spcPct val="0"/>
              </a:spcBef>
              <a:buClrTx/>
              <a:buFontTx/>
              <a:buNone/>
            </a:pPr>
            <a:r>
              <a:rPr lang="en-US" altLang="en-US" sz="1600"/>
              <a:t>Persuasive</a:t>
            </a:r>
          </a:p>
        </p:txBody>
      </p:sp>
      <p:sp>
        <p:nvSpPr>
          <p:cNvPr id="121861" name="Text Box 5"/>
          <p:cNvSpPr txBox="1">
            <a:spLocks noChangeArrowheads="1"/>
          </p:cNvSpPr>
          <p:nvPr/>
        </p:nvSpPr>
        <p:spPr bwMode="auto">
          <a:xfrm>
            <a:off x="6197600" y="3505200"/>
            <a:ext cx="3149600" cy="1828800"/>
          </a:xfrm>
          <a:prstGeom prst="rect">
            <a:avLst/>
          </a:prstGeom>
          <a:noFill/>
          <a:ln>
            <a:noFill/>
          </a:ln>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spcBef>
                <a:spcPct val="0"/>
              </a:spcBef>
              <a:buClrTx/>
              <a:buFontTx/>
              <a:buNone/>
            </a:pPr>
            <a:r>
              <a:rPr lang="en-US" altLang="en-US" sz="1600" b="1" u="sng">
                <a:solidFill>
                  <a:schemeClr val="tx2"/>
                </a:solidFill>
              </a:rPr>
              <a:t>Potential Strengths:</a:t>
            </a:r>
          </a:p>
          <a:p>
            <a:pPr>
              <a:spcBef>
                <a:spcPct val="0"/>
              </a:spcBef>
              <a:buClrTx/>
              <a:buFontTx/>
              <a:buNone/>
            </a:pPr>
            <a:r>
              <a:rPr lang="en-US" altLang="en-US" sz="1600"/>
              <a:t>Easy going</a:t>
            </a:r>
          </a:p>
          <a:p>
            <a:pPr>
              <a:spcBef>
                <a:spcPct val="0"/>
              </a:spcBef>
              <a:buClrTx/>
              <a:buFontTx/>
              <a:buNone/>
            </a:pPr>
            <a:r>
              <a:rPr lang="en-US" altLang="en-US" sz="1600"/>
              <a:t>See multiple viewpoints</a:t>
            </a:r>
          </a:p>
          <a:p>
            <a:pPr>
              <a:spcBef>
                <a:spcPct val="0"/>
              </a:spcBef>
              <a:buClrTx/>
              <a:buFontTx/>
              <a:buNone/>
            </a:pPr>
            <a:r>
              <a:rPr lang="en-US" altLang="en-US" sz="1600"/>
              <a:t>Calming influence</a:t>
            </a:r>
          </a:p>
          <a:p>
            <a:pPr>
              <a:spcBef>
                <a:spcPct val="0"/>
              </a:spcBef>
              <a:buClrTx/>
              <a:buFontTx/>
              <a:buNone/>
            </a:pPr>
            <a:r>
              <a:rPr lang="en-US" altLang="en-US" sz="1600"/>
              <a:t>Supportive</a:t>
            </a:r>
          </a:p>
          <a:p>
            <a:pPr>
              <a:spcBef>
                <a:spcPct val="0"/>
              </a:spcBef>
              <a:buClrTx/>
              <a:buFontTx/>
              <a:buNone/>
            </a:pPr>
            <a:r>
              <a:rPr lang="en-US" altLang="en-US" sz="1600"/>
              <a:t>Good listener</a:t>
            </a:r>
          </a:p>
          <a:p>
            <a:pPr>
              <a:spcBef>
                <a:spcPct val="0"/>
              </a:spcBef>
              <a:buClrTx/>
              <a:buFontTx/>
              <a:buNone/>
            </a:pPr>
            <a:r>
              <a:rPr lang="en-US" altLang="en-US" sz="1600"/>
              <a:t>Careful and prepared</a:t>
            </a:r>
          </a:p>
          <a:p>
            <a:pPr>
              <a:spcBef>
                <a:spcPct val="0"/>
              </a:spcBef>
              <a:buClrTx/>
              <a:buFontTx/>
              <a:buNone/>
            </a:pPr>
            <a:r>
              <a:rPr lang="en-US" altLang="en-US" sz="1600"/>
              <a:t>Reliable</a:t>
            </a:r>
          </a:p>
        </p:txBody>
      </p:sp>
      <p:sp>
        <p:nvSpPr>
          <p:cNvPr id="121862" name="Text Box 6"/>
          <p:cNvSpPr txBox="1">
            <a:spLocks noChangeArrowheads="1"/>
          </p:cNvSpPr>
          <p:nvPr/>
        </p:nvSpPr>
        <p:spPr bwMode="auto">
          <a:xfrm>
            <a:off x="9144000" y="4648200"/>
            <a:ext cx="3048000" cy="2057400"/>
          </a:xfrm>
          <a:prstGeom prst="rect">
            <a:avLst/>
          </a:prstGeom>
          <a:noFill/>
          <a:ln>
            <a:noFill/>
          </a:ln>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spcBef>
                <a:spcPct val="0"/>
              </a:spcBef>
              <a:buClrTx/>
              <a:buFontTx/>
              <a:buNone/>
            </a:pPr>
            <a:r>
              <a:rPr lang="en-US" altLang="en-US" sz="1600" b="1" u="sng">
                <a:solidFill>
                  <a:schemeClr val="tx2"/>
                </a:solidFill>
              </a:rPr>
              <a:t>Potential Blindspots:</a:t>
            </a:r>
          </a:p>
          <a:p>
            <a:pPr>
              <a:spcBef>
                <a:spcPct val="0"/>
              </a:spcBef>
              <a:buClrTx/>
              <a:buFontTx/>
              <a:buNone/>
            </a:pPr>
            <a:r>
              <a:rPr lang="en-US" altLang="en-US" sz="1600"/>
              <a:t>Too accommodating</a:t>
            </a:r>
          </a:p>
          <a:p>
            <a:pPr>
              <a:spcBef>
                <a:spcPct val="0"/>
              </a:spcBef>
              <a:buClrTx/>
              <a:buFontTx/>
              <a:buNone/>
            </a:pPr>
            <a:r>
              <a:rPr lang="en-US" altLang="en-US" sz="1600"/>
              <a:t>Overly passive</a:t>
            </a:r>
          </a:p>
          <a:p>
            <a:pPr>
              <a:spcBef>
                <a:spcPct val="0"/>
              </a:spcBef>
              <a:buClrTx/>
              <a:buFontTx/>
              <a:buNone/>
            </a:pPr>
            <a:r>
              <a:rPr lang="en-US" altLang="en-US" sz="1600"/>
              <a:t>Resist change</a:t>
            </a:r>
          </a:p>
          <a:p>
            <a:pPr>
              <a:spcBef>
                <a:spcPct val="0"/>
              </a:spcBef>
              <a:buClrTx/>
              <a:buFontTx/>
              <a:buNone/>
            </a:pPr>
            <a:r>
              <a:rPr lang="en-US" altLang="en-US" sz="1600"/>
              <a:t>Slow to start</a:t>
            </a:r>
          </a:p>
          <a:p>
            <a:pPr>
              <a:spcBef>
                <a:spcPct val="0"/>
              </a:spcBef>
              <a:buClrTx/>
              <a:buFontTx/>
              <a:buNone/>
            </a:pPr>
            <a:r>
              <a:rPr lang="en-US" altLang="en-US" sz="1600"/>
              <a:t>Indecisive</a:t>
            </a:r>
          </a:p>
          <a:p>
            <a:pPr>
              <a:spcBef>
                <a:spcPct val="0"/>
              </a:spcBef>
              <a:buClrTx/>
              <a:buFontTx/>
              <a:buNone/>
            </a:pPr>
            <a:r>
              <a:rPr lang="en-US" altLang="en-US" sz="1600"/>
              <a:t>Avoid risk &amp; conflict</a:t>
            </a:r>
          </a:p>
        </p:txBody>
      </p:sp>
      <p:sp>
        <p:nvSpPr>
          <p:cNvPr id="121863" name="Text Box 7"/>
          <p:cNvSpPr txBox="1">
            <a:spLocks noChangeArrowheads="1"/>
          </p:cNvSpPr>
          <p:nvPr/>
        </p:nvSpPr>
        <p:spPr bwMode="auto">
          <a:xfrm>
            <a:off x="9144000" y="152400"/>
            <a:ext cx="3048000" cy="2057400"/>
          </a:xfrm>
          <a:prstGeom prst="rect">
            <a:avLst/>
          </a:prstGeom>
          <a:noFill/>
          <a:ln>
            <a:noFill/>
          </a:ln>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spcBef>
                <a:spcPct val="0"/>
              </a:spcBef>
              <a:buClrTx/>
              <a:buFontTx/>
              <a:buNone/>
            </a:pPr>
            <a:r>
              <a:rPr lang="en-US" altLang="en-US" sz="1600" b="1" u="sng">
                <a:solidFill>
                  <a:schemeClr val="tx2"/>
                </a:solidFill>
              </a:rPr>
              <a:t>Potential Blindspots:</a:t>
            </a:r>
          </a:p>
          <a:p>
            <a:pPr>
              <a:spcBef>
                <a:spcPct val="0"/>
              </a:spcBef>
              <a:buClrTx/>
              <a:buFontTx/>
              <a:buNone/>
            </a:pPr>
            <a:r>
              <a:rPr lang="en-US" altLang="en-US" sz="1600"/>
              <a:t>Unrealistic ideas</a:t>
            </a:r>
          </a:p>
          <a:p>
            <a:pPr>
              <a:spcBef>
                <a:spcPct val="0"/>
              </a:spcBef>
              <a:buClrTx/>
              <a:buFontTx/>
              <a:buNone/>
            </a:pPr>
            <a:r>
              <a:rPr lang="en-US" altLang="en-US" sz="1600"/>
              <a:t>Attention-seeking</a:t>
            </a:r>
          </a:p>
          <a:p>
            <a:pPr>
              <a:spcBef>
                <a:spcPct val="0"/>
              </a:spcBef>
              <a:buClrTx/>
              <a:buFontTx/>
              <a:buNone/>
            </a:pPr>
            <a:r>
              <a:rPr lang="en-US" altLang="en-US" sz="1600"/>
              <a:t>Lack follow-through</a:t>
            </a:r>
          </a:p>
          <a:p>
            <a:pPr>
              <a:spcBef>
                <a:spcPct val="0"/>
              </a:spcBef>
              <a:buClrTx/>
              <a:buFontTx/>
              <a:buNone/>
            </a:pPr>
            <a:r>
              <a:rPr lang="en-US" altLang="en-US" sz="1600"/>
              <a:t>Over-expressive</a:t>
            </a:r>
          </a:p>
          <a:p>
            <a:pPr>
              <a:spcBef>
                <a:spcPct val="0"/>
              </a:spcBef>
              <a:buClrTx/>
              <a:buFontTx/>
              <a:buNone/>
            </a:pPr>
            <a:r>
              <a:rPr lang="en-US" altLang="en-US" sz="1600"/>
              <a:t>Overlook details</a:t>
            </a:r>
          </a:p>
          <a:p>
            <a:pPr>
              <a:spcBef>
                <a:spcPct val="0"/>
              </a:spcBef>
              <a:buClrTx/>
              <a:buFontTx/>
              <a:buNone/>
            </a:pPr>
            <a:r>
              <a:rPr lang="en-US" altLang="en-US" sz="1600"/>
              <a:t>Easily bored</a:t>
            </a:r>
          </a:p>
        </p:txBody>
      </p:sp>
      <p:sp>
        <p:nvSpPr>
          <p:cNvPr id="121864" name="Text Box 8"/>
          <p:cNvSpPr txBox="1">
            <a:spLocks noChangeArrowheads="1"/>
          </p:cNvSpPr>
          <p:nvPr/>
        </p:nvSpPr>
        <p:spPr bwMode="auto">
          <a:xfrm>
            <a:off x="101600" y="228600"/>
            <a:ext cx="3048000" cy="2057400"/>
          </a:xfrm>
          <a:prstGeom prst="rect">
            <a:avLst/>
          </a:prstGeom>
          <a:noFill/>
          <a:ln>
            <a:noFill/>
          </a:ln>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spcBef>
                <a:spcPct val="0"/>
              </a:spcBef>
              <a:buClrTx/>
              <a:buFontTx/>
              <a:buNone/>
            </a:pPr>
            <a:r>
              <a:rPr lang="en-US" altLang="en-US" sz="1600" b="1" u="sng">
                <a:solidFill>
                  <a:schemeClr val="tx2"/>
                </a:solidFill>
              </a:rPr>
              <a:t>Potential Blindspots:</a:t>
            </a:r>
          </a:p>
          <a:p>
            <a:pPr>
              <a:spcBef>
                <a:spcPct val="0"/>
              </a:spcBef>
              <a:buClrTx/>
              <a:buFontTx/>
              <a:buNone/>
            </a:pPr>
            <a:r>
              <a:rPr lang="en-US" altLang="en-US" sz="1600"/>
              <a:t>Over-controlling</a:t>
            </a:r>
          </a:p>
          <a:p>
            <a:pPr>
              <a:spcBef>
                <a:spcPct val="0"/>
              </a:spcBef>
              <a:buClrTx/>
              <a:buFontTx/>
              <a:buNone/>
            </a:pPr>
            <a:r>
              <a:rPr lang="en-US" altLang="en-US" sz="1600"/>
              <a:t>Domineering</a:t>
            </a:r>
          </a:p>
          <a:p>
            <a:pPr>
              <a:spcBef>
                <a:spcPct val="0"/>
              </a:spcBef>
              <a:buClrTx/>
              <a:buFontTx/>
              <a:buNone/>
            </a:pPr>
            <a:r>
              <a:rPr lang="en-US" altLang="en-US" sz="1600"/>
              <a:t>Defensive</a:t>
            </a:r>
          </a:p>
          <a:p>
            <a:pPr>
              <a:spcBef>
                <a:spcPct val="0"/>
              </a:spcBef>
              <a:buClrTx/>
              <a:buFontTx/>
              <a:buNone/>
            </a:pPr>
            <a:r>
              <a:rPr lang="en-US" altLang="en-US" sz="1600"/>
              <a:t>Blunt/insensitive</a:t>
            </a:r>
          </a:p>
          <a:p>
            <a:pPr>
              <a:spcBef>
                <a:spcPct val="0"/>
              </a:spcBef>
              <a:buClrTx/>
              <a:buFontTx/>
              <a:buNone/>
            </a:pPr>
            <a:r>
              <a:rPr lang="en-US" altLang="en-US" sz="1600"/>
              <a:t>Inflexible</a:t>
            </a:r>
          </a:p>
          <a:p>
            <a:pPr>
              <a:spcBef>
                <a:spcPct val="0"/>
              </a:spcBef>
              <a:buClrTx/>
              <a:buFontTx/>
              <a:buNone/>
            </a:pPr>
            <a:r>
              <a:rPr lang="en-US" altLang="en-US" sz="1600"/>
              <a:t>Arrogant</a:t>
            </a:r>
          </a:p>
          <a:p>
            <a:pPr>
              <a:spcBef>
                <a:spcPct val="0"/>
              </a:spcBef>
              <a:buClrTx/>
              <a:buFontTx/>
              <a:buNone/>
            </a:pPr>
            <a:endParaRPr lang="en-US" altLang="en-US" sz="1600"/>
          </a:p>
        </p:txBody>
      </p:sp>
      <p:sp>
        <p:nvSpPr>
          <p:cNvPr id="121865" name="Text Box 9"/>
          <p:cNvSpPr txBox="1">
            <a:spLocks noChangeArrowheads="1"/>
          </p:cNvSpPr>
          <p:nvPr/>
        </p:nvSpPr>
        <p:spPr bwMode="auto">
          <a:xfrm>
            <a:off x="101600" y="4648200"/>
            <a:ext cx="3048000" cy="2057400"/>
          </a:xfrm>
          <a:prstGeom prst="rect">
            <a:avLst/>
          </a:prstGeom>
          <a:noFill/>
          <a:ln>
            <a:noFill/>
          </a:ln>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rgbClr val="FFFFFF"/>
                </a:solidFill>
                <a:miter lim="800000"/>
                <a:headEnd/>
                <a:tailEnd/>
              </a14:hiddenLine>
            </a:ext>
          </a:extLst>
        </p:spPr>
        <p:txBody>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spcBef>
                <a:spcPct val="0"/>
              </a:spcBef>
              <a:buClrTx/>
              <a:buFontTx/>
              <a:buNone/>
            </a:pPr>
            <a:r>
              <a:rPr lang="en-US" altLang="en-US" sz="1600" b="1" u="sng">
                <a:solidFill>
                  <a:schemeClr val="tx2"/>
                </a:solidFill>
              </a:rPr>
              <a:t>Potential Blindspots:</a:t>
            </a:r>
          </a:p>
          <a:p>
            <a:pPr>
              <a:spcBef>
                <a:spcPct val="0"/>
              </a:spcBef>
              <a:buClrTx/>
              <a:buFontTx/>
              <a:buNone/>
            </a:pPr>
            <a:r>
              <a:rPr lang="en-US" altLang="en-US" sz="1600"/>
              <a:t>Over analyze</a:t>
            </a:r>
          </a:p>
          <a:p>
            <a:pPr>
              <a:spcBef>
                <a:spcPct val="0"/>
              </a:spcBef>
              <a:buClrTx/>
              <a:buFontTx/>
              <a:buNone/>
            </a:pPr>
            <a:r>
              <a:rPr lang="en-US" altLang="en-US" sz="1600"/>
              <a:t>Lost in detail</a:t>
            </a:r>
          </a:p>
          <a:p>
            <a:pPr>
              <a:spcBef>
                <a:spcPct val="0"/>
              </a:spcBef>
              <a:buClrTx/>
              <a:buFontTx/>
              <a:buNone/>
            </a:pPr>
            <a:r>
              <a:rPr lang="en-US" altLang="en-US" sz="1600"/>
              <a:t>Unrealistic standards</a:t>
            </a:r>
          </a:p>
          <a:p>
            <a:pPr>
              <a:spcBef>
                <a:spcPct val="0"/>
              </a:spcBef>
              <a:buClrTx/>
              <a:buFontTx/>
              <a:buNone/>
            </a:pPr>
            <a:r>
              <a:rPr lang="en-US" altLang="en-US" sz="1600"/>
              <a:t>Overly critical</a:t>
            </a:r>
          </a:p>
          <a:p>
            <a:pPr>
              <a:spcBef>
                <a:spcPct val="0"/>
              </a:spcBef>
              <a:buClrTx/>
              <a:buFontTx/>
              <a:buNone/>
            </a:pPr>
            <a:r>
              <a:rPr lang="en-US" altLang="en-US" sz="1600"/>
              <a:t>Need to be right</a:t>
            </a:r>
          </a:p>
          <a:p>
            <a:pPr>
              <a:spcBef>
                <a:spcPct val="0"/>
              </a:spcBef>
              <a:buClrTx/>
              <a:buFontTx/>
              <a:buNone/>
            </a:pPr>
            <a:r>
              <a:rPr lang="en-US" altLang="en-US" sz="1600"/>
              <a:t>Aloof</a:t>
            </a:r>
          </a:p>
        </p:txBody>
      </p:sp>
      <p:sp>
        <p:nvSpPr>
          <p:cNvPr id="25610" name="Text Box 10"/>
          <p:cNvSpPr txBox="1">
            <a:spLocks noChangeArrowheads="1"/>
          </p:cNvSpPr>
          <p:nvPr/>
        </p:nvSpPr>
        <p:spPr bwMode="auto">
          <a:xfrm>
            <a:off x="9550400" y="2057400"/>
            <a:ext cx="2133600" cy="45720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50000"/>
              </a:spcBef>
              <a:buClrTx/>
              <a:buFontTx/>
              <a:buNone/>
            </a:pPr>
            <a:r>
              <a:rPr lang="en-US" altLang="en-US" sz="2400">
                <a:solidFill>
                  <a:srgbClr val="FFFF00"/>
                </a:solidFill>
              </a:rPr>
              <a:t>YELLOW</a:t>
            </a:r>
          </a:p>
        </p:txBody>
      </p:sp>
      <p:sp>
        <p:nvSpPr>
          <p:cNvPr id="25611" name="Text Box 11"/>
          <p:cNvSpPr txBox="1">
            <a:spLocks noChangeArrowheads="1"/>
          </p:cNvSpPr>
          <p:nvPr/>
        </p:nvSpPr>
        <p:spPr bwMode="auto">
          <a:xfrm>
            <a:off x="1219200" y="2057400"/>
            <a:ext cx="1422400" cy="45720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50000"/>
              </a:spcBef>
              <a:buClrTx/>
              <a:buFontTx/>
              <a:buNone/>
            </a:pPr>
            <a:r>
              <a:rPr lang="en-US" altLang="en-US" sz="2400">
                <a:solidFill>
                  <a:srgbClr val="FF0000"/>
                </a:solidFill>
              </a:rPr>
              <a:t>RED</a:t>
            </a:r>
          </a:p>
        </p:txBody>
      </p:sp>
      <p:sp>
        <p:nvSpPr>
          <p:cNvPr id="25612" name="Text Box 12"/>
          <p:cNvSpPr txBox="1">
            <a:spLocks noChangeArrowheads="1"/>
          </p:cNvSpPr>
          <p:nvPr/>
        </p:nvSpPr>
        <p:spPr bwMode="auto">
          <a:xfrm>
            <a:off x="1219200" y="3962400"/>
            <a:ext cx="1625600" cy="45720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50000"/>
              </a:spcBef>
              <a:buClrTx/>
              <a:buFontTx/>
              <a:buNone/>
            </a:pPr>
            <a:r>
              <a:rPr lang="en-US" altLang="en-US" sz="2400">
                <a:solidFill>
                  <a:srgbClr val="0000FF"/>
                </a:solidFill>
              </a:rPr>
              <a:t>BLUE</a:t>
            </a:r>
          </a:p>
        </p:txBody>
      </p:sp>
      <p:sp>
        <p:nvSpPr>
          <p:cNvPr id="25613" name="Text Box 13"/>
          <p:cNvSpPr txBox="1">
            <a:spLocks noChangeArrowheads="1"/>
          </p:cNvSpPr>
          <p:nvPr/>
        </p:nvSpPr>
        <p:spPr bwMode="auto">
          <a:xfrm>
            <a:off x="9652000" y="3886200"/>
            <a:ext cx="1930400" cy="45720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50000"/>
              </a:spcBef>
              <a:buClrTx/>
              <a:buFontTx/>
              <a:buNone/>
            </a:pPr>
            <a:r>
              <a:rPr lang="en-US" altLang="en-US" sz="2400">
                <a:solidFill>
                  <a:srgbClr val="33CC33"/>
                </a:solidFill>
              </a:rPr>
              <a:t>GREEN</a:t>
            </a:r>
          </a:p>
        </p:txBody>
      </p:sp>
      <p:sp>
        <p:nvSpPr>
          <p:cNvPr id="25614" name="Text Box 14"/>
          <p:cNvSpPr txBox="1">
            <a:spLocks noChangeArrowheads="1"/>
          </p:cNvSpPr>
          <p:nvPr/>
        </p:nvSpPr>
        <p:spPr bwMode="auto">
          <a:xfrm>
            <a:off x="4165600" y="60326"/>
            <a:ext cx="3962400" cy="581025"/>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1600">
                <a:solidFill>
                  <a:schemeClr val="bg1"/>
                </a:solidFill>
              </a:rPr>
              <a:t>Fast Pace, Think Out Loud</a:t>
            </a:r>
          </a:p>
          <a:p>
            <a:pPr algn="ctr" eaLnBrk="1" hangingPunct="1">
              <a:spcBef>
                <a:spcPct val="0"/>
              </a:spcBef>
              <a:buClrTx/>
              <a:buFontTx/>
              <a:buNone/>
            </a:pPr>
            <a:r>
              <a:rPr lang="en-US" altLang="en-US" sz="1600">
                <a:solidFill>
                  <a:schemeClr val="bg1"/>
                </a:solidFill>
              </a:rPr>
              <a:t>Action, Big Picture</a:t>
            </a:r>
          </a:p>
        </p:txBody>
      </p:sp>
      <p:sp>
        <p:nvSpPr>
          <p:cNvPr id="25615" name="Text Box 15"/>
          <p:cNvSpPr txBox="1">
            <a:spLocks noChangeArrowheads="1"/>
          </p:cNvSpPr>
          <p:nvPr/>
        </p:nvSpPr>
        <p:spPr bwMode="auto">
          <a:xfrm>
            <a:off x="3962400" y="6200776"/>
            <a:ext cx="4267200" cy="581025"/>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1600">
                <a:solidFill>
                  <a:schemeClr val="bg1"/>
                </a:solidFill>
              </a:rPr>
              <a:t>Moderate Pace, Think Internally</a:t>
            </a:r>
          </a:p>
          <a:p>
            <a:pPr algn="ctr" eaLnBrk="1" hangingPunct="1">
              <a:spcBef>
                <a:spcPct val="0"/>
              </a:spcBef>
              <a:buClrTx/>
              <a:buFontTx/>
              <a:buNone/>
            </a:pPr>
            <a:r>
              <a:rPr lang="en-US" altLang="en-US" sz="1600">
                <a:solidFill>
                  <a:schemeClr val="bg1"/>
                </a:solidFill>
              </a:rPr>
              <a:t>Planning, Details</a:t>
            </a:r>
          </a:p>
        </p:txBody>
      </p:sp>
      <p:sp>
        <p:nvSpPr>
          <p:cNvPr id="25616" name="Line 16"/>
          <p:cNvSpPr>
            <a:spLocks noChangeShapeType="1"/>
          </p:cNvSpPr>
          <p:nvPr/>
        </p:nvSpPr>
        <p:spPr bwMode="auto">
          <a:xfrm>
            <a:off x="74168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17" name="Line 17"/>
          <p:cNvSpPr>
            <a:spLocks noChangeShapeType="1"/>
          </p:cNvSpPr>
          <p:nvPr/>
        </p:nvSpPr>
        <p:spPr bwMode="auto">
          <a:xfrm>
            <a:off x="62992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18" name="Line 18"/>
          <p:cNvSpPr>
            <a:spLocks noChangeShapeType="1"/>
          </p:cNvSpPr>
          <p:nvPr/>
        </p:nvSpPr>
        <p:spPr bwMode="auto">
          <a:xfrm>
            <a:off x="51816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19" name="Line 19"/>
          <p:cNvSpPr>
            <a:spLocks noChangeShapeType="1"/>
          </p:cNvSpPr>
          <p:nvPr/>
        </p:nvSpPr>
        <p:spPr bwMode="auto">
          <a:xfrm>
            <a:off x="39624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20" name="Line 20"/>
          <p:cNvSpPr>
            <a:spLocks noChangeShapeType="1"/>
          </p:cNvSpPr>
          <p:nvPr/>
        </p:nvSpPr>
        <p:spPr bwMode="auto">
          <a:xfrm>
            <a:off x="27432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21" name="Line 21"/>
          <p:cNvSpPr>
            <a:spLocks noChangeShapeType="1"/>
          </p:cNvSpPr>
          <p:nvPr/>
        </p:nvSpPr>
        <p:spPr bwMode="auto">
          <a:xfrm>
            <a:off x="6096000" y="3200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22" name="Line 22"/>
          <p:cNvSpPr>
            <a:spLocks noChangeShapeType="1"/>
          </p:cNvSpPr>
          <p:nvPr/>
        </p:nvSpPr>
        <p:spPr bwMode="auto">
          <a:xfrm>
            <a:off x="6096000" y="4724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23" name="Line 23"/>
          <p:cNvSpPr>
            <a:spLocks noChangeShapeType="1"/>
          </p:cNvSpPr>
          <p:nvPr/>
        </p:nvSpPr>
        <p:spPr bwMode="auto">
          <a:xfrm>
            <a:off x="6096000" y="3962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24" name="Line 24"/>
          <p:cNvSpPr>
            <a:spLocks noChangeShapeType="1"/>
          </p:cNvSpPr>
          <p:nvPr/>
        </p:nvSpPr>
        <p:spPr bwMode="auto">
          <a:xfrm>
            <a:off x="6096000" y="16002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25" name="Line 25"/>
          <p:cNvSpPr>
            <a:spLocks noChangeShapeType="1"/>
          </p:cNvSpPr>
          <p:nvPr/>
        </p:nvSpPr>
        <p:spPr bwMode="auto">
          <a:xfrm>
            <a:off x="6096000" y="2438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26" name="Line 26"/>
          <p:cNvSpPr>
            <a:spLocks noChangeShapeType="1"/>
          </p:cNvSpPr>
          <p:nvPr/>
        </p:nvSpPr>
        <p:spPr bwMode="auto">
          <a:xfrm>
            <a:off x="6096000" y="54864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27" name="Line 27"/>
          <p:cNvSpPr>
            <a:spLocks noChangeShapeType="1"/>
          </p:cNvSpPr>
          <p:nvPr/>
        </p:nvSpPr>
        <p:spPr bwMode="auto">
          <a:xfrm>
            <a:off x="6096000" y="838200"/>
            <a:ext cx="2117"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28" name="Line 28"/>
          <p:cNvSpPr>
            <a:spLocks noChangeShapeType="1"/>
          </p:cNvSpPr>
          <p:nvPr/>
        </p:nvSpPr>
        <p:spPr bwMode="auto">
          <a:xfrm>
            <a:off x="8534400" y="3505200"/>
            <a:ext cx="711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29" name="Text Box 29"/>
          <p:cNvSpPr txBox="1">
            <a:spLocks noChangeArrowheads="1"/>
          </p:cNvSpPr>
          <p:nvPr/>
        </p:nvSpPr>
        <p:spPr bwMode="auto">
          <a:xfrm>
            <a:off x="9956800" y="2971800"/>
            <a:ext cx="2133600" cy="825500"/>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1600">
                <a:solidFill>
                  <a:schemeClr val="bg1"/>
                </a:solidFill>
              </a:rPr>
              <a:t>People</a:t>
            </a:r>
          </a:p>
          <a:p>
            <a:pPr algn="ctr" eaLnBrk="1" hangingPunct="1">
              <a:spcBef>
                <a:spcPct val="0"/>
              </a:spcBef>
              <a:buClrTx/>
              <a:buFontTx/>
              <a:buNone/>
            </a:pPr>
            <a:r>
              <a:rPr lang="en-US" altLang="en-US" sz="1600">
                <a:solidFill>
                  <a:schemeClr val="bg1"/>
                </a:solidFill>
              </a:rPr>
              <a:t>Process</a:t>
            </a:r>
          </a:p>
          <a:p>
            <a:pPr algn="ctr" eaLnBrk="1" hangingPunct="1">
              <a:spcBef>
                <a:spcPct val="0"/>
              </a:spcBef>
              <a:buClrTx/>
              <a:buFontTx/>
              <a:buNone/>
            </a:pPr>
            <a:r>
              <a:rPr lang="en-US" altLang="en-US" sz="1600">
                <a:solidFill>
                  <a:schemeClr val="bg1"/>
                </a:solidFill>
              </a:rPr>
              <a:t>Relationships</a:t>
            </a:r>
          </a:p>
        </p:txBody>
      </p:sp>
      <p:sp>
        <p:nvSpPr>
          <p:cNvPr id="25630" name="Text Box 30"/>
          <p:cNvSpPr txBox="1">
            <a:spLocks noChangeArrowheads="1"/>
          </p:cNvSpPr>
          <p:nvPr/>
        </p:nvSpPr>
        <p:spPr bwMode="auto">
          <a:xfrm>
            <a:off x="101600" y="2971800"/>
            <a:ext cx="1930400" cy="825500"/>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eaLnBrk="1" hangingPunct="1">
              <a:spcBef>
                <a:spcPct val="0"/>
              </a:spcBef>
              <a:buClrTx/>
              <a:buFontTx/>
              <a:buNone/>
            </a:pPr>
            <a:r>
              <a:rPr lang="en-US" altLang="en-US" sz="1600">
                <a:solidFill>
                  <a:schemeClr val="bg1"/>
                </a:solidFill>
              </a:rPr>
              <a:t>Task</a:t>
            </a:r>
          </a:p>
          <a:p>
            <a:pPr algn="ctr" eaLnBrk="1" hangingPunct="1">
              <a:spcBef>
                <a:spcPct val="0"/>
              </a:spcBef>
              <a:buClrTx/>
              <a:buFontTx/>
              <a:buNone/>
            </a:pPr>
            <a:r>
              <a:rPr lang="en-US" altLang="en-US" sz="1600">
                <a:solidFill>
                  <a:schemeClr val="bg1"/>
                </a:solidFill>
              </a:rPr>
              <a:t>Results</a:t>
            </a:r>
          </a:p>
          <a:p>
            <a:pPr algn="ctr" eaLnBrk="1" hangingPunct="1">
              <a:spcBef>
                <a:spcPct val="0"/>
              </a:spcBef>
              <a:buClrTx/>
              <a:buFontTx/>
              <a:buNone/>
            </a:pPr>
            <a:r>
              <a:rPr lang="en-US" altLang="en-US" sz="1600">
                <a:solidFill>
                  <a:schemeClr val="bg1"/>
                </a:solidFill>
              </a:rPr>
              <a:t>Bottom Line</a:t>
            </a:r>
          </a:p>
        </p:txBody>
      </p:sp>
    </p:spTree>
    <p:extLst>
      <p:ext uri="{BB962C8B-B14F-4D97-AF65-F5344CB8AC3E}">
        <p14:creationId xmlns:p14="http://schemas.microsoft.com/office/powerpoint/2010/main" val="27361876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18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185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186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186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18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186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2186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18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autoUpdateAnimBg="0"/>
      <p:bldP spid="121859" grpId="0" autoUpdateAnimBg="0"/>
      <p:bldP spid="121860" grpId="0" autoUpdateAnimBg="0"/>
      <p:bldP spid="121861" grpId="0" autoUpdateAnimBg="0"/>
      <p:bldP spid="121862" grpId="0" autoUpdateAnimBg="0"/>
      <p:bldP spid="121863" grpId="0" autoUpdateAnimBg="0"/>
      <p:bldP spid="121864" grpId="0" autoUpdateAnimBg="0"/>
      <p:bldP spid="121865"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en-US" dirty="0" smtClean="0"/>
              <a:t>Understanding Your Communication Style</a:t>
            </a:r>
          </a:p>
        </p:txBody>
      </p:sp>
      <p:sp>
        <p:nvSpPr>
          <p:cNvPr id="26627" name="Rectangle 3"/>
          <p:cNvSpPr>
            <a:spLocks noGrp="1" noChangeArrowheads="1"/>
          </p:cNvSpPr>
          <p:nvPr>
            <p:ph type="body" idx="1"/>
          </p:nvPr>
        </p:nvSpPr>
        <p:spPr/>
        <p:txBody>
          <a:bodyPr/>
          <a:lstStyle/>
          <a:p>
            <a:pPr eaLnBrk="1" hangingPunct="1">
              <a:lnSpc>
                <a:spcPct val="90000"/>
              </a:lnSpc>
            </a:pPr>
            <a:r>
              <a:rPr lang="en-US" altLang="en-US" smtClean="0"/>
              <a:t>Summary: </a:t>
            </a:r>
          </a:p>
          <a:p>
            <a:pPr lvl="1" eaLnBrk="1" hangingPunct="1">
              <a:lnSpc>
                <a:spcPct val="90000"/>
              </a:lnSpc>
            </a:pPr>
            <a:r>
              <a:rPr lang="en-US" altLang="en-US" smtClean="0"/>
              <a:t>There is no one right or best style</a:t>
            </a:r>
          </a:p>
          <a:p>
            <a:pPr lvl="1" eaLnBrk="1" hangingPunct="1">
              <a:lnSpc>
                <a:spcPct val="90000"/>
              </a:lnSpc>
            </a:pPr>
            <a:r>
              <a:rPr lang="en-US" altLang="en-US" smtClean="0"/>
              <a:t>Understanding your current style as others see it is a precondition for learning anything new</a:t>
            </a:r>
          </a:p>
          <a:p>
            <a:pPr lvl="1" eaLnBrk="1" hangingPunct="1">
              <a:lnSpc>
                <a:spcPct val="90000"/>
              </a:lnSpc>
            </a:pPr>
            <a:r>
              <a:rPr lang="en-US" altLang="en-US" smtClean="0"/>
              <a:t>If you are unaware of your blind spots, you are the only one!</a:t>
            </a:r>
          </a:p>
          <a:p>
            <a:pPr lvl="1" eaLnBrk="1" hangingPunct="1">
              <a:lnSpc>
                <a:spcPct val="90000"/>
              </a:lnSpc>
            </a:pPr>
            <a:r>
              <a:rPr lang="en-US" altLang="en-US" smtClean="0"/>
              <a:t>Adapt and connect to others’ preferences to the degree that you can</a:t>
            </a:r>
          </a:p>
          <a:p>
            <a:pPr lvl="1" eaLnBrk="1" hangingPunct="1">
              <a:lnSpc>
                <a:spcPct val="90000"/>
              </a:lnSpc>
            </a:pPr>
            <a:r>
              <a:rPr lang="en-US" altLang="en-US" smtClean="0"/>
              <a:t>Avoid the cycle of withdrawal and resentment that accompanies misunderstandings over time</a:t>
            </a:r>
          </a:p>
          <a:p>
            <a:pPr lvl="1" eaLnBrk="1" hangingPunct="1">
              <a:lnSpc>
                <a:spcPct val="90000"/>
              </a:lnSpc>
              <a:buFont typeface="Wingdings" pitchFamily="2" charset="2"/>
              <a:buNone/>
            </a:pPr>
            <a:endParaRPr lang="en-US" altLang="en-US" smtClean="0"/>
          </a:p>
          <a:p>
            <a:pPr lvl="1" eaLnBrk="1" hangingPunct="1">
              <a:lnSpc>
                <a:spcPct val="90000"/>
              </a:lnSpc>
            </a:pPr>
            <a:endParaRPr lang="en-US" altLang="en-US" smtClean="0"/>
          </a:p>
        </p:txBody>
      </p:sp>
    </p:spTree>
    <p:extLst>
      <p:ext uri="{BB962C8B-B14F-4D97-AF65-F5344CB8AC3E}">
        <p14:creationId xmlns:p14="http://schemas.microsoft.com/office/powerpoint/2010/main" val="40486219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dirty="0" smtClean="0"/>
              <a:t>Technical Brilliance Is Never Enough!</a:t>
            </a:r>
          </a:p>
        </p:txBody>
      </p:sp>
      <p:sp>
        <p:nvSpPr>
          <p:cNvPr id="5123" name="Rectangle 3"/>
          <p:cNvSpPr>
            <a:spLocks noGrp="1" noChangeArrowheads="1"/>
          </p:cNvSpPr>
          <p:nvPr>
            <p:ph type="body" idx="1"/>
          </p:nvPr>
        </p:nvSpPr>
        <p:spPr/>
        <p:txBody>
          <a:bodyPr/>
          <a:lstStyle/>
          <a:p>
            <a:pPr eaLnBrk="1" hangingPunct="1"/>
            <a:r>
              <a:rPr lang="en-US" altLang="en-US" sz="2800" dirty="0" smtClean="0"/>
              <a:t>Emotional intelligence and interpersonal skill are the key differentiators for leadership success</a:t>
            </a:r>
          </a:p>
          <a:p>
            <a:pPr eaLnBrk="1" hangingPunct="1"/>
            <a:r>
              <a:rPr lang="en-US" altLang="en-US" sz="2800" dirty="0" smtClean="0"/>
              <a:t>Strategic communication is invaluable: The ability to not just say whatever is on your mind but rather to make </a:t>
            </a:r>
            <a:r>
              <a:rPr lang="en-US" altLang="en-US" sz="2800" u="sng" dirty="0" smtClean="0"/>
              <a:t>conscious communicative choices based upon your particular goals and a deep understanding of the situation and of your audiences</a:t>
            </a:r>
            <a:r>
              <a:rPr lang="en-US" altLang="en-US" sz="2800" dirty="0" smtClean="0"/>
              <a:t>.</a:t>
            </a:r>
          </a:p>
        </p:txBody>
      </p:sp>
      <p:pic>
        <p:nvPicPr>
          <p:cNvPr id="5124" name="Picture 4" descr="MC900238208[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7524" y="4540472"/>
            <a:ext cx="1627660" cy="1444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40534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Cool Bummer Activity</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30</a:t>
            </a:fld>
            <a:endParaRPr lang="en-US"/>
          </a:p>
        </p:txBody>
      </p:sp>
    </p:spTree>
    <p:extLst>
      <p:ext uri="{BB962C8B-B14F-4D97-AF65-F5344CB8AC3E}">
        <p14:creationId xmlns:p14="http://schemas.microsoft.com/office/powerpoint/2010/main" val="3134606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Lunch</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31</a:t>
            </a:fld>
            <a:endParaRPr lang="en-US"/>
          </a:p>
        </p:txBody>
      </p:sp>
    </p:spTree>
    <p:extLst>
      <p:ext uri="{BB962C8B-B14F-4D97-AF65-F5344CB8AC3E}">
        <p14:creationId xmlns:p14="http://schemas.microsoft.com/office/powerpoint/2010/main" val="2347458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en-US" sz="3400" dirty="0" smtClean="0"/>
              <a:t>Fostering dialogue: The Nuts and Bolts</a:t>
            </a:r>
          </a:p>
        </p:txBody>
      </p:sp>
      <p:sp>
        <p:nvSpPr>
          <p:cNvPr id="28675" name="Rectangle 3"/>
          <p:cNvSpPr>
            <a:spLocks noGrp="1" noChangeArrowheads="1"/>
          </p:cNvSpPr>
          <p:nvPr>
            <p:ph type="body" idx="1"/>
          </p:nvPr>
        </p:nvSpPr>
        <p:spPr/>
        <p:txBody>
          <a:bodyPr/>
          <a:lstStyle/>
          <a:p>
            <a:pPr eaLnBrk="1" hangingPunct="1"/>
            <a:r>
              <a:rPr lang="en-US" altLang="en-US" smtClean="0"/>
              <a:t>Dialogue versus discussion </a:t>
            </a:r>
          </a:p>
          <a:p>
            <a:pPr eaLnBrk="1" hangingPunct="1"/>
            <a:r>
              <a:rPr lang="en-US" altLang="en-US" smtClean="0"/>
              <a:t>All of us is smarter than any one of us</a:t>
            </a:r>
          </a:p>
          <a:p>
            <a:pPr lvl="1" eaLnBrk="1" hangingPunct="1"/>
            <a:r>
              <a:rPr lang="en-US" altLang="en-US" smtClean="0"/>
              <a:t>The blind men and the elephant</a:t>
            </a:r>
          </a:p>
          <a:p>
            <a:pPr lvl="1" eaLnBrk="1" hangingPunct="1"/>
            <a:r>
              <a:rPr lang="en-US" altLang="en-US" smtClean="0"/>
              <a:t>Bruce comes to class</a:t>
            </a:r>
          </a:p>
          <a:p>
            <a:pPr lvl="1" eaLnBrk="1" hangingPunct="1"/>
            <a:r>
              <a:rPr lang="en-US" altLang="en-US" smtClean="0"/>
              <a:t>The “three faces of Bill”</a:t>
            </a:r>
          </a:p>
          <a:p>
            <a:pPr eaLnBrk="1" hangingPunct="1"/>
            <a:r>
              <a:rPr lang="en-US" altLang="en-US" smtClean="0"/>
              <a:t>Learning by expanding</a:t>
            </a:r>
          </a:p>
          <a:p>
            <a:pPr eaLnBrk="1" hangingPunct="1">
              <a:buFont typeface="Wingdings" pitchFamily="2" charset="2"/>
              <a:buNone/>
            </a:pPr>
            <a:endParaRPr lang="en-US" altLang="en-US" smtClean="0"/>
          </a:p>
          <a:p>
            <a:pPr eaLnBrk="1" hangingPunct="1"/>
            <a:endParaRPr lang="en-US" altLang="en-US" smtClean="0"/>
          </a:p>
          <a:p>
            <a:pPr eaLnBrk="1" hangingPunct="1"/>
            <a:endParaRPr lang="en-US" altLang="en-US" smtClean="0"/>
          </a:p>
        </p:txBody>
      </p:sp>
      <p:pic>
        <p:nvPicPr>
          <p:cNvPr id="28676" name="Picture 4" descr="Copy of elephant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3505200"/>
            <a:ext cx="426720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4117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title"/>
          </p:nvPr>
        </p:nvSpPr>
        <p:spPr/>
        <p:txBody>
          <a:bodyPr/>
          <a:lstStyle/>
          <a:p>
            <a:pPr eaLnBrk="1" hangingPunct="1"/>
            <a:r>
              <a:rPr lang="en-US" altLang="en-US" smtClean="0"/>
              <a:t>Leadership is distributed in all living systems!</a:t>
            </a:r>
          </a:p>
        </p:txBody>
      </p:sp>
      <p:sp>
        <p:nvSpPr>
          <p:cNvPr id="29699" name="Rectangle 9"/>
          <p:cNvSpPr>
            <a:spLocks noGrp="1" noChangeArrowheads="1"/>
          </p:cNvSpPr>
          <p:nvPr>
            <p:ph type="body" sz="half" idx="2"/>
          </p:nvPr>
        </p:nvSpPr>
        <p:spPr/>
        <p:txBody>
          <a:bodyPr/>
          <a:lstStyle/>
          <a:p>
            <a:pPr eaLnBrk="1" hangingPunct="1"/>
            <a:r>
              <a:rPr lang="en-US" altLang="en-US" sz="2800" smtClean="0"/>
              <a:t>Flocks and boids</a:t>
            </a:r>
          </a:p>
          <a:p>
            <a:pPr eaLnBrk="1" hangingPunct="1"/>
            <a:r>
              <a:rPr lang="en-US" altLang="en-US" sz="2800" smtClean="0"/>
              <a:t>Power rangers and viruses</a:t>
            </a:r>
          </a:p>
          <a:p>
            <a:pPr eaLnBrk="1" hangingPunct="1"/>
            <a:r>
              <a:rPr lang="en-US" altLang="en-US" sz="2800" smtClean="0"/>
              <a:t>Neural networks in AI</a:t>
            </a:r>
          </a:p>
          <a:p>
            <a:pPr eaLnBrk="1" hangingPunct="1"/>
            <a:r>
              <a:rPr lang="en-US" altLang="en-US" sz="2800" smtClean="0"/>
              <a:t>The orchestra conductor </a:t>
            </a:r>
          </a:p>
        </p:txBody>
      </p:sp>
      <p:sp>
        <p:nvSpPr>
          <p:cNvPr id="29700" name="Rectangle 6"/>
          <p:cNvSpPr>
            <a:spLocks noChangeArrowheads="1"/>
          </p:cNvSpPr>
          <p:nvPr/>
        </p:nvSpPr>
        <p:spPr bwMode="auto">
          <a:xfrm>
            <a:off x="2133600" y="1462088"/>
            <a:ext cx="1219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0"/>
              </a:spcBef>
              <a:buClrTx/>
              <a:buFontTx/>
              <a:buNone/>
            </a:pPr>
            <a:endParaRPr lang="en-US" altLang="en-US" sz="2400">
              <a:latin typeface="Times New Roman" pitchFamily="18" charset="0"/>
            </a:endParaRPr>
          </a:p>
        </p:txBody>
      </p:sp>
      <p:pic>
        <p:nvPicPr>
          <p:cNvPr id="29701" name="Picture 10" descr="C:\WINDOWS\Application Data\Microsoft\Media Catalog\School of Fish 2.jpe"/>
          <p:cNvPicPr>
            <a:picLocks noGrp="1" noChangeAspect="1" noChangeArrowheads="1"/>
          </p:cNvPicPr>
          <p:nvPr>
            <p:ph type="clipArt" sz="half" idx="1"/>
          </p:nvPr>
        </p:nvPicPr>
        <p:blipFill>
          <a:blip r:embed="rId2">
            <a:extLst>
              <a:ext uri="{28A0092B-C50C-407E-A947-70E740481C1C}">
                <a14:useLocalDpi xmlns:a14="http://schemas.microsoft.com/office/drawing/2010/main" val="0"/>
              </a:ext>
            </a:extLst>
          </a:blip>
          <a:srcRect/>
          <a:stretch>
            <a:fillRect/>
          </a:stretch>
        </p:blipFill>
        <p:spPr>
          <a:xfrm>
            <a:off x="2042584" y="1981200"/>
            <a:ext cx="4123267" cy="4114800"/>
          </a:xfrm>
        </p:spPr>
      </p:pic>
    </p:spTree>
    <p:extLst>
      <p:ext uri="{BB962C8B-B14F-4D97-AF65-F5344CB8AC3E}">
        <p14:creationId xmlns:p14="http://schemas.microsoft.com/office/powerpoint/2010/main" val="345910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711200" y="381001"/>
            <a:ext cx="10972800" cy="1139825"/>
          </a:xfrm>
        </p:spPr>
        <p:txBody>
          <a:bodyPr/>
          <a:lstStyle/>
          <a:p>
            <a:pPr eaLnBrk="1" hangingPunct="1"/>
            <a:r>
              <a:rPr lang="en-US" altLang="en-US" dirty="0" smtClean="0">
                <a:solidFill>
                  <a:schemeClr val="tx1"/>
                </a:solidFill>
              </a:rPr>
              <a:t>Fostering dialogue</a:t>
            </a:r>
          </a:p>
        </p:txBody>
      </p:sp>
      <p:sp>
        <p:nvSpPr>
          <p:cNvPr id="30723" name="Rectangle 3"/>
          <p:cNvSpPr>
            <a:spLocks noGrp="1" noChangeArrowheads="1"/>
          </p:cNvSpPr>
          <p:nvPr>
            <p:ph type="body" idx="1"/>
          </p:nvPr>
        </p:nvSpPr>
        <p:spPr>
          <a:xfrm>
            <a:off x="609600" y="1981201"/>
            <a:ext cx="10972800" cy="4149725"/>
          </a:xfrm>
        </p:spPr>
        <p:txBody>
          <a:bodyPr/>
          <a:lstStyle/>
          <a:p>
            <a:pPr marL="782638" lvl="1" indent="-311150" eaLnBrk="1" hangingPunct="1">
              <a:lnSpc>
                <a:spcPct val="90000"/>
              </a:lnSpc>
              <a:buClr>
                <a:srgbClr val="000000"/>
              </a:buClr>
              <a:buFont typeface="Wingdings" pitchFamily="2" charset="2"/>
              <a:buChar char="q"/>
            </a:pPr>
            <a:r>
              <a:rPr lang="en-US" altLang="en-US" sz="2300" dirty="0" smtClean="0"/>
              <a:t>Use inquiry to continually invite others to share the reasoning for their conclusions</a:t>
            </a:r>
          </a:p>
          <a:p>
            <a:pPr marL="782638" lvl="1" indent="-311150" eaLnBrk="1" hangingPunct="1">
              <a:lnSpc>
                <a:spcPct val="90000"/>
              </a:lnSpc>
              <a:buClr>
                <a:srgbClr val="000000"/>
              </a:buClr>
              <a:buFont typeface="Wingdings" pitchFamily="2" charset="2"/>
              <a:buChar char="q"/>
            </a:pPr>
            <a:r>
              <a:rPr lang="en-US" altLang="en-US" sz="2300" dirty="0" smtClean="0"/>
              <a:t>If you offer a conclusion or belief, add how you came to that conclusion</a:t>
            </a:r>
          </a:p>
          <a:p>
            <a:pPr marL="782638" lvl="1" indent="-311150" eaLnBrk="1" hangingPunct="1">
              <a:lnSpc>
                <a:spcPct val="90000"/>
              </a:lnSpc>
              <a:buClr>
                <a:srgbClr val="000000"/>
              </a:buClr>
              <a:buFont typeface="Wingdings" pitchFamily="2" charset="2"/>
              <a:buChar char="q"/>
            </a:pPr>
            <a:r>
              <a:rPr lang="en-US" altLang="en-US" sz="2300" dirty="0" smtClean="0"/>
              <a:t>You can find common ground only if you back down the ladder of inference from conclusions to experience</a:t>
            </a:r>
          </a:p>
          <a:p>
            <a:pPr marL="782638" lvl="1" indent="-311150" eaLnBrk="1" hangingPunct="1">
              <a:lnSpc>
                <a:spcPct val="90000"/>
              </a:lnSpc>
              <a:buClr>
                <a:srgbClr val="000000"/>
              </a:buClr>
              <a:buFont typeface="Wingdings" pitchFamily="2" charset="2"/>
              <a:buChar char="q"/>
            </a:pPr>
            <a:r>
              <a:rPr lang="en-US" altLang="en-US" sz="2300" dirty="0" smtClean="0"/>
              <a:t>Encourage everyone to speak in terms of their personal experience, and you do it too</a:t>
            </a:r>
          </a:p>
          <a:p>
            <a:pPr marL="1144588" lvl="2" indent="-247650">
              <a:buFont typeface="Wingdings" pitchFamily="2" charset="2"/>
              <a:buChar char="q"/>
            </a:pPr>
            <a:r>
              <a:rPr lang="en-US" altLang="en-US" dirty="0" smtClean="0"/>
              <a:t>Not “unilateral interventions don’t work” but “in my experience, </a:t>
            </a:r>
            <a:r>
              <a:rPr lang="en-US" altLang="en-US" dirty="0"/>
              <a:t>unilateral interventions have </a:t>
            </a:r>
            <a:r>
              <a:rPr lang="en-US" altLang="en-US" dirty="0" smtClean="0"/>
              <a:t>not had the impact that I would have expected.”</a:t>
            </a:r>
          </a:p>
          <a:p>
            <a:pPr marL="571500" indent="-571500" eaLnBrk="1" hangingPunct="1">
              <a:lnSpc>
                <a:spcPct val="90000"/>
              </a:lnSpc>
            </a:pPr>
            <a:endParaRPr lang="en-US" altLang="en-US" sz="2400" dirty="0" smtClean="0"/>
          </a:p>
        </p:txBody>
      </p:sp>
    </p:spTree>
    <p:extLst>
      <p:ext uri="{BB962C8B-B14F-4D97-AF65-F5344CB8AC3E}">
        <p14:creationId xmlns:p14="http://schemas.microsoft.com/office/powerpoint/2010/main" val="15308234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en-US" sz="3400" dirty="0" smtClean="0"/>
              <a:t>Fostering dialogue</a:t>
            </a:r>
          </a:p>
        </p:txBody>
      </p:sp>
      <p:sp>
        <p:nvSpPr>
          <p:cNvPr id="31747" name="Rectangle 3"/>
          <p:cNvSpPr>
            <a:spLocks noGrp="1" noChangeArrowheads="1"/>
          </p:cNvSpPr>
          <p:nvPr>
            <p:ph type="body" idx="1"/>
          </p:nvPr>
        </p:nvSpPr>
        <p:spPr/>
        <p:txBody>
          <a:bodyPr/>
          <a:lstStyle/>
          <a:p>
            <a:pPr algn="ctr" eaLnBrk="1" hangingPunct="1">
              <a:buFont typeface="Wingdings" pitchFamily="2" charset="2"/>
              <a:buNone/>
            </a:pPr>
            <a:r>
              <a:rPr lang="en-US" altLang="en-US" smtClean="0"/>
              <a:t>Discuss in Pairs:</a:t>
            </a:r>
          </a:p>
          <a:p>
            <a:pPr eaLnBrk="1" hangingPunct="1"/>
            <a:r>
              <a:rPr lang="en-US" altLang="en-US" smtClean="0"/>
              <a:t>How can we construct and sustain a communicative climate where multiple perspectives are encouraged, even if they are at odds with one another?</a:t>
            </a:r>
          </a:p>
          <a:p>
            <a:pPr lvl="1" eaLnBrk="1" hangingPunct="1"/>
            <a:r>
              <a:rPr lang="en-US" altLang="en-US" sz="2300" smtClean="0"/>
              <a:t>In your experience, what behaviors build positive energy, spontaneity, and trust?</a:t>
            </a:r>
          </a:p>
          <a:p>
            <a:pPr lvl="1" eaLnBrk="1" hangingPunct="1"/>
            <a:r>
              <a:rPr lang="en-US" altLang="en-US" sz="2300" smtClean="0"/>
              <a:t>What behaviors build negative energy and tentativeness?</a:t>
            </a:r>
          </a:p>
          <a:p>
            <a:pPr lvl="1" eaLnBrk="1" hangingPunct="1">
              <a:buFont typeface="Wingdings" pitchFamily="2" charset="2"/>
              <a:buNone/>
            </a:pPr>
            <a:endParaRPr lang="en-US" altLang="en-US" sz="2300" smtClean="0">
              <a:solidFill>
                <a:srgbClr val="33CC33"/>
              </a:solidFill>
            </a:endParaRPr>
          </a:p>
        </p:txBody>
      </p:sp>
    </p:spTree>
    <p:extLst>
      <p:ext uri="{BB962C8B-B14F-4D97-AF65-F5344CB8AC3E}">
        <p14:creationId xmlns:p14="http://schemas.microsoft.com/office/powerpoint/2010/main" val="23358504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dirty="0" smtClean="0"/>
              <a:t>Fostering dialogue</a:t>
            </a:r>
          </a:p>
        </p:txBody>
      </p:sp>
      <p:sp>
        <p:nvSpPr>
          <p:cNvPr id="32771" name="Rectangle 3"/>
          <p:cNvSpPr>
            <a:spLocks noGrp="1" noChangeArrowheads="1"/>
          </p:cNvSpPr>
          <p:nvPr>
            <p:ph type="body" idx="1"/>
          </p:nvPr>
        </p:nvSpPr>
        <p:spPr/>
        <p:txBody>
          <a:bodyPr/>
          <a:lstStyle/>
          <a:p>
            <a:pPr eaLnBrk="1" hangingPunct="1">
              <a:lnSpc>
                <a:spcPct val="80000"/>
              </a:lnSpc>
            </a:pPr>
            <a:r>
              <a:rPr lang="en-US" altLang="en-US" sz="2800" smtClean="0"/>
              <a:t>What are some ways that you have found to promote dialogue?</a:t>
            </a:r>
          </a:p>
          <a:p>
            <a:pPr lvl="1" eaLnBrk="1" hangingPunct="1">
              <a:lnSpc>
                <a:spcPct val="80000"/>
              </a:lnSpc>
              <a:buClr>
                <a:srgbClr val="000000"/>
              </a:buClr>
              <a:buFont typeface="Wingdings" pitchFamily="2" charset="2"/>
              <a:buChar char="q"/>
            </a:pPr>
            <a:r>
              <a:rPr lang="en-US" altLang="en-US" sz="2300" smtClean="0"/>
              <a:t>Stop talking.  Wait.  You may be surprised by the good ideas others have if you wait long enough</a:t>
            </a:r>
          </a:p>
          <a:p>
            <a:pPr lvl="1" eaLnBrk="1" hangingPunct="1">
              <a:lnSpc>
                <a:spcPct val="80000"/>
              </a:lnSpc>
              <a:buClr>
                <a:srgbClr val="000000"/>
              </a:buClr>
              <a:buFont typeface="Wingdings" pitchFamily="2" charset="2"/>
              <a:buChar char="q"/>
            </a:pPr>
            <a:r>
              <a:rPr lang="en-US" altLang="en-US" sz="2300" smtClean="0"/>
              <a:t>Limit psychological and physical noise</a:t>
            </a:r>
          </a:p>
          <a:p>
            <a:pPr lvl="1" eaLnBrk="1" hangingPunct="1">
              <a:lnSpc>
                <a:spcPct val="80000"/>
              </a:lnSpc>
              <a:buFont typeface="Wingdings" pitchFamily="2" charset="2"/>
              <a:buChar char="q"/>
            </a:pPr>
            <a:r>
              <a:rPr lang="en-US" altLang="en-US" sz="2300" smtClean="0"/>
              <a:t>Make your thinking visible</a:t>
            </a:r>
          </a:p>
          <a:p>
            <a:pPr lvl="1" eaLnBrk="1" hangingPunct="1">
              <a:lnSpc>
                <a:spcPct val="80000"/>
              </a:lnSpc>
              <a:buFont typeface="Wingdings" pitchFamily="2" charset="2"/>
              <a:buChar char="q"/>
            </a:pPr>
            <a:r>
              <a:rPr lang="en-US" altLang="en-US" sz="2300" smtClean="0"/>
              <a:t>Suspend judgment.  Try to see things from someone else’s perspective.</a:t>
            </a:r>
          </a:p>
          <a:p>
            <a:pPr lvl="2" eaLnBrk="1" hangingPunct="1">
              <a:lnSpc>
                <a:spcPct val="80000"/>
              </a:lnSpc>
              <a:buFont typeface="Wingdings" pitchFamily="2" charset="2"/>
              <a:buChar char="q"/>
            </a:pPr>
            <a:r>
              <a:rPr lang="en-US" altLang="en-US" sz="2100" smtClean="0"/>
              <a:t>If you are puzzled by another’s position, sincerely ask for their reasoning which will reveal their interests and create the possibility of common ground.  If others seem puzzled by you, share your own reasoning.  You can’t argue conclusions.</a:t>
            </a:r>
          </a:p>
        </p:txBody>
      </p:sp>
    </p:spTree>
    <p:extLst>
      <p:ext uri="{BB962C8B-B14F-4D97-AF65-F5344CB8AC3E}">
        <p14:creationId xmlns:p14="http://schemas.microsoft.com/office/powerpoint/2010/main" val="38193641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dirty="0" smtClean="0"/>
              <a:t>Fostering dialogue</a:t>
            </a:r>
          </a:p>
        </p:txBody>
      </p:sp>
      <p:sp>
        <p:nvSpPr>
          <p:cNvPr id="33795" name="Rectangle 3"/>
          <p:cNvSpPr>
            <a:spLocks noGrp="1" noChangeArrowheads="1"/>
          </p:cNvSpPr>
          <p:nvPr>
            <p:ph type="body" idx="1"/>
          </p:nvPr>
        </p:nvSpPr>
        <p:spPr/>
        <p:txBody>
          <a:bodyPr/>
          <a:lstStyle/>
          <a:p>
            <a:pPr eaLnBrk="1" hangingPunct="1">
              <a:lnSpc>
                <a:spcPct val="90000"/>
              </a:lnSpc>
            </a:pPr>
            <a:r>
              <a:rPr lang="en-US" altLang="en-US" sz="2800" smtClean="0"/>
              <a:t>What are some ways that you have found to promote dialogue?</a:t>
            </a:r>
          </a:p>
          <a:p>
            <a:pPr lvl="1" eaLnBrk="1" hangingPunct="1">
              <a:lnSpc>
                <a:spcPct val="90000"/>
              </a:lnSpc>
            </a:pPr>
            <a:r>
              <a:rPr lang="en-US" altLang="en-US" sz="2300" smtClean="0"/>
              <a:t>Ask questions, don’t make pronouncements</a:t>
            </a:r>
          </a:p>
          <a:p>
            <a:pPr lvl="1" eaLnBrk="1" hangingPunct="1">
              <a:lnSpc>
                <a:spcPct val="90000"/>
              </a:lnSpc>
            </a:pPr>
            <a:r>
              <a:rPr lang="en-US" altLang="en-US" sz="2300" smtClean="0"/>
              <a:t>When things get sticky, go slow.  Don’t rush things just to lower the anxiety level, you may miss out on an important lesson.</a:t>
            </a:r>
          </a:p>
          <a:p>
            <a:pPr lvl="1" eaLnBrk="1" hangingPunct="1">
              <a:lnSpc>
                <a:spcPct val="90000"/>
              </a:lnSpc>
            </a:pPr>
            <a:r>
              <a:rPr lang="en-US" altLang="en-US" sz="2300" smtClean="0"/>
              <a:t>Don’t see every talk turn as a chance to either agree or disagree.  Use “and” not “but.”  Use phrases like:</a:t>
            </a:r>
          </a:p>
          <a:p>
            <a:pPr lvl="2" eaLnBrk="1" hangingPunct="1">
              <a:lnSpc>
                <a:spcPct val="90000"/>
              </a:lnSpc>
            </a:pPr>
            <a:r>
              <a:rPr lang="en-US" altLang="en-US" sz="2500" smtClean="0"/>
              <a:t>I have a different perspective</a:t>
            </a:r>
          </a:p>
          <a:p>
            <a:pPr lvl="2" eaLnBrk="1" hangingPunct="1">
              <a:lnSpc>
                <a:spcPct val="90000"/>
              </a:lnSpc>
            </a:pPr>
            <a:r>
              <a:rPr lang="en-US" altLang="en-US" sz="2500" smtClean="0"/>
              <a:t>I see the situation differently</a:t>
            </a:r>
          </a:p>
          <a:p>
            <a:pPr lvl="2" eaLnBrk="1" hangingPunct="1">
              <a:lnSpc>
                <a:spcPct val="90000"/>
              </a:lnSpc>
            </a:pPr>
            <a:r>
              <a:rPr lang="en-US" altLang="en-US" sz="2500" smtClean="0"/>
              <a:t>I have an alternate view</a:t>
            </a:r>
          </a:p>
          <a:p>
            <a:pPr lvl="2" eaLnBrk="1" hangingPunct="1">
              <a:lnSpc>
                <a:spcPct val="90000"/>
              </a:lnSpc>
            </a:pPr>
            <a:endParaRPr lang="en-US" altLang="en-US" sz="2100" smtClean="0"/>
          </a:p>
          <a:p>
            <a:pPr eaLnBrk="1" hangingPunct="1">
              <a:lnSpc>
                <a:spcPct val="90000"/>
              </a:lnSpc>
            </a:pPr>
            <a:endParaRPr lang="en-US" altLang="en-US" sz="2800" smtClean="0"/>
          </a:p>
        </p:txBody>
      </p:sp>
      <p:pic>
        <p:nvPicPr>
          <p:cNvPr id="33796" name="Picture 4" descr="MC90004876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4401" y="4648201"/>
            <a:ext cx="2434167"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11152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812800" y="304801"/>
            <a:ext cx="10972800" cy="1139825"/>
          </a:xfrm>
        </p:spPr>
        <p:txBody>
          <a:bodyPr/>
          <a:lstStyle/>
          <a:p>
            <a:pPr eaLnBrk="1" hangingPunct="1"/>
            <a:r>
              <a:rPr lang="en-US" altLang="en-US" dirty="0" smtClean="0">
                <a:solidFill>
                  <a:schemeClr val="tx1"/>
                </a:solidFill>
              </a:rPr>
              <a:t>Fostering dialogue</a:t>
            </a:r>
          </a:p>
        </p:txBody>
      </p:sp>
      <p:sp>
        <p:nvSpPr>
          <p:cNvPr id="34819" name="Rectangle 3"/>
          <p:cNvSpPr>
            <a:spLocks noGrp="1" noChangeArrowheads="1"/>
          </p:cNvSpPr>
          <p:nvPr>
            <p:ph type="body" idx="1"/>
          </p:nvPr>
        </p:nvSpPr>
        <p:spPr/>
        <p:txBody>
          <a:bodyPr/>
          <a:lstStyle/>
          <a:p>
            <a:pPr algn="ctr" eaLnBrk="1" hangingPunct="1">
              <a:lnSpc>
                <a:spcPct val="90000"/>
              </a:lnSpc>
              <a:spcAft>
                <a:spcPct val="50000"/>
              </a:spcAft>
              <a:buClr>
                <a:srgbClr val="000000"/>
              </a:buClr>
              <a:buFont typeface="Wingdings" pitchFamily="2" charset="2"/>
              <a:buNone/>
            </a:pPr>
            <a:r>
              <a:rPr lang="en-US" altLang="en-US" sz="2400" smtClean="0"/>
              <a:t>Or say this…</a:t>
            </a:r>
          </a:p>
          <a:p>
            <a:pPr eaLnBrk="1" hangingPunct="1">
              <a:lnSpc>
                <a:spcPct val="90000"/>
              </a:lnSpc>
              <a:buClr>
                <a:srgbClr val="000000"/>
              </a:buClr>
              <a:buFont typeface="Wingdings" pitchFamily="2" charset="2"/>
              <a:buChar char="q"/>
            </a:pPr>
            <a:r>
              <a:rPr lang="en-US" altLang="en-US" sz="2400" i="1" smtClean="0"/>
              <a:t>“Here’s what I know about the situation”</a:t>
            </a:r>
          </a:p>
          <a:p>
            <a:pPr eaLnBrk="1" hangingPunct="1">
              <a:lnSpc>
                <a:spcPct val="90000"/>
              </a:lnSpc>
              <a:buClr>
                <a:srgbClr val="000000"/>
              </a:buClr>
              <a:buFont typeface="Wingdings" pitchFamily="2" charset="2"/>
              <a:buChar char="q"/>
            </a:pPr>
            <a:r>
              <a:rPr lang="en-US" altLang="en-US" sz="2400" i="1" smtClean="0"/>
              <a:t>“These are the criteria I used”</a:t>
            </a:r>
          </a:p>
          <a:p>
            <a:pPr eaLnBrk="1" hangingPunct="1">
              <a:lnSpc>
                <a:spcPct val="90000"/>
              </a:lnSpc>
              <a:buClr>
                <a:srgbClr val="000000"/>
              </a:buClr>
              <a:buFont typeface="Wingdings" pitchFamily="2" charset="2"/>
              <a:buChar char="q"/>
            </a:pPr>
            <a:r>
              <a:rPr lang="en-US" altLang="en-US" sz="2400" i="1" smtClean="0"/>
              <a:t>“This is the logic I employed to arrive at this recommendation”</a:t>
            </a:r>
          </a:p>
          <a:p>
            <a:pPr eaLnBrk="1" hangingPunct="1">
              <a:lnSpc>
                <a:spcPct val="90000"/>
              </a:lnSpc>
              <a:buClr>
                <a:srgbClr val="000000"/>
              </a:buClr>
              <a:buFont typeface="Wingdings" pitchFamily="2" charset="2"/>
              <a:buChar char="q"/>
            </a:pPr>
            <a:r>
              <a:rPr lang="en-US" altLang="en-US" sz="2400" i="1" smtClean="0"/>
              <a:t>“Here are some reasons that, for me, make this the best way to go”</a:t>
            </a:r>
          </a:p>
          <a:p>
            <a:pPr eaLnBrk="1" hangingPunct="1">
              <a:lnSpc>
                <a:spcPct val="90000"/>
              </a:lnSpc>
              <a:buClr>
                <a:srgbClr val="000000"/>
              </a:buClr>
              <a:buFont typeface="Wingdings" pitchFamily="2" charset="2"/>
              <a:buChar char="q"/>
            </a:pPr>
            <a:r>
              <a:rPr lang="en-US" altLang="en-US" sz="2400" i="1" smtClean="0"/>
              <a:t>“Let’s look at the data I used to support my decision”</a:t>
            </a:r>
          </a:p>
        </p:txBody>
      </p:sp>
    </p:spTree>
    <p:extLst>
      <p:ext uri="{BB962C8B-B14F-4D97-AF65-F5344CB8AC3E}">
        <p14:creationId xmlns:p14="http://schemas.microsoft.com/office/powerpoint/2010/main" val="34124003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26533" y="1"/>
            <a:ext cx="10972800" cy="1139825"/>
          </a:xfrm>
        </p:spPr>
        <p:txBody>
          <a:bodyPr/>
          <a:lstStyle/>
          <a:p>
            <a:pPr eaLnBrk="1" hangingPunct="1"/>
            <a:r>
              <a:rPr lang="en-US" altLang="en-US" dirty="0" smtClean="0">
                <a:solidFill>
                  <a:schemeClr val="tx1"/>
                </a:solidFill>
              </a:rPr>
              <a:t>Fostering dialogue</a:t>
            </a:r>
          </a:p>
        </p:txBody>
      </p:sp>
      <p:sp>
        <p:nvSpPr>
          <p:cNvPr id="35843" name="Rectangle 3"/>
          <p:cNvSpPr>
            <a:spLocks noGrp="1" noChangeArrowheads="1"/>
          </p:cNvSpPr>
          <p:nvPr>
            <p:ph type="body" idx="1"/>
          </p:nvPr>
        </p:nvSpPr>
        <p:spPr>
          <a:xfrm>
            <a:off x="609600" y="1524001"/>
            <a:ext cx="10972800" cy="4606925"/>
          </a:xfrm>
        </p:spPr>
        <p:txBody>
          <a:bodyPr/>
          <a:lstStyle/>
          <a:p>
            <a:pPr algn="ctr" eaLnBrk="1" hangingPunct="1">
              <a:spcAft>
                <a:spcPct val="50000"/>
              </a:spcAft>
              <a:buClr>
                <a:srgbClr val="000000"/>
              </a:buClr>
              <a:buFont typeface="Wingdings" pitchFamily="2" charset="2"/>
              <a:buNone/>
            </a:pPr>
            <a:r>
              <a:rPr lang="en-US" altLang="en-US" sz="2400" smtClean="0"/>
              <a:t>And while you’re at it...</a:t>
            </a:r>
          </a:p>
          <a:p>
            <a:pPr eaLnBrk="1" hangingPunct="1">
              <a:buClr>
                <a:srgbClr val="000000"/>
              </a:buClr>
              <a:buFont typeface="Wingdings" pitchFamily="2" charset="2"/>
              <a:buChar char="q"/>
            </a:pPr>
            <a:r>
              <a:rPr lang="en-US" altLang="en-US" sz="2400" i="1" smtClean="0"/>
              <a:t>“I don’t have a complete understanding of the situation”</a:t>
            </a:r>
          </a:p>
          <a:p>
            <a:pPr eaLnBrk="1" hangingPunct="1">
              <a:buClr>
                <a:srgbClr val="000000"/>
              </a:buClr>
              <a:buFont typeface="Wingdings" pitchFamily="2" charset="2"/>
              <a:buChar char="q"/>
            </a:pPr>
            <a:r>
              <a:rPr lang="en-US" altLang="en-US" sz="2400" i="1" smtClean="0"/>
              <a:t>“I may have made a bad call here”</a:t>
            </a:r>
          </a:p>
          <a:p>
            <a:pPr eaLnBrk="1" hangingPunct="1">
              <a:buClr>
                <a:srgbClr val="000000"/>
              </a:buClr>
              <a:buFont typeface="Wingdings" pitchFamily="2" charset="2"/>
              <a:buChar char="q"/>
            </a:pPr>
            <a:r>
              <a:rPr lang="en-US" altLang="en-US" sz="2400" i="1" smtClean="0"/>
              <a:t>“I can’t answer that question, I just don’t know”</a:t>
            </a:r>
          </a:p>
          <a:p>
            <a:pPr eaLnBrk="1" hangingPunct="1">
              <a:buClr>
                <a:srgbClr val="000000"/>
              </a:buClr>
              <a:buFont typeface="Wingdings" pitchFamily="2" charset="2"/>
              <a:buChar char="q"/>
            </a:pPr>
            <a:r>
              <a:rPr lang="en-US" altLang="en-US" sz="2400" i="1" smtClean="0"/>
              <a:t>“I am not an expert in that area”</a:t>
            </a:r>
          </a:p>
          <a:p>
            <a:pPr eaLnBrk="1" hangingPunct="1">
              <a:buClr>
                <a:srgbClr val="000000"/>
              </a:buClr>
              <a:buFont typeface="Wingdings" pitchFamily="2" charset="2"/>
              <a:buChar char="q"/>
            </a:pPr>
            <a:r>
              <a:rPr lang="en-US" altLang="en-US" sz="2400" i="1" smtClean="0"/>
              <a:t>“I may not know enough yet to answer”</a:t>
            </a:r>
          </a:p>
        </p:txBody>
      </p:sp>
      <p:pic>
        <p:nvPicPr>
          <p:cNvPr id="35844" name="Picture 4" descr="MC90023051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3667" y="3962400"/>
            <a:ext cx="2923117"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84580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a:xfrm>
            <a:off x="513708" y="1825625"/>
            <a:ext cx="11137186" cy="4351338"/>
          </a:xfrm>
        </p:spPr>
        <p:txBody>
          <a:bodyPr/>
          <a:lstStyle/>
          <a:p>
            <a:pPr lvl="0"/>
            <a:r>
              <a:rPr lang="en-US" sz="2400" dirty="0" smtClean="0"/>
              <a:t>Better understand </a:t>
            </a:r>
            <a:r>
              <a:rPr lang="en-US" sz="2400" dirty="0"/>
              <a:t>your communication style</a:t>
            </a:r>
          </a:p>
          <a:p>
            <a:pPr lvl="0"/>
            <a:r>
              <a:rPr lang="en-US" sz="2400" dirty="0"/>
              <a:t>Define </a:t>
            </a:r>
            <a:r>
              <a:rPr lang="en-US" sz="2400" dirty="0" smtClean="0"/>
              <a:t>strategic communication as a unique approach</a:t>
            </a:r>
            <a:endParaRPr lang="en-US" sz="2400" dirty="0"/>
          </a:p>
          <a:p>
            <a:pPr lvl="0"/>
            <a:r>
              <a:rPr lang="en-US" sz="2400" dirty="0"/>
              <a:t>Learn how to build successful collaborative relationships</a:t>
            </a:r>
          </a:p>
          <a:p>
            <a:pPr lvl="0"/>
            <a:r>
              <a:rPr lang="en-US" sz="2400" dirty="0"/>
              <a:t>To </a:t>
            </a:r>
            <a:r>
              <a:rPr lang="en-US" sz="2400" dirty="0" smtClean="0"/>
              <a:t>increase cross-culture competence </a:t>
            </a:r>
            <a:r>
              <a:rPr lang="en-US" sz="2400" dirty="0"/>
              <a:t>to </a:t>
            </a:r>
            <a:r>
              <a:rPr lang="en-US" sz="2400" dirty="0" smtClean="0"/>
              <a:t>effectively communicate </a:t>
            </a:r>
            <a:r>
              <a:rPr lang="en-US" sz="2400" dirty="0"/>
              <a:t>and </a:t>
            </a:r>
            <a:r>
              <a:rPr lang="en-US" sz="2400" dirty="0" smtClean="0"/>
              <a:t>negotiate with organizations and  </a:t>
            </a:r>
            <a:r>
              <a:rPr lang="en-US" sz="2400" dirty="0"/>
              <a:t>people from diverse cultural backgrounds;                                           </a:t>
            </a:r>
            <a:endParaRPr lang="en-US" sz="2400" dirty="0"/>
          </a:p>
          <a:p>
            <a:pPr lvl="0"/>
            <a:r>
              <a:rPr lang="en-US" sz="2400" dirty="0"/>
              <a:t>Identify cross-cultural challenges that can arise in </a:t>
            </a:r>
            <a:r>
              <a:rPr lang="en-US" sz="2400" dirty="0" smtClean="0"/>
              <a:t>negotiations</a:t>
            </a:r>
          </a:p>
          <a:p>
            <a:pPr lvl="0"/>
            <a:r>
              <a:rPr lang="en-US" sz="2400" dirty="0"/>
              <a:t>apply standard concepts from negotiation analysis to empirical cases</a:t>
            </a:r>
            <a:endParaRPr lang="en-US" sz="2400" dirty="0"/>
          </a:p>
          <a:p>
            <a:pPr lvl="0"/>
            <a:r>
              <a:rPr lang="en-US" sz="2400" dirty="0"/>
              <a:t>Learn how to choose and apply negotiating tools </a:t>
            </a:r>
          </a:p>
          <a:p>
            <a:pPr marL="0" indent="0">
              <a:buNone/>
            </a:pPr>
            <a:endParaRPr lang="en-US" dirty="0"/>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4</a:t>
            </a:fld>
            <a:endParaRPr lang="en-US"/>
          </a:p>
        </p:txBody>
      </p:sp>
    </p:spTree>
    <p:extLst>
      <p:ext uri="{BB962C8B-B14F-4D97-AF65-F5344CB8AC3E}">
        <p14:creationId xmlns:p14="http://schemas.microsoft.com/office/powerpoint/2010/main" val="26682422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Issues</a:t>
            </a:r>
            <a:endParaRPr lang="en-US" dirty="0"/>
          </a:p>
        </p:txBody>
      </p:sp>
      <p:sp>
        <p:nvSpPr>
          <p:cNvPr id="3" name="Content Placeholder 2"/>
          <p:cNvSpPr>
            <a:spLocks noGrp="1"/>
          </p:cNvSpPr>
          <p:nvPr>
            <p:ph idx="1"/>
          </p:nvPr>
        </p:nvSpPr>
        <p:spPr/>
        <p:txBody>
          <a:bodyPr/>
          <a:lstStyle/>
          <a:p>
            <a:r>
              <a:rPr lang="en-US" dirty="0" smtClean="0"/>
              <a:t>How does media choice matter in strategic communication effectiveness?</a:t>
            </a:r>
          </a:p>
          <a:p>
            <a:r>
              <a:rPr lang="en-US" dirty="0" smtClean="0"/>
              <a:t>How does strategic communication differ in times of crisis?</a:t>
            </a:r>
          </a:p>
          <a:p>
            <a:r>
              <a:rPr lang="en-US" dirty="0" smtClean="0"/>
              <a:t>What is rapport and why does it matter?  In general, how does the quality of relationships shape the communication process?</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40</a:t>
            </a:fld>
            <a:endParaRPr lang="en-US"/>
          </a:p>
        </p:txBody>
      </p:sp>
    </p:spTree>
    <p:extLst>
      <p:ext uri="{BB962C8B-B14F-4D97-AF65-F5344CB8AC3E}">
        <p14:creationId xmlns:p14="http://schemas.microsoft.com/office/powerpoint/2010/main" val="11021509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en-US" dirty="0" smtClean="0"/>
              <a:t>Self-awareness and vulnerability</a:t>
            </a:r>
          </a:p>
        </p:txBody>
      </p:sp>
      <p:sp>
        <p:nvSpPr>
          <p:cNvPr id="36867" name="Rectangle 3"/>
          <p:cNvSpPr>
            <a:spLocks noGrp="1" noChangeArrowheads="1"/>
          </p:cNvSpPr>
          <p:nvPr>
            <p:ph type="body" idx="1"/>
          </p:nvPr>
        </p:nvSpPr>
        <p:spPr/>
        <p:txBody>
          <a:bodyPr/>
          <a:lstStyle/>
          <a:p>
            <a:pPr eaLnBrk="1" hangingPunct="1">
              <a:lnSpc>
                <a:spcPct val="90000"/>
              </a:lnSpc>
              <a:defRPr/>
            </a:pPr>
            <a:r>
              <a:rPr lang="en-US" altLang="en-US" sz="3000" dirty="0" smtClean="0"/>
              <a:t>While self-awareness, humility, and vulnerability are the hallmarks of effective, emotionally intelligent communicators, these behaviors must be deployed in the context of unequal power relationships</a:t>
            </a:r>
          </a:p>
          <a:p>
            <a:pPr lvl="1" eaLnBrk="1" hangingPunct="1">
              <a:lnSpc>
                <a:spcPct val="90000"/>
              </a:lnSpc>
              <a:defRPr/>
            </a:pPr>
            <a:r>
              <a:rPr lang="en-US" altLang="en-US" dirty="0" smtClean="0"/>
              <a:t>Environmental debates about rising sea levels endangering Bangladesh and the pros and cons of “coming to the table”</a:t>
            </a:r>
          </a:p>
          <a:p>
            <a:pPr lvl="1" eaLnBrk="1" hangingPunct="1">
              <a:lnSpc>
                <a:spcPct val="90000"/>
              </a:lnSpc>
              <a:defRPr/>
            </a:pPr>
            <a:r>
              <a:rPr lang="en-US" altLang="en-US" dirty="0" smtClean="0"/>
              <a:t>What are some examples of how good communication practices must be modified to take into account existing power relationships?</a:t>
            </a:r>
          </a:p>
        </p:txBody>
      </p:sp>
    </p:spTree>
    <p:extLst>
      <p:ext uri="{BB962C8B-B14F-4D97-AF65-F5344CB8AC3E}">
        <p14:creationId xmlns:p14="http://schemas.microsoft.com/office/powerpoint/2010/main" val="296615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en-US" dirty="0" smtClean="0"/>
              <a:t>Self-awareness and vulnerability</a:t>
            </a:r>
          </a:p>
        </p:txBody>
      </p:sp>
      <p:sp>
        <p:nvSpPr>
          <p:cNvPr id="37891" name="Rectangle 3"/>
          <p:cNvSpPr>
            <a:spLocks noGrp="1" noChangeArrowheads="1"/>
          </p:cNvSpPr>
          <p:nvPr>
            <p:ph type="body" idx="1"/>
          </p:nvPr>
        </p:nvSpPr>
        <p:spPr/>
        <p:txBody>
          <a:bodyPr/>
          <a:lstStyle/>
          <a:p>
            <a:pPr eaLnBrk="1" hangingPunct="1">
              <a:lnSpc>
                <a:spcPct val="90000"/>
              </a:lnSpc>
            </a:pPr>
            <a:r>
              <a:rPr lang="en-US" altLang="en-US" sz="2400" b="1" smtClean="0"/>
              <a:t>Remember:</a:t>
            </a:r>
          </a:p>
          <a:p>
            <a:pPr lvl="1" eaLnBrk="1" hangingPunct="1">
              <a:lnSpc>
                <a:spcPct val="90000"/>
              </a:lnSpc>
            </a:pPr>
            <a:r>
              <a:rPr lang="en-US" altLang="en-US" sz="2100" smtClean="0"/>
              <a:t>The more successful you have been in your career, the </a:t>
            </a:r>
            <a:r>
              <a:rPr lang="en-US" altLang="en-US" sz="2100" i="1" smtClean="0"/>
              <a:t>less</a:t>
            </a:r>
            <a:r>
              <a:rPr lang="en-US" altLang="en-US" sz="2100" smtClean="0"/>
              <a:t> motivated you will be to change</a:t>
            </a:r>
          </a:p>
          <a:p>
            <a:pPr lvl="1" eaLnBrk="1" hangingPunct="1">
              <a:lnSpc>
                <a:spcPct val="90000"/>
              </a:lnSpc>
            </a:pPr>
            <a:r>
              <a:rPr lang="en-US" altLang="en-US" sz="2100" smtClean="0"/>
              <a:t>Intelligence, leadership, and communication ability are only weakly correlated</a:t>
            </a:r>
          </a:p>
          <a:p>
            <a:pPr lvl="1" eaLnBrk="1" hangingPunct="1">
              <a:lnSpc>
                <a:spcPct val="90000"/>
              </a:lnSpc>
            </a:pPr>
            <a:r>
              <a:rPr lang="en-US" altLang="en-US" sz="2100" smtClean="0"/>
              <a:t>More about discipline and commitment than insight</a:t>
            </a:r>
          </a:p>
          <a:p>
            <a:pPr lvl="1" eaLnBrk="1" hangingPunct="1">
              <a:lnSpc>
                <a:spcPct val="90000"/>
              </a:lnSpc>
            </a:pPr>
            <a:r>
              <a:rPr lang="en-US" altLang="en-US" sz="2100" smtClean="0"/>
              <a:t>The only message that matters is the one that is received</a:t>
            </a:r>
          </a:p>
          <a:p>
            <a:pPr lvl="1" eaLnBrk="1" hangingPunct="1">
              <a:lnSpc>
                <a:spcPct val="90000"/>
              </a:lnSpc>
            </a:pPr>
            <a:r>
              <a:rPr lang="en-US" altLang="en-US" sz="2100" smtClean="0"/>
              <a:t>The only thing you can control is your own behavior</a:t>
            </a:r>
          </a:p>
          <a:p>
            <a:pPr lvl="1" eaLnBrk="1" hangingPunct="1">
              <a:lnSpc>
                <a:spcPct val="90000"/>
              </a:lnSpc>
            </a:pPr>
            <a:r>
              <a:rPr lang="en-US" altLang="en-US" sz="2100" smtClean="0"/>
              <a:t>If you do not know your weaknesses as a communicator, you are the only one</a:t>
            </a:r>
          </a:p>
          <a:p>
            <a:pPr lvl="1" eaLnBrk="1" hangingPunct="1">
              <a:lnSpc>
                <a:spcPct val="90000"/>
              </a:lnSpc>
            </a:pPr>
            <a:r>
              <a:rPr lang="en-US" altLang="en-US" sz="2100" smtClean="0"/>
              <a:t>Understanding your current communication style as others see it is a precondition for learning anything new—you must “empty the cup!”</a:t>
            </a:r>
          </a:p>
          <a:p>
            <a:pPr eaLnBrk="1" hangingPunct="1">
              <a:lnSpc>
                <a:spcPct val="90000"/>
              </a:lnSpc>
            </a:pPr>
            <a:endParaRPr lang="en-US" altLang="en-US" sz="2400" smtClean="0"/>
          </a:p>
        </p:txBody>
      </p:sp>
    </p:spTree>
    <p:extLst>
      <p:ext uri="{BB962C8B-B14F-4D97-AF65-F5344CB8AC3E}">
        <p14:creationId xmlns:p14="http://schemas.microsoft.com/office/powerpoint/2010/main" val="771861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590"/>
            <a:ext cx="10515600" cy="1325563"/>
          </a:xfrm>
        </p:spPr>
        <p:txBody>
          <a:bodyPr/>
          <a:lstStyle/>
          <a:p>
            <a:r>
              <a:rPr lang="en-US" dirty="0" smtClean="0"/>
              <a:t>Agenda</a:t>
            </a:r>
            <a:endParaRPr lang="en-US" dirty="0"/>
          </a:p>
        </p:txBody>
      </p:sp>
      <p:sp>
        <p:nvSpPr>
          <p:cNvPr id="3" name="Content Placeholder 2"/>
          <p:cNvSpPr>
            <a:spLocks noGrp="1"/>
          </p:cNvSpPr>
          <p:nvPr>
            <p:ph idx="1"/>
          </p:nvPr>
        </p:nvSpPr>
        <p:spPr>
          <a:xfrm>
            <a:off x="838200" y="1499152"/>
            <a:ext cx="10515600" cy="4761947"/>
          </a:xfrm>
        </p:spPr>
        <p:txBody>
          <a:bodyPr>
            <a:normAutofit/>
          </a:bodyPr>
          <a:lstStyle/>
          <a:p>
            <a:pPr marL="0" lvl="0" indent="0">
              <a:lnSpc>
                <a:spcPct val="100000"/>
              </a:lnSpc>
              <a:spcBef>
                <a:spcPts val="0"/>
              </a:spcBef>
              <a:buNone/>
            </a:pPr>
            <a:r>
              <a:rPr lang="en-US" sz="1900" b="1" dirty="0">
                <a:solidFill>
                  <a:prstClr val="black"/>
                </a:solidFill>
              </a:rPr>
              <a:t>Day 2:  	</a:t>
            </a:r>
            <a:r>
              <a:rPr lang="en-US" sz="1900" b="1" dirty="0" smtClean="0">
                <a:solidFill>
                  <a:prstClr val="black"/>
                </a:solidFill>
              </a:rPr>
              <a:t>	Strategic Negotiations </a:t>
            </a:r>
          </a:p>
          <a:p>
            <a:pPr marL="0" lvl="0" indent="0">
              <a:lnSpc>
                <a:spcPct val="100000"/>
              </a:lnSpc>
              <a:spcBef>
                <a:spcPts val="0"/>
              </a:spcBef>
              <a:buNone/>
            </a:pPr>
            <a:endParaRPr lang="en-US" sz="1900" b="1" dirty="0">
              <a:solidFill>
                <a:prstClr val="black"/>
              </a:solidFill>
            </a:endParaRPr>
          </a:p>
          <a:p>
            <a:pPr marL="0" lvl="0" indent="0">
              <a:lnSpc>
                <a:spcPct val="100000"/>
              </a:lnSpc>
              <a:spcBef>
                <a:spcPts val="0"/>
              </a:spcBef>
              <a:buNone/>
            </a:pPr>
            <a:r>
              <a:rPr lang="en-US" sz="2000" dirty="0" smtClean="0">
                <a:solidFill>
                  <a:prstClr val="black"/>
                </a:solidFill>
              </a:rPr>
              <a:t>8:30-9:00	Welcome back, nuggets from yesterday</a:t>
            </a:r>
          </a:p>
          <a:p>
            <a:pPr marL="0" lvl="0" indent="0">
              <a:lnSpc>
                <a:spcPct val="100000"/>
              </a:lnSpc>
              <a:spcBef>
                <a:spcPts val="0"/>
              </a:spcBef>
              <a:buNone/>
            </a:pPr>
            <a:r>
              <a:rPr lang="en-US" sz="2000" dirty="0" smtClean="0">
                <a:solidFill>
                  <a:prstClr val="black"/>
                </a:solidFill>
              </a:rPr>
              <a:t>9:00-10:00	The process of strategic negotiations - basic concepts, techniques and 			types of negotiations </a:t>
            </a:r>
            <a:endParaRPr lang="en-US" sz="2000" dirty="0" smtClean="0">
              <a:solidFill>
                <a:prstClr val="black"/>
              </a:solidFill>
            </a:endParaRPr>
          </a:p>
          <a:p>
            <a:pPr marL="0" lvl="0" indent="0">
              <a:lnSpc>
                <a:spcPct val="100000"/>
              </a:lnSpc>
              <a:spcBef>
                <a:spcPts val="0"/>
              </a:spcBef>
              <a:buNone/>
            </a:pPr>
            <a:r>
              <a:rPr lang="en-US" sz="2000" dirty="0" smtClean="0">
                <a:solidFill>
                  <a:prstClr val="black"/>
                </a:solidFill>
              </a:rPr>
              <a:t>10:00-10:15	Break</a:t>
            </a:r>
          </a:p>
          <a:p>
            <a:pPr marL="0" lvl="0" indent="0">
              <a:lnSpc>
                <a:spcPct val="100000"/>
              </a:lnSpc>
              <a:spcBef>
                <a:spcPts val="0"/>
              </a:spcBef>
              <a:buNone/>
            </a:pPr>
            <a:r>
              <a:rPr lang="en-US" sz="2000" dirty="0" smtClean="0">
                <a:solidFill>
                  <a:prstClr val="black"/>
                </a:solidFill>
              </a:rPr>
              <a:t>10:15-12:00	</a:t>
            </a:r>
            <a:r>
              <a:rPr lang="en-US" sz="2000" dirty="0" smtClean="0">
                <a:solidFill>
                  <a:prstClr val="black"/>
                </a:solidFill>
              </a:rPr>
              <a:t>Cross-Cultural Negotiations - developing cross-culture competences </a:t>
            </a:r>
          </a:p>
          <a:p>
            <a:pPr marL="0" lvl="0" indent="0">
              <a:lnSpc>
                <a:spcPct val="100000"/>
              </a:lnSpc>
              <a:spcBef>
                <a:spcPts val="0"/>
              </a:spcBef>
              <a:buNone/>
            </a:pPr>
            <a:r>
              <a:rPr lang="en-US" sz="2000" dirty="0">
                <a:solidFill>
                  <a:prstClr val="black"/>
                </a:solidFill>
              </a:rPr>
              <a:t>	</a:t>
            </a:r>
            <a:r>
              <a:rPr lang="en-US" sz="2000" dirty="0" smtClean="0">
                <a:solidFill>
                  <a:prstClr val="black"/>
                </a:solidFill>
              </a:rPr>
              <a:t>	</a:t>
            </a:r>
            <a:r>
              <a:rPr lang="en-US" sz="2000" dirty="0" smtClean="0">
                <a:solidFill>
                  <a:prstClr val="black"/>
                </a:solidFill>
              </a:rPr>
              <a:t>Conflict </a:t>
            </a:r>
            <a:r>
              <a:rPr lang="en-US" sz="2000" dirty="0" smtClean="0">
                <a:solidFill>
                  <a:prstClr val="black"/>
                </a:solidFill>
              </a:rPr>
              <a:t>resolution, alternative dispute resolution an peacebuilding</a:t>
            </a:r>
          </a:p>
          <a:p>
            <a:pPr marL="0" lvl="0" indent="0">
              <a:lnSpc>
                <a:spcPct val="100000"/>
              </a:lnSpc>
              <a:spcBef>
                <a:spcPts val="0"/>
              </a:spcBef>
              <a:buNone/>
            </a:pPr>
            <a:r>
              <a:rPr lang="en-US" sz="2000" dirty="0" smtClean="0">
                <a:solidFill>
                  <a:prstClr val="black"/>
                </a:solidFill>
              </a:rPr>
              <a:t>12:00-1:00	Lunch</a:t>
            </a:r>
          </a:p>
          <a:p>
            <a:pPr marL="0" lvl="0" indent="0">
              <a:lnSpc>
                <a:spcPct val="100000"/>
              </a:lnSpc>
              <a:spcBef>
                <a:spcPts val="0"/>
              </a:spcBef>
              <a:buNone/>
            </a:pPr>
            <a:r>
              <a:rPr lang="en-US" sz="2000" dirty="0" smtClean="0">
                <a:solidFill>
                  <a:prstClr val="black"/>
                </a:solidFill>
              </a:rPr>
              <a:t>1:00-2:30	Case Scenario: Village Stability Operations</a:t>
            </a:r>
          </a:p>
          <a:p>
            <a:pPr marL="0" lvl="0" indent="0">
              <a:lnSpc>
                <a:spcPct val="100000"/>
              </a:lnSpc>
              <a:spcBef>
                <a:spcPts val="0"/>
              </a:spcBef>
              <a:buNone/>
            </a:pPr>
            <a:r>
              <a:rPr lang="en-US" sz="2000" dirty="0" smtClean="0">
                <a:solidFill>
                  <a:prstClr val="black"/>
                </a:solidFill>
              </a:rPr>
              <a:t>2:30-2:45	Break</a:t>
            </a:r>
          </a:p>
          <a:p>
            <a:pPr marL="0" lvl="0" indent="0">
              <a:lnSpc>
                <a:spcPct val="100000"/>
              </a:lnSpc>
              <a:spcBef>
                <a:spcPts val="0"/>
              </a:spcBef>
              <a:buNone/>
            </a:pPr>
            <a:r>
              <a:rPr lang="en-US" sz="2000" dirty="0" smtClean="0">
                <a:solidFill>
                  <a:prstClr val="black"/>
                </a:solidFill>
              </a:rPr>
              <a:t>2:45-4:00	Using cultural intelligence to address difficult situations</a:t>
            </a:r>
          </a:p>
          <a:p>
            <a:pPr marL="0" lvl="0" indent="0">
              <a:lnSpc>
                <a:spcPct val="100000"/>
              </a:lnSpc>
              <a:spcBef>
                <a:spcPts val="0"/>
              </a:spcBef>
              <a:buNone/>
            </a:pPr>
            <a:r>
              <a:rPr lang="en-US" sz="2000" dirty="0" smtClean="0">
                <a:solidFill>
                  <a:prstClr val="black"/>
                </a:solidFill>
              </a:rPr>
              <a:t>4:00-4:30	Takeaways, principles for practice</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43</a:t>
            </a:fld>
            <a:endParaRPr lang="en-US"/>
          </a:p>
        </p:txBody>
      </p:sp>
    </p:spTree>
    <p:extLst>
      <p:ext uri="{BB962C8B-B14F-4D97-AF65-F5344CB8AC3E}">
        <p14:creationId xmlns:p14="http://schemas.microsoft.com/office/powerpoint/2010/main" val="38608245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Negotiate?</a:t>
            </a:r>
            <a:endParaRPr lang="en-US" dirty="0"/>
          </a:p>
        </p:txBody>
      </p:sp>
      <p:sp>
        <p:nvSpPr>
          <p:cNvPr id="3" name="Content Placeholder 2"/>
          <p:cNvSpPr>
            <a:spLocks noGrp="1"/>
          </p:cNvSpPr>
          <p:nvPr>
            <p:ph idx="1"/>
          </p:nvPr>
        </p:nvSpPr>
        <p:spPr/>
        <p:txBody>
          <a:bodyPr>
            <a:normAutofit fontScale="92500" lnSpcReduction="10000"/>
          </a:bodyPr>
          <a:lstStyle/>
          <a:p>
            <a:pPr lvl="1"/>
            <a:r>
              <a:rPr lang="en-US" sz="2800" dirty="0"/>
              <a:t>Defining Negotiations – </a:t>
            </a:r>
            <a:r>
              <a:rPr lang="en-US" altLang="en-US" sz="2800" dirty="0"/>
              <a:t>is to arrange or settle by conferring or discussing; </a:t>
            </a:r>
            <a:r>
              <a:rPr lang="en-US" altLang="en-US" sz="2800" u="sng" dirty="0"/>
              <a:t>or</a:t>
            </a:r>
            <a:r>
              <a:rPr lang="en-US" altLang="en-US" sz="2800" dirty="0"/>
              <a:t> to use information and/or power to affect human behavior in an environment filled with multiple issues and tensions.</a:t>
            </a:r>
            <a:r>
              <a:rPr lang="en-US" altLang="en-US" sz="3200" dirty="0"/>
              <a:t> </a:t>
            </a:r>
          </a:p>
          <a:p>
            <a:pPr lvl="1"/>
            <a:endParaRPr lang="en-US" sz="3200" dirty="0"/>
          </a:p>
          <a:p>
            <a:endParaRPr lang="en-US" dirty="0"/>
          </a:p>
          <a:p>
            <a:pPr marL="457200" indent="-457200">
              <a:buFont typeface="Wingdings" panose="05000000000000000000" pitchFamily="2" charset="2"/>
              <a:buChar char="Ø"/>
            </a:pPr>
            <a:r>
              <a:rPr lang="en-US" dirty="0"/>
              <a:t>Globalization has increased international cross-cultural negotiations</a:t>
            </a:r>
          </a:p>
          <a:p>
            <a:endParaRPr lang="en-US" dirty="0"/>
          </a:p>
          <a:p>
            <a:pPr marL="457200" indent="-457200">
              <a:buFont typeface="Wingdings" panose="05000000000000000000" pitchFamily="2" charset="2"/>
              <a:buChar char="Ø"/>
            </a:pPr>
            <a:r>
              <a:rPr lang="en-US" dirty="0"/>
              <a:t>Conflicts and instability has increased the need for conflict resolution  </a:t>
            </a:r>
          </a:p>
          <a:p>
            <a:pPr lvl="1"/>
            <a:endParaRPr lang="en-US" sz="3200" dirty="0"/>
          </a:p>
          <a:p>
            <a:endParaRPr lang="en-US" dirty="0"/>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44</a:t>
            </a:fld>
            <a:endParaRPr lang="en-US"/>
          </a:p>
        </p:txBody>
      </p:sp>
      <p:sp>
        <p:nvSpPr>
          <p:cNvPr id="6" name="TextBox 5"/>
          <p:cNvSpPr txBox="1"/>
          <p:nvPr/>
        </p:nvSpPr>
        <p:spPr>
          <a:xfrm>
            <a:off x="8266385" y="3059567"/>
            <a:ext cx="3925615" cy="338554"/>
          </a:xfrm>
          <a:prstGeom prst="rect">
            <a:avLst/>
          </a:prstGeom>
          <a:noFill/>
        </p:spPr>
        <p:txBody>
          <a:bodyPr wrap="square" rtlCol="0">
            <a:spAutoFit/>
          </a:bodyPr>
          <a:lstStyle/>
          <a:p>
            <a:pPr algn="ctr"/>
            <a:r>
              <a:rPr lang="en-US" altLang="en-US" sz="1600" i="1" dirty="0"/>
              <a:t>Strategy of Conflict</a:t>
            </a:r>
            <a:r>
              <a:rPr lang="en-US" altLang="en-US" sz="1600" dirty="0"/>
              <a:t> by Schelling</a:t>
            </a:r>
            <a:endParaRPr lang="en-US" sz="1600" b="1" i="1" dirty="0" smtClean="0"/>
          </a:p>
        </p:txBody>
      </p:sp>
    </p:spTree>
    <p:extLst>
      <p:ext uri="{BB962C8B-B14F-4D97-AF65-F5344CB8AC3E}">
        <p14:creationId xmlns:p14="http://schemas.microsoft.com/office/powerpoint/2010/main" val="6476020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successful negotiation?</a:t>
            </a:r>
            <a:endParaRPr lang="en-US" dirty="0"/>
          </a:p>
        </p:txBody>
      </p:sp>
      <p:sp>
        <p:nvSpPr>
          <p:cNvPr id="3" name="Content Placeholder 2"/>
          <p:cNvSpPr>
            <a:spLocks noGrp="1"/>
          </p:cNvSpPr>
          <p:nvPr>
            <p:ph idx="1"/>
          </p:nvPr>
        </p:nvSpPr>
        <p:spPr/>
        <p:txBody>
          <a:bodyPr/>
          <a:lstStyle/>
          <a:p>
            <a:r>
              <a:rPr lang="en-US" dirty="0"/>
              <a:t>What factors determine the success of negotiations</a:t>
            </a:r>
            <a:r>
              <a:rPr lang="en-US" dirty="0" smtClean="0"/>
              <a:t>?</a:t>
            </a:r>
          </a:p>
          <a:p>
            <a:r>
              <a:rPr lang="en-US" dirty="0"/>
              <a:t>What are the main issues in this negotiation</a:t>
            </a:r>
            <a:r>
              <a:rPr lang="en-US" dirty="0" smtClean="0"/>
              <a:t>?</a:t>
            </a:r>
          </a:p>
          <a:p>
            <a:r>
              <a:rPr lang="en-US" dirty="0"/>
              <a:t>What are the interests of the participants</a:t>
            </a:r>
            <a:r>
              <a:rPr lang="en-US" dirty="0" smtClean="0"/>
              <a:t>?</a:t>
            </a:r>
          </a:p>
          <a:p>
            <a:r>
              <a:rPr lang="en-US" dirty="0"/>
              <a:t>What is a good bargaining strategy in this instance?</a:t>
            </a:r>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45</a:t>
            </a:fld>
            <a:endParaRPr lang="en-US"/>
          </a:p>
        </p:txBody>
      </p:sp>
    </p:spTree>
    <p:extLst>
      <p:ext uri="{BB962C8B-B14F-4D97-AF65-F5344CB8AC3E}">
        <p14:creationId xmlns:p14="http://schemas.microsoft.com/office/powerpoint/2010/main" val="2571131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46</a:t>
            </a:fld>
            <a:endParaRPr lang="en-US"/>
          </a:p>
        </p:txBody>
      </p:sp>
    </p:spTree>
    <p:extLst>
      <p:ext uri="{BB962C8B-B14F-4D97-AF65-F5344CB8AC3E}">
        <p14:creationId xmlns:p14="http://schemas.microsoft.com/office/powerpoint/2010/main" val="169393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Overcoming impasse</a:t>
            </a:r>
            <a:endParaRPr lang="en-US" dirty="0"/>
          </a:p>
        </p:txBody>
      </p:sp>
      <p:sp>
        <p:nvSpPr>
          <p:cNvPr id="3" name="Content Placeholder 2"/>
          <p:cNvSpPr>
            <a:spLocks noGrp="1"/>
          </p:cNvSpPr>
          <p:nvPr>
            <p:ph idx="1"/>
          </p:nvPr>
        </p:nvSpPr>
        <p:spPr/>
        <p:txBody>
          <a:bodyPr/>
          <a:lstStyle/>
          <a:p>
            <a:r>
              <a:rPr lang="en-US" dirty="0"/>
              <a:t>What are the main obstacles to successful negotiations</a:t>
            </a:r>
            <a:r>
              <a:rPr lang="en-US" dirty="0" smtClean="0"/>
              <a:t>?</a:t>
            </a:r>
          </a:p>
          <a:p>
            <a:r>
              <a:rPr lang="en-US" dirty="0"/>
              <a:t>What tactics can negotiators use to advance their own interests</a:t>
            </a:r>
            <a:r>
              <a:rPr lang="en-US" dirty="0" smtClean="0"/>
              <a:t>?</a:t>
            </a:r>
          </a:p>
          <a:p>
            <a:r>
              <a:rPr lang="en-US" dirty="0"/>
              <a:t>What is the relationship between advancing one’s own interest and overcoming gridlock? </a:t>
            </a:r>
          </a:p>
          <a:p>
            <a:r>
              <a:rPr lang="en-US" dirty="0" smtClean="0"/>
              <a:t>Characteristics </a:t>
            </a:r>
            <a:r>
              <a:rPr lang="en-US" dirty="0"/>
              <a:t>of the Issues</a:t>
            </a:r>
          </a:p>
          <a:p>
            <a:r>
              <a:rPr lang="en-US" dirty="0"/>
              <a:t>Characteristics of the Parties  </a:t>
            </a:r>
          </a:p>
          <a:p>
            <a:r>
              <a:rPr lang="en-US" dirty="0"/>
              <a:t>Characteristics of the Negotiation Environment</a:t>
            </a:r>
          </a:p>
          <a:p>
            <a:r>
              <a:rPr lang="en-US" dirty="0"/>
              <a:t>Characteristics of the Negotiation Setting</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47</a:t>
            </a:fld>
            <a:endParaRPr lang="en-US"/>
          </a:p>
        </p:txBody>
      </p:sp>
    </p:spTree>
    <p:extLst>
      <p:ext uri="{BB962C8B-B14F-4D97-AF65-F5344CB8AC3E}">
        <p14:creationId xmlns:p14="http://schemas.microsoft.com/office/powerpoint/2010/main" val="11197916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BATNA Concept</a:t>
            </a:r>
            <a:endParaRPr lang="en-US" dirty="0"/>
          </a:p>
        </p:txBody>
      </p:sp>
      <p:sp>
        <p:nvSpPr>
          <p:cNvPr id="3" name="Content Placeholder 2"/>
          <p:cNvSpPr>
            <a:spLocks noGrp="1"/>
          </p:cNvSpPr>
          <p:nvPr>
            <p:ph idx="1"/>
          </p:nvPr>
        </p:nvSpPr>
        <p:spPr/>
        <p:txBody>
          <a:bodyPr/>
          <a:lstStyle/>
          <a:p>
            <a:pPr marL="0" indent="0">
              <a:buNone/>
            </a:pPr>
            <a:endParaRPr lang="en-US" dirty="0"/>
          </a:p>
          <a:p>
            <a:r>
              <a:rPr lang="en-US" dirty="0"/>
              <a:t>Best Alternative to Negotiated Agreement (BATNA): result of walking away from  negotiation</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48</a:t>
            </a:fld>
            <a:endParaRPr lang="en-US"/>
          </a:p>
        </p:txBody>
      </p:sp>
    </p:spTree>
    <p:extLst>
      <p:ext uri="{BB962C8B-B14F-4D97-AF65-F5344CB8AC3E}">
        <p14:creationId xmlns:p14="http://schemas.microsoft.com/office/powerpoint/2010/main" val="39652768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BATNA Example</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49</a:t>
            </a:fld>
            <a:endParaRPr lang="en-US"/>
          </a:p>
        </p:txBody>
      </p:sp>
    </p:spTree>
    <p:extLst>
      <p:ext uri="{BB962C8B-B14F-4D97-AF65-F5344CB8AC3E}">
        <p14:creationId xmlns:p14="http://schemas.microsoft.com/office/powerpoint/2010/main" val="946900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Content Placeholder 2"/>
          <p:cNvSpPr>
            <a:spLocks noGrp="1"/>
          </p:cNvSpPr>
          <p:nvPr>
            <p:ph idx="1"/>
          </p:nvPr>
        </p:nvSpPr>
        <p:spPr/>
        <p:txBody>
          <a:bodyPr>
            <a:normAutofit/>
          </a:bodyPr>
          <a:lstStyle/>
          <a:p>
            <a:pPr marL="0" lvl="0" indent="0">
              <a:lnSpc>
                <a:spcPct val="100000"/>
              </a:lnSpc>
              <a:spcBef>
                <a:spcPts val="0"/>
              </a:spcBef>
              <a:buNone/>
            </a:pPr>
            <a:r>
              <a:rPr lang="en-US" dirty="0" smtClean="0">
                <a:solidFill>
                  <a:prstClr val="black"/>
                </a:solidFill>
              </a:rPr>
              <a:t>At </a:t>
            </a:r>
            <a:r>
              <a:rPr lang="en-US" dirty="0">
                <a:solidFill>
                  <a:prstClr val="black"/>
                </a:solidFill>
              </a:rPr>
              <a:t>your </a:t>
            </a:r>
            <a:r>
              <a:rPr lang="en-US" dirty="0" smtClean="0">
                <a:solidFill>
                  <a:prstClr val="black"/>
                </a:solidFill>
              </a:rPr>
              <a:t>tables, please </a:t>
            </a:r>
            <a:r>
              <a:rPr lang="en-US" dirty="0">
                <a:solidFill>
                  <a:prstClr val="black"/>
                </a:solidFill>
              </a:rPr>
              <a:t>introduce yourself and discuss: </a:t>
            </a:r>
          </a:p>
          <a:p>
            <a:pPr>
              <a:lnSpc>
                <a:spcPct val="100000"/>
              </a:lnSpc>
              <a:spcBef>
                <a:spcPts val="0"/>
              </a:spcBef>
            </a:pPr>
            <a:endParaRPr lang="en-US" dirty="0">
              <a:solidFill>
                <a:prstClr val="black"/>
              </a:solidFill>
            </a:endParaRPr>
          </a:p>
          <a:p>
            <a:pPr>
              <a:lnSpc>
                <a:spcPct val="100000"/>
              </a:lnSpc>
              <a:spcBef>
                <a:spcPts val="0"/>
              </a:spcBef>
            </a:pPr>
            <a:r>
              <a:rPr lang="en-US" dirty="0">
                <a:solidFill>
                  <a:prstClr val="black"/>
                </a:solidFill>
              </a:rPr>
              <a:t>What i</a:t>
            </a:r>
            <a:r>
              <a:rPr lang="en-US" dirty="0" smtClean="0">
                <a:solidFill>
                  <a:prstClr val="black"/>
                </a:solidFill>
              </a:rPr>
              <a:t>s </a:t>
            </a:r>
            <a:r>
              <a:rPr lang="en-US" dirty="0">
                <a:solidFill>
                  <a:prstClr val="black"/>
                </a:solidFill>
              </a:rPr>
              <a:t>the most significant communication challenge you have faced </a:t>
            </a:r>
            <a:r>
              <a:rPr lang="en-US" dirty="0" smtClean="0">
                <a:solidFill>
                  <a:prstClr val="black"/>
                </a:solidFill>
              </a:rPr>
              <a:t>so far in </a:t>
            </a:r>
            <a:r>
              <a:rPr lang="en-US" dirty="0">
                <a:solidFill>
                  <a:prstClr val="black"/>
                </a:solidFill>
              </a:rPr>
              <a:t>your career?</a:t>
            </a:r>
          </a:p>
          <a:p>
            <a:pPr>
              <a:lnSpc>
                <a:spcPct val="100000"/>
              </a:lnSpc>
              <a:spcBef>
                <a:spcPts val="0"/>
              </a:spcBef>
            </a:pPr>
            <a:endParaRPr lang="en-US" dirty="0">
              <a:solidFill>
                <a:prstClr val="black"/>
              </a:solidFill>
            </a:endParaRPr>
          </a:p>
          <a:p>
            <a:pPr>
              <a:lnSpc>
                <a:spcPct val="100000"/>
              </a:lnSpc>
              <a:spcBef>
                <a:spcPts val="0"/>
              </a:spcBef>
            </a:pPr>
            <a:r>
              <a:rPr lang="en-US" dirty="0">
                <a:solidFill>
                  <a:prstClr val="black"/>
                </a:solidFill>
              </a:rPr>
              <a:t>What would you </a:t>
            </a:r>
            <a:r>
              <a:rPr lang="en-US" b="1" dirty="0">
                <a:solidFill>
                  <a:prstClr val="black"/>
                </a:solidFill>
              </a:rPr>
              <a:t>most</a:t>
            </a:r>
            <a:r>
              <a:rPr lang="en-US" dirty="0">
                <a:solidFill>
                  <a:prstClr val="black"/>
                </a:solidFill>
              </a:rPr>
              <a:t> like to learn about strategic communication and negotiations in this workshop</a:t>
            </a:r>
            <a:r>
              <a:rPr lang="en-US" dirty="0" smtClean="0">
                <a:solidFill>
                  <a:prstClr val="black"/>
                </a:solidFill>
              </a:rPr>
              <a:t>? How is strategic communication most relevant to success in your role?</a:t>
            </a:r>
            <a:endParaRPr lang="en-US" dirty="0">
              <a:solidFill>
                <a:prstClr val="black"/>
              </a:solidFill>
            </a:endParaRP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5</a:t>
            </a:fld>
            <a:endParaRPr lang="en-US"/>
          </a:p>
        </p:txBody>
      </p:sp>
    </p:spTree>
    <p:extLst>
      <p:ext uri="{BB962C8B-B14F-4D97-AF65-F5344CB8AC3E}">
        <p14:creationId xmlns:p14="http://schemas.microsoft.com/office/powerpoint/2010/main" val="520910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Cross-Culture Negotiations</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50</a:t>
            </a:fld>
            <a:endParaRPr lang="en-US"/>
          </a:p>
        </p:txBody>
      </p:sp>
    </p:spTree>
    <p:extLst>
      <p:ext uri="{BB962C8B-B14F-4D97-AF65-F5344CB8AC3E}">
        <p14:creationId xmlns:p14="http://schemas.microsoft.com/office/powerpoint/2010/main" val="17069524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600" dirty="0">
                <a:solidFill>
                  <a:prstClr val="black"/>
                </a:solidFill>
                <a:latin typeface="Calibri Light" panose="020F0302020204030204"/>
              </a:rPr>
              <a:t>If there were 100 people in the world</a:t>
            </a:r>
            <a:br>
              <a:rPr lang="en-US" altLang="en-US" sz="3600" dirty="0">
                <a:solidFill>
                  <a:prstClr val="black"/>
                </a:solidFill>
                <a:latin typeface="Calibri Light" panose="020F0302020204030204"/>
              </a:rPr>
            </a:br>
            <a:r>
              <a:rPr lang="en-US" altLang="en-US" sz="3600" dirty="0">
                <a:solidFill>
                  <a:prstClr val="black"/>
                </a:solidFill>
                <a:latin typeface="Calibri Light" panose="020F0302020204030204"/>
              </a:rPr>
              <a:t>how many would live in…?</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51</a:t>
            </a:fld>
            <a:endParaRPr lang="en-US"/>
          </a:p>
        </p:txBody>
      </p:sp>
      <p:sp>
        <p:nvSpPr>
          <p:cNvPr id="6" name="Rectangle 3"/>
          <p:cNvSpPr txBox="1">
            <a:spLocks noChangeArrowheads="1"/>
          </p:cNvSpPr>
          <p:nvPr/>
        </p:nvSpPr>
        <p:spPr>
          <a:xfrm>
            <a:off x="1981200" y="1905001"/>
            <a:ext cx="52578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v"/>
              <a:defRPr sz="2800" kern="1200">
                <a:solidFill>
                  <a:schemeClr val="tx1"/>
                </a:solidFill>
                <a:latin typeface="Arial" panose="020B0604020202020204" pitchFamily="34" charset="0"/>
                <a:ea typeface="+mn-ea"/>
                <a:cs typeface="Arial" panose="020B0604020202020204" pitchFamily="34" charset="0"/>
              </a:defRPr>
            </a:lvl1pPr>
            <a:lvl2pPr marL="914400" indent="-457200" algn="l" defTabSz="914400" rtl="0" eaLnBrk="1" latinLnBrk="0" hangingPunct="1">
              <a:lnSpc>
                <a:spcPct val="90000"/>
              </a:lnSpc>
              <a:spcBef>
                <a:spcPts val="500"/>
              </a:spcBef>
              <a:buFont typeface="+mj-lt"/>
              <a:buAutoNum type="romanUcPeriod"/>
              <a:defRPr sz="2400" kern="1200">
                <a:solidFill>
                  <a:schemeClr val="tx1"/>
                </a:solidFill>
                <a:latin typeface="Arial" panose="020B0604020202020204" pitchFamily="34" charset="0"/>
                <a:ea typeface="+mn-ea"/>
                <a:cs typeface="Arial" panose="020B0604020202020204" pitchFamily="34" charset="0"/>
              </a:defRPr>
            </a:lvl2pPr>
            <a:lvl3pPr marL="1371600" indent="-457200" algn="l" defTabSz="914400" rtl="0" eaLnBrk="1" latinLnBrk="0" hangingPunct="1">
              <a:lnSpc>
                <a:spcPct val="90000"/>
              </a:lnSpc>
              <a:spcBef>
                <a:spcPts val="500"/>
              </a:spcBef>
              <a:buFont typeface="+mj-lt"/>
              <a:buAutoNum type="romanUcPeriod"/>
              <a:defRPr sz="2000" kern="1200">
                <a:solidFill>
                  <a:schemeClr val="tx1"/>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4pPr>
            <a:lvl5pPr marL="21717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defRPr/>
            </a:pPr>
            <a:r>
              <a:rPr lang="en-US" altLang="en-US" sz="3200" dirty="0" smtClean="0">
                <a:ea typeface="Times New Roman" panose="02020603050405020304" pitchFamily="18" charset="0"/>
              </a:rPr>
              <a:t>Africa  </a:t>
            </a:r>
          </a:p>
          <a:p>
            <a:pPr>
              <a:buFont typeface="Wingdings" panose="05000000000000000000" pitchFamily="2" charset="2"/>
              <a:buNone/>
              <a:defRPr/>
            </a:pPr>
            <a:r>
              <a:rPr lang="en-US" altLang="en-US" sz="3200" dirty="0" smtClean="0">
                <a:ea typeface="Times New Roman" panose="02020603050405020304" pitchFamily="18" charset="0"/>
              </a:rPr>
              <a:t>Asia</a:t>
            </a:r>
          </a:p>
          <a:p>
            <a:pPr>
              <a:buFont typeface="Wingdings" panose="05000000000000000000" pitchFamily="2" charset="2"/>
              <a:buNone/>
              <a:defRPr/>
            </a:pPr>
            <a:r>
              <a:rPr lang="en-US" altLang="en-US" sz="3200" dirty="0" smtClean="0">
                <a:ea typeface="Times New Roman" panose="02020603050405020304" pitchFamily="18" charset="0"/>
              </a:rPr>
              <a:t>Europe</a:t>
            </a:r>
          </a:p>
          <a:p>
            <a:pPr>
              <a:buFont typeface="Wingdings" panose="05000000000000000000" pitchFamily="2" charset="2"/>
              <a:buNone/>
              <a:defRPr/>
            </a:pPr>
            <a:r>
              <a:rPr lang="en-US" altLang="en-US" sz="3200" dirty="0" smtClean="0">
                <a:ea typeface="Times New Roman" panose="02020603050405020304" pitchFamily="18" charset="0"/>
              </a:rPr>
              <a:t>N. America</a:t>
            </a:r>
          </a:p>
          <a:p>
            <a:pPr>
              <a:buFont typeface="Wingdings" panose="05000000000000000000" pitchFamily="2" charset="2"/>
              <a:buNone/>
              <a:defRPr/>
            </a:pPr>
            <a:r>
              <a:rPr lang="en-US" altLang="en-US" sz="3200" dirty="0" smtClean="0">
                <a:ea typeface="Times New Roman" panose="02020603050405020304" pitchFamily="18" charset="0"/>
              </a:rPr>
              <a:t>S. &amp; Latin America</a:t>
            </a:r>
          </a:p>
          <a:p>
            <a:pPr>
              <a:buFont typeface="Wingdings" panose="05000000000000000000" pitchFamily="2" charset="2"/>
              <a:buNone/>
              <a:defRPr/>
            </a:pPr>
            <a:r>
              <a:rPr lang="en-US" altLang="en-US" sz="3200" dirty="0" smtClean="0">
                <a:ea typeface="Times New Roman" panose="02020603050405020304" pitchFamily="18" charset="0"/>
              </a:rPr>
              <a:t>Pacific Islands</a:t>
            </a:r>
            <a:endParaRPr lang="en-US" altLang="en-US" sz="3200" dirty="0">
              <a:ea typeface="Times New Roman" panose="02020603050405020304" pitchFamily="18" charset="0"/>
            </a:endParaRPr>
          </a:p>
        </p:txBody>
      </p:sp>
      <p:sp>
        <p:nvSpPr>
          <p:cNvPr id="7" name="Rectangle 4"/>
          <p:cNvSpPr txBox="1">
            <a:spLocks noChangeArrowheads="1"/>
          </p:cNvSpPr>
          <p:nvPr/>
        </p:nvSpPr>
        <p:spPr>
          <a:xfrm>
            <a:off x="7239000" y="1905000"/>
            <a:ext cx="2971800" cy="4525963"/>
          </a:xfrm>
          <a:prstGeom prst="rect">
            <a:avLst/>
          </a:prstGeom>
        </p:spPr>
        <p:txBody>
          <a:bodyPr>
            <a:normAutofit/>
          </a:bodyPr>
          <a:lstStyle>
            <a:lvl1pPr marL="228600" indent="-228600" algn="l" defTabSz="914400" rtl="0" eaLnBrk="1" latinLnBrk="0" hangingPunct="1">
              <a:lnSpc>
                <a:spcPct val="90000"/>
              </a:lnSpc>
              <a:spcBef>
                <a:spcPts val="1000"/>
              </a:spcBef>
              <a:buFont typeface="Wingdings" panose="05000000000000000000" pitchFamily="2" charset="2"/>
              <a:buChar char="v"/>
              <a:defRPr sz="2800" kern="1200">
                <a:solidFill>
                  <a:schemeClr val="tx1"/>
                </a:solidFill>
                <a:latin typeface="Arial" panose="020B0604020202020204" pitchFamily="34" charset="0"/>
                <a:ea typeface="+mn-ea"/>
                <a:cs typeface="Arial" panose="020B0604020202020204" pitchFamily="34" charset="0"/>
              </a:defRPr>
            </a:lvl1pPr>
            <a:lvl2pPr marL="914400" indent="-457200" algn="l" defTabSz="914400" rtl="0" eaLnBrk="1" latinLnBrk="0" hangingPunct="1">
              <a:lnSpc>
                <a:spcPct val="90000"/>
              </a:lnSpc>
              <a:spcBef>
                <a:spcPts val="500"/>
              </a:spcBef>
              <a:buFont typeface="+mj-lt"/>
              <a:buAutoNum type="romanUcPeriod"/>
              <a:defRPr sz="2400" kern="1200">
                <a:solidFill>
                  <a:schemeClr val="tx1"/>
                </a:solidFill>
                <a:latin typeface="Arial" panose="020B0604020202020204" pitchFamily="34" charset="0"/>
                <a:ea typeface="+mn-ea"/>
                <a:cs typeface="Arial" panose="020B0604020202020204" pitchFamily="34" charset="0"/>
              </a:defRPr>
            </a:lvl2pPr>
            <a:lvl3pPr marL="1371600" indent="-457200" algn="l" defTabSz="914400" rtl="0" eaLnBrk="1" latinLnBrk="0" hangingPunct="1">
              <a:lnSpc>
                <a:spcPct val="90000"/>
              </a:lnSpc>
              <a:spcBef>
                <a:spcPts val="500"/>
              </a:spcBef>
              <a:buFont typeface="+mj-lt"/>
              <a:buAutoNum type="romanUcPeriod"/>
              <a:defRPr sz="2000" kern="1200">
                <a:solidFill>
                  <a:schemeClr val="tx1"/>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4pPr>
            <a:lvl5pPr marL="21717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defRPr/>
            </a:pPr>
            <a:r>
              <a:rPr lang="en-US" altLang="en-US" sz="3200" smtClean="0">
                <a:ea typeface="Times New Roman" panose="02020603050405020304" pitchFamily="18" charset="0"/>
              </a:rPr>
              <a:t>14</a:t>
            </a:r>
          </a:p>
          <a:p>
            <a:pPr>
              <a:buFont typeface="Wingdings" panose="05000000000000000000" pitchFamily="2" charset="2"/>
              <a:buNone/>
              <a:defRPr/>
            </a:pPr>
            <a:r>
              <a:rPr lang="en-US" altLang="en-US" sz="3200" smtClean="0">
                <a:ea typeface="Times New Roman" panose="02020603050405020304" pitchFamily="18" charset="0"/>
              </a:rPr>
              <a:t>60</a:t>
            </a:r>
          </a:p>
          <a:p>
            <a:pPr>
              <a:buFont typeface="Wingdings" panose="05000000000000000000" pitchFamily="2" charset="2"/>
              <a:buNone/>
              <a:defRPr/>
            </a:pPr>
            <a:r>
              <a:rPr lang="en-US" altLang="en-US" sz="3200" smtClean="0">
                <a:ea typeface="Times New Roman" panose="02020603050405020304" pitchFamily="18" charset="0"/>
              </a:rPr>
              <a:t>12</a:t>
            </a:r>
          </a:p>
          <a:p>
            <a:pPr>
              <a:buFont typeface="Wingdings" panose="05000000000000000000" pitchFamily="2" charset="2"/>
              <a:buNone/>
              <a:defRPr/>
            </a:pPr>
            <a:r>
              <a:rPr lang="en-US" altLang="en-US" sz="3200" smtClean="0">
                <a:ea typeface="Times New Roman" panose="02020603050405020304" pitchFamily="18" charset="0"/>
              </a:rPr>
              <a:t>  5</a:t>
            </a:r>
          </a:p>
          <a:p>
            <a:pPr>
              <a:buFont typeface="Wingdings" panose="05000000000000000000" pitchFamily="2" charset="2"/>
              <a:buNone/>
              <a:defRPr/>
            </a:pPr>
            <a:r>
              <a:rPr lang="en-US" altLang="en-US" sz="3200" smtClean="0">
                <a:ea typeface="Times New Roman" panose="02020603050405020304" pitchFamily="18" charset="0"/>
              </a:rPr>
              <a:t>  8</a:t>
            </a:r>
          </a:p>
          <a:p>
            <a:pPr>
              <a:buFont typeface="Wingdings" panose="05000000000000000000" pitchFamily="2" charset="2"/>
              <a:buNone/>
              <a:defRPr/>
            </a:pPr>
            <a:r>
              <a:rPr lang="en-US" altLang="en-US" sz="3200" smtClean="0">
                <a:ea typeface="Times New Roman" panose="02020603050405020304" pitchFamily="18" charset="0"/>
              </a:rPr>
              <a:t>  1</a:t>
            </a:r>
            <a:endParaRPr lang="en-US" altLang="en-US" sz="3200" dirty="0">
              <a:ea typeface="Times New Roman" panose="02020603050405020304" pitchFamily="18" charset="0"/>
            </a:endParaRPr>
          </a:p>
        </p:txBody>
      </p:sp>
    </p:spTree>
    <p:extLst>
      <p:ext uri="{BB962C8B-B14F-4D97-AF65-F5344CB8AC3E}">
        <p14:creationId xmlns:p14="http://schemas.microsoft.com/office/powerpoint/2010/main" val="33699776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Culture Shock</a:t>
            </a:r>
          </a:p>
        </p:txBody>
      </p:sp>
      <p:sp>
        <p:nvSpPr>
          <p:cNvPr id="3" name="Content Placeholder 2"/>
          <p:cNvSpPr>
            <a:spLocks noGrp="1"/>
          </p:cNvSpPr>
          <p:nvPr>
            <p:ph idx="1"/>
          </p:nvPr>
        </p:nvSpPr>
        <p:spPr/>
        <p:txBody>
          <a:bodyPr/>
          <a:lstStyle/>
          <a:p>
            <a:pPr marL="457200" indent="-457200">
              <a:buFont typeface="+mj-lt"/>
              <a:buAutoNum type="arabicPeriod"/>
            </a:pPr>
            <a:r>
              <a:rPr lang="en-US" dirty="0"/>
              <a:t>Honeymoon</a:t>
            </a:r>
          </a:p>
          <a:p>
            <a:pPr marL="457200" indent="-457200">
              <a:buFont typeface="+mj-lt"/>
              <a:buAutoNum type="arabicPeriod"/>
            </a:pPr>
            <a:r>
              <a:rPr lang="en-US" dirty="0"/>
              <a:t>Disorientation</a:t>
            </a:r>
          </a:p>
          <a:p>
            <a:pPr marL="457200" indent="-457200">
              <a:buFont typeface="+mj-lt"/>
              <a:buAutoNum type="arabicPeriod"/>
            </a:pPr>
            <a:r>
              <a:rPr lang="en-US" dirty="0"/>
              <a:t>Irritability and hostility</a:t>
            </a:r>
          </a:p>
          <a:p>
            <a:pPr marL="457200" indent="-457200">
              <a:buFont typeface="+mj-lt"/>
              <a:buAutoNum type="arabicPeriod"/>
            </a:pPr>
            <a:r>
              <a:rPr lang="en-US" dirty="0"/>
              <a:t>Adjustment and Integration</a:t>
            </a:r>
          </a:p>
          <a:p>
            <a:pPr marL="457200" indent="-457200">
              <a:buFont typeface="+mj-lt"/>
              <a:buAutoNum type="arabicPeriod"/>
            </a:pPr>
            <a:r>
              <a:rPr lang="en-US" dirty="0" err="1"/>
              <a:t>Biculturality</a:t>
            </a:r>
            <a:r>
              <a:rPr lang="en-US" dirty="0"/>
              <a:t> </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52</a:t>
            </a:fld>
            <a:endParaRPr lang="en-US"/>
          </a:p>
        </p:txBody>
      </p:sp>
      <p:sp>
        <p:nvSpPr>
          <p:cNvPr id="6" name="Up-Down Arrow 5"/>
          <p:cNvSpPr/>
          <p:nvPr/>
        </p:nvSpPr>
        <p:spPr>
          <a:xfrm>
            <a:off x="7656196" y="1417320"/>
            <a:ext cx="1655444" cy="5070476"/>
          </a:xfrm>
          <a:prstGeom prst="upDownArrow">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chemeClr val="tx1"/>
              </a:solidFill>
            </a:endParaRPr>
          </a:p>
        </p:txBody>
      </p:sp>
      <p:sp>
        <p:nvSpPr>
          <p:cNvPr id="7" name="TextBox 7"/>
          <p:cNvSpPr txBox="1">
            <a:spLocks noChangeArrowheads="1"/>
          </p:cNvSpPr>
          <p:nvPr/>
        </p:nvSpPr>
        <p:spPr bwMode="auto">
          <a:xfrm>
            <a:off x="7645542" y="2232706"/>
            <a:ext cx="1716756" cy="1077218"/>
          </a:xfrm>
          <a:prstGeom prst="rect">
            <a:avLst/>
          </a:prstGeom>
          <a:noFill/>
          <a:ln w="12700">
            <a:noFill/>
            <a:miter lim="800000"/>
            <a:headEnd/>
            <a:tailEnd/>
          </a:ln>
        </p:spPr>
        <p:txBody>
          <a:bodyPr wrap="square">
            <a:spAutoFit/>
          </a:bodyPr>
          <a:lstStyle/>
          <a:p>
            <a:pPr algn="ctr"/>
            <a:r>
              <a:rPr lang="en-US" sz="1600" i="1" dirty="0"/>
              <a:t>Parochial stage: differences ignored or found amusing </a:t>
            </a:r>
          </a:p>
        </p:txBody>
      </p:sp>
      <p:sp>
        <p:nvSpPr>
          <p:cNvPr id="8" name="TextBox 4"/>
          <p:cNvSpPr txBox="1">
            <a:spLocks noChangeArrowheads="1"/>
          </p:cNvSpPr>
          <p:nvPr/>
        </p:nvSpPr>
        <p:spPr bwMode="auto">
          <a:xfrm>
            <a:off x="7660782" y="3454801"/>
            <a:ext cx="1716756" cy="830997"/>
          </a:xfrm>
          <a:prstGeom prst="rect">
            <a:avLst/>
          </a:prstGeom>
          <a:noFill/>
          <a:ln w="12700">
            <a:noFill/>
            <a:miter lim="800000"/>
            <a:headEnd/>
            <a:tailEnd/>
          </a:ln>
        </p:spPr>
        <p:txBody>
          <a:bodyPr wrap="square">
            <a:spAutoFit/>
          </a:bodyPr>
          <a:lstStyle/>
          <a:p>
            <a:pPr algn="ctr"/>
            <a:r>
              <a:rPr lang="en-US" sz="1600" i="1" dirty="0"/>
              <a:t>“I know their way but my way is better”</a:t>
            </a:r>
          </a:p>
        </p:txBody>
      </p:sp>
      <p:sp>
        <p:nvSpPr>
          <p:cNvPr id="9" name="TextBox 5"/>
          <p:cNvSpPr txBox="1">
            <a:spLocks noChangeArrowheads="1"/>
          </p:cNvSpPr>
          <p:nvPr/>
        </p:nvSpPr>
        <p:spPr bwMode="auto">
          <a:xfrm>
            <a:off x="7630302" y="4287921"/>
            <a:ext cx="1716756" cy="830997"/>
          </a:xfrm>
          <a:prstGeom prst="rect">
            <a:avLst/>
          </a:prstGeom>
          <a:noFill/>
          <a:ln w="12700">
            <a:noFill/>
            <a:miter lim="800000"/>
            <a:headEnd/>
            <a:tailEnd/>
          </a:ln>
        </p:spPr>
        <p:txBody>
          <a:bodyPr wrap="square">
            <a:spAutoFit/>
          </a:bodyPr>
          <a:lstStyle/>
          <a:p>
            <a:pPr algn="ctr"/>
            <a:r>
              <a:rPr lang="en-US" sz="1600" i="1" dirty="0"/>
              <a:t>“I have my way and they have their way”</a:t>
            </a:r>
          </a:p>
        </p:txBody>
      </p:sp>
      <p:sp>
        <p:nvSpPr>
          <p:cNvPr id="10" name="TextBox 6"/>
          <p:cNvSpPr txBox="1">
            <a:spLocks noChangeArrowheads="1"/>
          </p:cNvSpPr>
          <p:nvPr/>
        </p:nvSpPr>
        <p:spPr bwMode="auto">
          <a:xfrm>
            <a:off x="7936865" y="5247480"/>
            <a:ext cx="1103630" cy="338554"/>
          </a:xfrm>
          <a:prstGeom prst="rect">
            <a:avLst/>
          </a:prstGeom>
          <a:noFill/>
          <a:ln w="12700">
            <a:noFill/>
            <a:miter lim="800000"/>
            <a:headEnd/>
            <a:tailEnd/>
          </a:ln>
        </p:spPr>
        <p:txBody>
          <a:bodyPr wrap="square">
            <a:spAutoFit/>
          </a:bodyPr>
          <a:lstStyle/>
          <a:p>
            <a:pPr algn="ctr"/>
            <a:r>
              <a:rPr lang="en-US" sz="1600" i="1" dirty="0"/>
              <a:t>“Our way”</a:t>
            </a:r>
          </a:p>
        </p:txBody>
      </p:sp>
    </p:spTree>
    <p:extLst>
      <p:ext uri="{BB962C8B-B14F-4D97-AF65-F5344CB8AC3E}">
        <p14:creationId xmlns:p14="http://schemas.microsoft.com/office/powerpoint/2010/main" val="36070124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Understanding Culture Matters</a:t>
            </a:r>
          </a:p>
        </p:txBody>
      </p:sp>
      <p:sp>
        <p:nvSpPr>
          <p:cNvPr id="3" name="Content Placeholder 2"/>
          <p:cNvSpPr>
            <a:spLocks noGrp="1"/>
          </p:cNvSpPr>
          <p:nvPr>
            <p:ph idx="1"/>
          </p:nvPr>
        </p:nvSpPr>
        <p:spPr/>
        <p:txBody>
          <a:bodyPr/>
          <a:lstStyle/>
          <a:p>
            <a:pPr marL="0">
              <a:buNone/>
            </a:pPr>
            <a:r>
              <a:rPr lang="en-US" i="1" dirty="0"/>
              <a:t>“You have to understand the culture you’re getting involved in. We never do a good job of cultural intelligence,…of understanding what makes people tick, what their structure is, where authority lies.  Cultural bias limits our ability to understand what is going on around us.”</a:t>
            </a:r>
          </a:p>
          <a:p>
            <a:pPr>
              <a:lnSpc>
                <a:spcPct val="80000"/>
              </a:lnSpc>
              <a:buNone/>
              <a:defRPr/>
            </a:pPr>
            <a:r>
              <a:rPr lang="en-US" sz="2000" dirty="0"/>
              <a:t>				-Gen. (</a:t>
            </a:r>
            <a:r>
              <a:rPr lang="en-US" sz="2000" dirty="0" err="1"/>
              <a:t>Ret’d</a:t>
            </a:r>
            <a:r>
              <a:rPr lang="en-US" sz="2000" dirty="0"/>
              <a:t>.) USMC Anthony </a:t>
            </a:r>
            <a:r>
              <a:rPr lang="en-US" sz="2000" dirty="0" err="1"/>
              <a:t>Zinni</a:t>
            </a:r>
            <a:endParaRPr lang="en-US" sz="2000" dirty="0"/>
          </a:p>
          <a:p>
            <a:pPr>
              <a:lnSpc>
                <a:spcPct val="80000"/>
              </a:lnSpc>
              <a:buNone/>
              <a:defRPr/>
            </a:pPr>
            <a:r>
              <a:rPr lang="en-US" sz="2000" dirty="0"/>
              <a:t>			 	  Former Commander, CENTCOM</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53</a:t>
            </a:fld>
            <a:endParaRPr lang="en-US"/>
          </a:p>
        </p:txBody>
      </p:sp>
      <p:pic>
        <p:nvPicPr>
          <p:cNvPr id="6" name="Picture 5"/>
          <p:cNvPicPr>
            <a:picLocks noChangeAspect="1" noChangeArrowheads="1"/>
          </p:cNvPicPr>
          <p:nvPr/>
        </p:nvPicPr>
        <p:blipFill>
          <a:blip r:embed="rId2" cstate="print"/>
          <a:srcRect/>
          <a:stretch>
            <a:fillRect/>
          </a:stretch>
        </p:blipFill>
        <p:spPr bwMode="auto">
          <a:xfrm>
            <a:off x="2186623" y="4271593"/>
            <a:ext cx="1463358" cy="1905370"/>
          </a:xfrm>
          <a:prstGeom prst="rect">
            <a:avLst/>
          </a:prstGeom>
          <a:noFill/>
          <a:ln w="12700" algn="ctr">
            <a:solidFill>
              <a:schemeClr val="tx1"/>
            </a:solidFill>
            <a:miter lim="800000"/>
            <a:headEnd/>
            <a:tailEnd/>
          </a:ln>
        </p:spPr>
      </p:pic>
    </p:spTree>
    <p:extLst>
      <p:ext uri="{BB962C8B-B14F-4D97-AF65-F5344CB8AC3E}">
        <p14:creationId xmlns:p14="http://schemas.microsoft.com/office/powerpoint/2010/main" val="36070159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negotiations difficult?</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buNone/>
            </a:pPr>
            <a:r>
              <a:rPr lang="en-US" sz="3600" dirty="0">
                <a:solidFill>
                  <a:prstClr val="black"/>
                </a:solidFill>
              </a:rPr>
              <a:t>Please take 5 minutes to identify the 5 most important causes of “failed” attempts to negotiate</a:t>
            </a:r>
          </a:p>
          <a:p>
            <a:pPr marL="0" lvl="0" indent="0">
              <a:lnSpc>
                <a:spcPct val="100000"/>
              </a:lnSpc>
              <a:spcBef>
                <a:spcPts val="0"/>
              </a:spcBef>
              <a:buNone/>
            </a:pPr>
            <a:r>
              <a:rPr lang="en-US" sz="4000" dirty="0">
                <a:solidFill>
                  <a:prstClr val="black"/>
                </a:solidFill>
              </a:rPr>
              <a:t>	</a:t>
            </a:r>
            <a:r>
              <a:rPr lang="en-US" sz="3200" dirty="0">
                <a:solidFill>
                  <a:prstClr val="black"/>
                </a:solidFill>
              </a:rPr>
              <a:t>Failure can be defined as:</a:t>
            </a:r>
          </a:p>
          <a:p>
            <a:pPr marL="0" lvl="0" indent="0">
              <a:lnSpc>
                <a:spcPct val="100000"/>
              </a:lnSpc>
              <a:spcBef>
                <a:spcPts val="0"/>
              </a:spcBef>
              <a:buNone/>
            </a:pPr>
            <a:r>
              <a:rPr lang="en-US" sz="4000" dirty="0">
                <a:solidFill>
                  <a:prstClr val="black"/>
                </a:solidFill>
              </a:rPr>
              <a:t>		</a:t>
            </a:r>
            <a:r>
              <a:rPr lang="en-US" dirty="0">
                <a:solidFill>
                  <a:prstClr val="black"/>
                </a:solidFill>
              </a:rPr>
              <a:t>Negotiations didn’t live up to expectations</a:t>
            </a:r>
          </a:p>
          <a:p>
            <a:pPr marL="0" lvl="0" indent="0">
              <a:lnSpc>
                <a:spcPct val="100000"/>
              </a:lnSpc>
              <a:spcBef>
                <a:spcPts val="0"/>
              </a:spcBef>
              <a:buNone/>
            </a:pPr>
            <a:r>
              <a:rPr lang="en-US" dirty="0">
                <a:solidFill>
                  <a:prstClr val="black"/>
                </a:solidFill>
              </a:rPr>
              <a:t>		Negotiations stopped</a:t>
            </a:r>
            <a:r>
              <a:rPr lang="en-US" sz="4000" dirty="0">
                <a:solidFill>
                  <a:prstClr val="black"/>
                </a:solidFill>
              </a:rPr>
              <a:t> </a:t>
            </a:r>
            <a:r>
              <a:rPr lang="en-US" dirty="0">
                <a:solidFill>
                  <a:prstClr val="black"/>
                </a:solidFill>
              </a:rPr>
              <a:t> </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54</a:t>
            </a:fld>
            <a:endParaRPr lang="en-US"/>
          </a:p>
        </p:txBody>
      </p:sp>
    </p:spTree>
    <p:extLst>
      <p:ext uri="{BB962C8B-B14F-4D97-AF65-F5344CB8AC3E}">
        <p14:creationId xmlns:p14="http://schemas.microsoft.com/office/powerpoint/2010/main" val="552937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Terms Used in Negotiation</a:t>
            </a:r>
            <a:endParaRPr lang="en-US" dirty="0"/>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Ø"/>
              <a:defRPr/>
            </a:pPr>
            <a:r>
              <a:rPr lang="en-US" dirty="0"/>
              <a:t>BATNA (best alternative to a negotiated agreement)</a:t>
            </a:r>
          </a:p>
          <a:p>
            <a:pPr>
              <a:buFont typeface="Wingdings" panose="05000000000000000000" pitchFamily="2" charset="2"/>
              <a:buChar char="Ø"/>
              <a:defRPr/>
            </a:pPr>
            <a:r>
              <a:rPr lang="en-US" dirty="0"/>
              <a:t>Positions</a:t>
            </a:r>
          </a:p>
          <a:p>
            <a:pPr>
              <a:buFont typeface="Wingdings" panose="05000000000000000000" pitchFamily="2" charset="2"/>
              <a:buChar char="Ø"/>
              <a:defRPr/>
            </a:pPr>
            <a:r>
              <a:rPr lang="en-US" dirty="0"/>
              <a:t>Interests</a:t>
            </a:r>
          </a:p>
          <a:p>
            <a:pPr>
              <a:buFont typeface="Wingdings" panose="05000000000000000000" pitchFamily="2" charset="2"/>
              <a:buChar char="Ø"/>
              <a:defRPr/>
            </a:pPr>
            <a:r>
              <a:rPr lang="en-US" dirty="0"/>
              <a:t>Needs </a:t>
            </a:r>
          </a:p>
          <a:p>
            <a:pPr>
              <a:buFont typeface="Wingdings" panose="05000000000000000000" pitchFamily="2" charset="2"/>
              <a:buChar char="Ø"/>
              <a:defRPr/>
            </a:pPr>
            <a:r>
              <a:rPr lang="en-US" dirty="0"/>
              <a:t>Wants</a:t>
            </a:r>
          </a:p>
          <a:p>
            <a:pPr>
              <a:buFont typeface="Wingdings" panose="05000000000000000000" pitchFamily="2" charset="2"/>
              <a:buChar char="Ø"/>
              <a:defRPr/>
            </a:pPr>
            <a:endParaRPr lang="en-US" dirty="0"/>
          </a:p>
          <a:p>
            <a:pPr>
              <a:buFont typeface="Wingdings" panose="05000000000000000000" pitchFamily="2" charset="2"/>
              <a:buChar char="Ø"/>
              <a:defRPr/>
            </a:pPr>
            <a:r>
              <a:rPr lang="en-US" dirty="0"/>
              <a:t>Relationships between people, not just organizations</a:t>
            </a:r>
          </a:p>
          <a:p>
            <a:pPr>
              <a:buFont typeface="Wingdings" panose="05000000000000000000" pitchFamily="2" charset="2"/>
              <a:buChar char="Ø"/>
              <a:defRPr/>
            </a:pPr>
            <a:r>
              <a:rPr lang="en-US" dirty="0"/>
              <a:t>Persuasion</a:t>
            </a:r>
          </a:p>
          <a:p>
            <a:pPr>
              <a:buFont typeface="Wingdings" panose="05000000000000000000" pitchFamily="2" charset="2"/>
              <a:buChar char="Ø"/>
              <a:defRPr/>
            </a:pPr>
            <a:r>
              <a:rPr lang="en-US" dirty="0"/>
              <a:t>Negotiation skills can be honed and practiced</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55</a:t>
            </a:fld>
            <a:endParaRPr lang="en-US"/>
          </a:p>
        </p:txBody>
      </p:sp>
    </p:spTree>
    <p:extLst>
      <p:ext uri="{BB962C8B-B14F-4D97-AF65-F5344CB8AC3E}">
        <p14:creationId xmlns:p14="http://schemas.microsoft.com/office/powerpoint/2010/main" val="27130980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lbertus Extra Bold" charset="0"/>
              </a:rPr>
              <a:t>THE INTEREST ICEBERG</a:t>
            </a:r>
            <a:br>
              <a:rPr lang="en-US" altLang="en-US" dirty="0">
                <a:latin typeface="Albertus Extra Bold" charset="0"/>
              </a:rPr>
            </a:b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56</a:t>
            </a:fld>
            <a:endParaRPr lang="en-US"/>
          </a:p>
        </p:txBody>
      </p:sp>
      <p:pic>
        <p:nvPicPr>
          <p:cNvPr id="6" name="Picture 3" descr="Iceber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538" y="1844676"/>
            <a:ext cx="5029200"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0"/>
          <p:cNvSpPr txBox="1">
            <a:spLocks noChangeArrowheads="1"/>
          </p:cNvSpPr>
          <p:nvPr/>
        </p:nvSpPr>
        <p:spPr bwMode="auto">
          <a:xfrm>
            <a:off x="5715000" y="2438400"/>
            <a:ext cx="2743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1400" b="1" i="1" dirty="0"/>
              <a:t>Remedy Requested</a:t>
            </a:r>
          </a:p>
        </p:txBody>
      </p:sp>
      <p:sp>
        <p:nvSpPr>
          <p:cNvPr id="8" name="Text Box 6"/>
          <p:cNvSpPr txBox="1">
            <a:spLocks noChangeArrowheads="1"/>
          </p:cNvSpPr>
          <p:nvPr/>
        </p:nvSpPr>
        <p:spPr bwMode="auto">
          <a:xfrm>
            <a:off x="5562600" y="3048000"/>
            <a:ext cx="152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1400" b="1" i="1" dirty="0">
                <a:solidFill>
                  <a:schemeClr val="bg1"/>
                </a:solidFill>
              </a:rPr>
              <a:t>Relationships</a:t>
            </a:r>
          </a:p>
        </p:txBody>
      </p:sp>
      <p:sp>
        <p:nvSpPr>
          <p:cNvPr id="10" name="Text Box 9"/>
          <p:cNvSpPr txBox="1">
            <a:spLocks noChangeArrowheads="1"/>
          </p:cNvSpPr>
          <p:nvPr/>
        </p:nvSpPr>
        <p:spPr bwMode="auto">
          <a:xfrm>
            <a:off x="5715000" y="3692071"/>
            <a:ext cx="990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b="1" i="1" dirty="0"/>
              <a:t>Culture</a:t>
            </a:r>
          </a:p>
        </p:txBody>
      </p:sp>
      <p:sp>
        <p:nvSpPr>
          <p:cNvPr id="11" name="Text Box 5"/>
          <p:cNvSpPr txBox="1">
            <a:spLocks noChangeArrowheads="1"/>
          </p:cNvSpPr>
          <p:nvPr/>
        </p:nvSpPr>
        <p:spPr bwMode="auto">
          <a:xfrm>
            <a:off x="5029200" y="4267200"/>
            <a:ext cx="152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i="1" dirty="0">
                <a:solidFill>
                  <a:schemeClr val="bg1"/>
                </a:solidFill>
              </a:rPr>
              <a:t>Behaviors</a:t>
            </a:r>
          </a:p>
        </p:txBody>
      </p:sp>
      <p:sp>
        <p:nvSpPr>
          <p:cNvPr id="12" name="Text Box 11"/>
          <p:cNvSpPr txBox="1">
            <a:spLocks noChangeArrowheads="1"/>
          </p:cNvSpPr>
          <p:nvPr/>
        </p:nvSpPr>
        <p:spPr bwMode="auto">
          <a:xfrm>
            <a:off x="6438900" y="4283528"/>
            <a:ext cx="1143000" cy="3175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1400" i="1">
                <a:solidFill>
                  <a:schemeClr val="bg1"/>
                </a:solidFill>
              </a:rPr>
              <a:t>Pride</a:t>
            </a:r>
          </a:p>
        </p:txBody>
      </p:sp>
      <p:sp>
        <p:nvSpPr>
          <p:cNvPr id="13" name="Text Box 7"/>
          <p:cNvSpPr txBox="1">
            <a:spLocks noChangeArrowheads="1"/>
          </p:cNvSpPr>
          <p:nvPr/>
        </p:nvSpPr>
        <p:spPr bwMode="auto">
          <a:xfrm>
            <a:off x="6705600" y="4724400"/>
            <a:ext cx="5302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i="1" dirty="0">
                <a:solidFill>
                  <a:schemeClr val="bg1"/>
                </a:solidFill>
              </a:rPr>
              <a:t>Bias</a:t>
            </a:r>
          </a:p>
        </p:txBody>
      </p:sp>
      <p:sp>
        <p:nvSpPr>
          <p:cNvPr id="14" name="Text Box 12"/>
          <p:cNvSpPr txBox="1">
            <a:spLocks noChangeArrowheads="1"/>
          </p:cNvSpPr>
          <p:nvPr/>
        </p:nvSpPr>
        <p:spPr bwMode="auto">
          <a:xfrm>
            <a:off x="5257800" y="5029200"/>
            <a:ext cx="990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1400" dirty="0">
                <a:solidFill>
                  <a:schemeClr val="bg1"/>
                </a:solidFill>
              </a:rPr>
              <a:t>Practices</a:t>
            </a:r>
          </a:p>
        </p:txBody>
      </p:sp>
      <p:sp>
        <p:nvSpPr>
          <p:cNvPr id="15" name="Text Box 4"/>
          <p:cNvSpPr txBox="1">
            <a:spLocks noChangeArrowheads="1"/>
          </p:cNvSpPr>
          <p:nvPr/>
        </p:nvSpPr>
        <p:spPr bwMode="auto">
          <a:xfrm>
            <a:off x="6248400" y="5165724"/>
            <a:ext cx="1219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1400" i="1" dirty="0">
                <a:solidFill>
                  <a:schemeClr val="bg1"/>
                </a:solidFill>
              </a:rPr>
              <a:t>History</a:t>
            </a:r>
          </a:p>
        </p:txBody>
      </p:sp>
    </p:spTree>
    <p:extLst>
      <p:ext uri="{BB962C8B-B14F-4D97-AF65-F5344CB8AC3E}">
        <p14:creationId xmlns:p14="http://schemas.microsoft.com/office/powerpoint/2010/main" val="18797653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latin typeface="Garamond" panose="02020404030301010803" pitchFamily="18" charset="0"/>
              </a:rPr>
              <a:t>Brookings Executive Education                              		              University of South Florida</a:t>
            </a:r>
            <a:endParaRPr lang="en-US" dirty="0">
              <a:latin typeface="Garamond" panose="02020404030301010803" pitchFamily="18" charset="0"/>
            </a:endParaRPr>
          </a:p>
        </p:txBody>
      </p:sp>
      <p:sp>
        <p:nvSpPr>
          <p:cNvPr id="3" name="Slide Number Placeholder 2"/>
          <p:cNvSpPr>
            <a:spLocks noGrp="1"/>
          </p:cNvSpPr>
          <p:nvPr>
            <p:ph type="sldNum" sz="quarter" idx="12"/>
          </p:nvPr>
        </p:nvSpPr>
        <p:spPr/>
        <p:txBody>
          <a:bodyPr/>
          <a:lstStyle/>
          <a:p>
            <a:fld id="{10B0FD11-B1C3-4D4F-AEB3-910042143524}" type="slidenum">
              <a:rPr lang="en-US" smtClean="0"/>
              <a:t>57</a:t>
            </a:fld>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281" y="0"/>
            <a:ext cx="89154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3"/>
          <p:cNvSpPr txBox="1">
            <a:spLocks noChangeArrowheads="1"/>
          </p:cNvSpPr>
          <p:nvPr/>
        </p:nvSpPr>
        <p:spPr bwMode="auto">
          <a:xfrm>
            <a:off x="3388016" y="5735361"/>
            <a:ext cx="5006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800" b="1" dirty="0">
                <a:latin typeface="Arial" panose="020B0604020202020204" pitchFamily="34" charset="0"/>
              </a:rPr>
              <a:t>Australian View of the World</a:t>
            </a:r>
          </a:p>
        </p:txBody>
      </p:sp>
    </p:spTree>
    <p:extLst>
      <p:ext uri="{BB962C8B-B14F-4D97-AF65-F5344CB8AC3E}">
        <p14:creationId xmlns:p14="http://schemas.microsoft.com/office/powerpoint/2010/main" val="32259323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negotiations difficult?</a:t>
            </a:r>
            <a:br>
              <a:rPr lang="en-US" dirty="0"/>
            </a:b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58</a:t>
            </a:fld>
            <a:endParaRPr lang="en-US"/>
          </a:p>
        </p:txBody>
      </p:sp>
      <p:pic>
        <p:nvPicPr>
          <p:cNvPr id="6" name="Platshållare för innehåll 19" descr="iceberg.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847850" y="1557339"/>
            <a:ext cx="2160588" cy="4522787"/>
          </a:xfrm>
          <a:prstGeom prst="rect">
            <a:avLst/>
          </a:prstGeom>
        </p:spPr>
      </p:pic>
      <p:pic>
        <p:nvPicPr>
          <p:cNvPr id="7" name="Platshållare för innehåll 19" descr="iceberg.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7414" y="1628776"/>
            <a:ext cx="2160587" cy="444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latshållare för text 17"/>
          <p:cNvSpPr txBox="1">
            <a:spLocks/>
          </p:cNvSpPr>
          <p:nvPr/>
        </p:nvSpPr>
        <p:spPr>
          <a:xfrm>
            <a:off x="4008439" y="1628775"/>
            <a:ext cx="4681537" cy="433388"/>
          </a:xfrm>
          <a:prstGeom prst="rect">
            <a:avLst/>
          </a:prstGeom>
        </p:spPr>
        <p:txBody>
          <a:bodyPr/>
          <a:lstStyle>
            <a:lvl1pPr marL="228600" indent="-228600" algn="l" defTabSz="914400" rtl="0" eaLnBrk="1" latinLnBrk="0" hangingPunct="1">
              <a:lnSpc>
                <a:spcPct val="90000"/>
              </a:lnSpc>
              <a:spcBef>
                <a:spcPts val="1000"/>
              </a:spcBef>
              <a:buFont typeface="Wingdings" panose="05000000000000000000" pitchFamily="2" charset="2"/>
              <a:buChar char="v"/>
              <a:defRPr sz="2800" kern="1200">
                <a:solidFill>
                  <a:schemeClr val="tx1"/>
                </a:solidFill>
                <a:latin typeface="Arial" panose="020B0604020202020204" pitchFamily="34" charset="0"/>
                <a:ea typeface="+mn-ea"/>
                <a:cs typeface="Arial" panose="020B0604020202020204" pitchFamily="34" charset="0"/>
              </a:defRPr>
            </a:lvl1pPr>
            <a:lvl2pPr marL="914400" indent="-457200" algn="l" defTabSz="914400" rtl="0" eaLnBrk="1" latinLnBrk="0" hangingPunct="1">
              <a:lnSpc>
                <a:spcPct val="90000"/>
              </a:lnSpc>
              <a:spcBef>
                <a:spcPts val="500"/>
              </a:spcBef>
              <a:buFont typeface="+mj-lt"/>
              <a:buAutoNum type="romanUcPeriod"/>
              <a:defRPr sz="2400" kern="1200">
                <a:solidFill>
                  <a:schemeClr val="tx1"/>
                </a:solidFill>
                <a:latin typeface="Arial" panose="020B0604020202020204" pitchFamily="34" charset="0"/>
                <a:ea typeface="+mn-ea"/>
                <a:cs typeface="Arial" panose="020B0604020202020204" pitchFamily="34" charset="0"/>
              </a:defRPr>
            </a:lvl2pPr>
            <a:lvl3pPr marL="1371600" indent="-457200" algn="l" defTabSz="914400" rtl="0" eaLnBrk="1" latinLnBrk="0" hangingPunct="1">
              <a:lnSpc>
                <a:spcPct val="90000"/>
              </a:lnSpc>
              <a:spcBef>
                <a:spcPts val="500"/>
              </a:spcBef>
              <a:buFont typeface="+mj-lt"/>
              <a:buAutoNum type="romanUcPeriod"/>
              <a:defRPr sz="2000" kern="1200">
                <a:solidFill>
                  <a:schemeClr val="tx1"/>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4pPr>
            <a:lvl5pPr marL="21717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altLang="da-DK" sz="2000" dirty="0" smtClean="0"/>
              <a:t>ACTION =&gt; VISIBLE LEVEL 10 %</a:t>
            </a:r>
            <a:endParaRPr lang="sv-SE" altLang="da-DK" sz="2000" dirty="0"/>
          </a:p>
        </p:txBody>
      </p:sp>
      <p:sp>
        <p:nvSpPr>
          <p:cNvPr id="9" name="Höger 16"/>
          <p:cNvSpPr/>
          <p:nvPr/>
        </p:nvSpPr>
        <p:spPr>
          <a:xfrm flipH="1">
            <a:off x="4943475" y="1989139"/>
            <a:ext cx="2089150" cy="287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sv-SE"/>
          </a:p>
        </p:txBody>
      </p:sp>
      <p:sp>
        <p:nvSpPr>
          <p:cNvPr id="10" name="Höger 14"/>
          <p:cNvSpPr/>
          <p:nvPr/>
        </p:nvSpPr>
        <p:spPr>
          <a:xfrm flipV="1">
            <a:off x="5016501" y="2276475"/>
            <a:ext cx="2016125" cy="287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sv-SE"/>
          </a:p>
        </p:txBody>
      </p:sp>
      <p:sp>
        <p:nvSpPr>
          <p:cNvPr id="11" name="Platshållare för innehåll 18"/>
          <p:cNvSpPr txBox="1">
            <a:spLocks/>
          </p:cNvSpPr>
          <p:nvPr/>
        </p:nvSpPr>
        <p:spPr>
          <a:xfrm>
            <a:off x="4224339" y="2509838"/>
            <a:ext cx="3887787" cy="352901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Wingdings" panose="05000000000000000000" pitchFamily="2" charset="2"/>
              <a:buChar char="v"/>
              <a:defRPr sz="2800" kern="1200">
                <a:solidFill>
                  <a:schemeClr val="tx1"/>
                </a:solidFill>
                <a:latin typeface="Arial" panose="020B0604020202020204" pitchFamily="34" charset="0"/>
                <a:ea typeface="+mn-ea"/>
                <a:cs typeface="Arial" panose="020B0604020202020204" pitchFamily="34" charset="0"/>
              </a:defRPr>
            </a:lvl1pPr>
            <a:lvl2pPr marL="914400" indent="-457200" algn="l" defTabSz="914400" rtl="0" eaLnBrk="1" latinLnBrk="0" hangingPunct="1">
              <a:lnSpc>
                <a:spcPct val="90000"/>
              </a:lnSpc>
              <a:spcBef>
                <a:spcPts val="500"/>
              </a:spcBef>
              <a:buFont typeface="+mj-lt"/>
              <a:buAutoNum type="romanUcPeriod"/>
              <a:defRPr sz="2400" kern="1200">
                <a:solidFill>
                  <a:schemeClr val="tx1"/>
                </a:solidFill>
                <a:latin typeface="Arial" panose="020B0604020202020204" pitchFamily="34" charset="0"/>
                <a:ea typeface="+mn-ea"/>
                <a:cs typeface="Arial" panose="020B0604020202020204" pitchFamily="34" charset="0"/>
              </a:defRPr>
            </a:lvl2pPr>
            <a:lvl3pPr marL="1371600" indent="-457200" algn="l" defTabSz="914400" rtl="0" eaLnBrk="1" latinLnBrk="0" hangingPunct="1">
              <a:lnSpc>
                <a:spcPct val="90000"/>
              </a:lnSpc>
              <a:spcBef>
                <a:spcPts val="500"/>
              </a:spcBef>
              <a:buFont typeface="+mj-lt"/>
              <a:buAutoNum type="romanUcPeriod"/>
              <a:defRPr sz="2000" kern="1200">
                <a:solidFill>
                  <a:schemeClr val="tx1"/>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4pPr>
            <a:lvl5pPr marL="21717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sv-SE" altLang="da-DK" sz="2000" dirty="0" smtClean="0"/>
              <a:t>REACTION =&gt;</a:t>
            </a:r>
          </a:p>
          <a:p>
            <a:pPr>
              <a:buFont typeface="Wingdings" panose="05000000000000000000" pitchFamily="2" charset="2"/>
              <a:buNone/>
            </a:pPr>
            <a:r>
              <a:rPr lang="sv-SE" altLang="da-DK" sz="2000" dirty="0" smtClean="0"/>
              <a:t> INVISIBLE LEVEL 90%</a:t>
            </a:r>
            <a:endParaRPr lang="sv-SE" altLang="da-DK" dirty="0" smtClean="0"/>
          </a:p>
          <a:p>
            <a:endParaRPr lang="sv-SE" altLang="da-DK" dirty="0" smtClean="0"/>
          </a:p>
          <a:p>
            <a:pPr marL="0" indent="0">
              <a:buNone/>
            </a:pPr>
            <a:r>
              <a:rPr lang="sv-SE" altLang="da-DK" dirty="0" smtClean="0"/>
              <a:t>Norms and rules</a:t>
            </a:r>
          </a:p>
          <a:p>
            <a:pPr marL="0" indent="0">
              <a:buNone/>
            </a:pPr>
            <a:r>
              <a:rPr lang="sv-SE" altLang="da-DK" dirty="0" smtClean="0"/>
              <a:t>Personal experiences</a:t>
            </a:r>
          </a:p>
          <a:p>
            <a:pPr marL="0" indent="0">
              <a:buNone/>
            </a:pPr>
            <a:r>
              <a:rPr lang="sv-SE" altLang="da-DK" dirty="0" smtClean="0"/>
              <a:t>Values</a:t>
            </a:r>
          </a:p>
          <a:p>
            <a:pPr marL="0" indent="0">
              <a:buNone/>
            </a:pPr>
            <a:r>
              <a:rPr lang="sv-SE" altLang="da-DK" dirty="0" smtClean="0"/>
              <a:t>World view and basic assumptions</a:t>
            </a:r>
          </a:p>
        </p:txBody>
      </p:sp>
      <p:cxnSp>
        <p:nvCxnSpPr>
          <p:cNvPr id="12" name="Straight Arrow Connector 11"/>
          <p:cNvCxnSpPr/>
          <p:nvPr/>
        </p:nvCxnSpPr>
        <p:spPr bwMode="auto">
          <a:xfrm>
            <a:off x="4295776" y="3573463"/>
            <a:ext cx="3744913" cy="0"/>
          </a:xfrm>
          <a:prstGeom prst="straightConnector1">
            <a:avLst/>
          </a:prstGeom>
          <a:ln w="41275" cmpd="sng">
            <a:solidFill>
              <a:srgbClr val="FF0000"/>
            </a:solidFill>
            <a:headEnd w="lg" len="sm"/>
            <a:tailEnd type="arrow"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bwMode="auto">
          <a:xfrm flipH="1">
            <a:off x="4151313" y="3284538"/>
            <a:ext cx="3816350" cy="0"/>
          </a:xfrm>
          <a:prstGeom prst="straightConnector1">
            <a:avLst/>
          </a:prstGeom>
          <a:ln w="41275" cmpd="sng">
            <a:solidFill>
              <a:srgbClr val="FF0000"/>
            </a:solidFill>
            <a:headEnd w="lg" len="sm"/>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6465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Cross-Cultural International Negotiations vs Traditional Negotiations</a:t>
            </a:r>
            <a:endParaRPr lang="en-US" dirty="0"/>
          </a:p>
        </p:txBody>
      </p:sp>
      <p:sp>
        <p:nvSpPr>
          <p:cNvPr id="3" name="Content Placeholder 2"/>
          <p:cNvSpPr>
            <a:spLocks noGrp="1"/>
          </p:cNvSpPr>
          <p:nvPr>
            <p:ph idx="1"/>
          </p:nvPr>
        </p:nvSpPr>
        <p:spPr/>
        <p:txBody>
          <a:bodyPr>
            <a:normAutofit fontScale="92500" lnSpcReduction="20000"/>
          </a:bodyPr>
          <a:lstStyle/>
          <a:p>
            <a:pPr marL="342900" indent="-342900">
              <a:buFont typeface="Wingdings" panose="05000000000000000000" pitchFamily="2" charset="2"/>
              <a:buChar char="Ø"/>
            </a:pPr>
            <a:r>
              <a:rPr lang="en-US" sz="2400" dirty="0"/>
              <a:t>What Makes International Negotiation Different? </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There are 2 overall contexts that have an influence on international negotiations: </a:t>
            </a:r>
          </a:p>
          <a:p>
            <a:pPr marL="800100" lvl="1" indent="-342900">
              <a:buFont typeface="Wingdings" panose="05000000000000000000" pitchFamily="2" charset="2"/>
              <a:buChar char="Ø"/>
            </a:pPr>
            <a:r>
              <a:rPr lang="en-US" dirty="0"/>
              <a:t>	Environment Context</a:t>
            </a:r>
          </a:p>
          <a:p>
            <a:pPr marL="800100" lvl="1" indent="-342900">
              <a:buFont typeface="Wingdings" panose="05000000000000000000" pitchFamily="2" charset="2"/>
              <a:buChar char="Ø"/>
            </a:pPr>
            <a:r>
              <a:rPr lang="en-US" dirty="0"/>
              <a:t>	Immediate Context </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Challenges of International Negotiations</a:t>
            </a:r>
          </a:p>
          <a:p>
            <a:pPr marL="1257300" lvl="2" indent="-342900">
              <a:buFont typeface="Wingdings" panose="05000000000000000000" pitchFamily="2" charset="2"/>
              <a:buChar char="Ø"/>
            </a:pPr>
            <a:r>
              <a:rPr lang="en-US" sz="2400" dirty="0"/>
              <a:t>“western negotiations style vs non-Western style”</a:t>
            </a:r>
          </a:p>
          <a:p>
            <a:pPr marL="1257300" lvl="2" indent="-342900">
              <a:buFont typeface="Wingdings" panose="05000000000000000000" pitchFamily="2" charset="2"/>
              <a:buChar char="Ø"/>
            </a:pPr>
            <a:r>
              <a:rPr lang="en-US" sz="2400" dirty="0"/>
              <a:t>“it’s only business” vs “everything is personal”  </a:t>
            </a:r>
          </a:p>
          <a:p>
            <a:pPr marL="342900" indent="-342900">
              <a:buFont typeface="Wingdings" panose="05000000000000000000" pitchFamily="2" charset="2"/>
              <a:buChar char="Ø"/>
            </a:pPr>
            <a:endParaRPr lang="en-US" sz="2400" dirty="0"/>
          </a:p>
          <a:p>
            <a:pPr marL="342900" lvl="0" indent="-342900">
              <a:buFont typeface="Wingdings" panose="05000000000000000000" pitchFamily="2" charset="2"/>
              <a:buChar char="Ø"/>
            </a:pPr>
            <a:r>
              <a:rPr lang="en-US" sz="2400" dirty="0"/>
              <a:t>Different types of negotiations</a:t>
            </a:r>
          </a:p>
          <a:p>
            <a:pPr marL="800100" lvl="1" indent="-342900">
              <a:buFont typeface="Wingdings" panose="05000000000000000000" pitchFamily="2" charset="2"/>
              <a:buChar char="Ø"/>
            </a:pPr>
            <a:r>
              <a:rPr lang="en-US" dirty="0"/>
              <a:t>	Cross-Culture Negotiation </a:t>
            </a:r>
          </a:p>
          <a:p>
            <a:pPr marL="800100" lvl="1" indent="-342900">
              <a:buFont typeface="Wingdings" panose="05000000000000000000" pitchFamily="2" charset="2"/>
              <a:buChar char="Ø"/>
            </a:pPr>
            <a:r>
              <a:rPr lang="en-US" dirty="0"/>
              <a:t>	Conflict Resolution Negotiation</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59</a:t>
            </a:fld>
            <a:endParaRPr lang="en-US"/>
          </a:p>
        </p:txBody>
      </p:sp>
    </p:spTree>
    <p:extLst>
      <p:ext uri="{BB962C8B-B14F-4D97-AF65-F5344CB8AC3E}">
        <p14:creationId xmlns:p14="http://schemas.microsoft.com/office/powerpoint/2010/main" val="30230338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838200" y="1690688"/>
            <a:ext cx="10515600" cy="4582042"/>
          </a:xfrm>
        </p:spPr>
        <p:txBody>
          <a:bodyPr>
            <a:normAutofit/>
          </a:bodyPr>
          <a:lstStyle/>
          <a:p>
            <a:pPr marL="0" lvl="0" indent="0">
              <a:lnSpc>
                <a:spcPct val="100000"/>
              </a:lnSpc>
              <a:spcBef>
                <a:spcPts val="0"/>
              </a:spcBef>
              <a:buNone/>
            </a:pPr>
            <a:r>
              <a:rPr lang="en-US" sz="2000" b="1" dirty="0">
                <a:solidFill>
                  <a:prstClr val="black"/>
                </a:solidFill>
              </a:rPr>
              <a:t>Day </a:t>
            </a:r>
            <a:r>
              <a:rPr lang="en-US" sz="2000" b="1" dirty="0" smtClean="0">
                <a:solidFill>
                  <a:prstClr val="black"/>
                </a:solidFill>
              </a:rPr>
              <a:t>One:  </a:t>
            </a:r>
            <a:r>
              <a:rPr lang="en-US" sz="2000" b="1" dirty="0">
                <a:solidFill>
                  <a:prstClr val="black"/>
                </a:solidFill>
              </a:rPr>
              <a:t>	</a:t>
            </a:r>
            <a:r>
              <a:rPr lang="en-US" sz="2000" b="1" dirty="0" smtClean="0">
                <a:solidFill>
                  <a:prstClr val="black"/>
                </a:solidFill>
              </a:rPr>
              <a:t>Strategic Communication </a:t>
            </a:r>
          </a:p>
          <a:p>
            <a:pPr marL="0" lvl="0" indent="0">
              <a:lnSpc>
                <a:spcPct val="100000"/>
              </a:lnSpc>
              <a:spcBef>
                <a:spcPts val="0"/>
              </a:spcBef>
              <a:buNone/>
            </a:pPr>
            <a:endParaRPr lang="en-US" sz="2000" b="1" dirty="0">
              <a:solidFill>
                <a:prstClr val="black"/>
              </a:solidFill>
            </a:endParaRPr>
          </a:p>
          <a:p>
            <a:pPr marL="0" lvl="0" indent="0">
              <a:lnSpc>
                <a:spcPct val="100000"/>
              </a:lnSpc>
              <a:spcBef>
                <a:spcPts val="0"/>
              </a:spcBef>
              <a:buNone/>
            </a:pPr>
            <a:r>
              <a:rPr lang="en-US" sz="2000" dirty="0" smtClean="0">
                <a:solidFill>
                  <a:prstClr val="black"/>
                </a:solidFill>
              </a:rPr>
              <a:t>8:30-9:15	Welcome and introductions, getting started</a:t>
            </a:r>
          </a:p>
          <a:p>
            <a:pPr marL="0" lvl="0" indent="0">
              <a:lnSpc>
                <a:spcPct val="100000"/>
              </a:lnSpc>
              <a:spcBef>
                <a:spcPts val="0"/>
              </a:spcBef>
              <a:buNone/>
            </a:pPr>
            <a:r>
              <a:rPr lang="en-US" sz="2000" dirty="0" smtClean="0">
                <a:solidFill>
                  <a:prstClr val="black"/>
                </a:solidFill>
              </a:rPr>
              <a:t>9:15-10:00	What is strategic communication?</a:t>
            </a:r>
          </a:p>
          <a:p>
            <a:pPr marL="0" lvl="0" indent="0">
              <a:lnSpc>
                <a:spcPct val="100000"/>
              </a:lnSpc>
              <a:spcBef>
                <a:spcPts val="0"/>
              </a:spcBef>
              <a:buNone/>
            </a:pPr>
            <a:r>
              <a:rPr lang="en-US" sz="2000" dirty="0" smtClean="0">
                <a:solidFill>
                  <a:prstClr val="black"/>
                </a:solidFill>
              </a:rPr>
              <a:t>10:00-10:15	Break</a:t>
            </a:r>
          </a:p>
          <a:p>
            <a:pPr marL="0" lvl="0" indent="0">
              <a:lnSpc>
                <a:spcPct val="100000"/>
              </a:lnSpc>
              <a:spcBef>
                <a:spcPts val="0"/>
              </a:spcBef>
              <a:buNone/>
            </a:pPr>
            <a:r>
              <a:rPr lang="en-US" sz="2000" dirty="0" smtClean="0">
                <a:solidFill>
                  <a:prstClr val="black"/>
                </a:solidFill>
              </a:rPr>
              <a:t>10:15-12:00	Understanding your communication style</a:t>
            </a:r>
          </a:p>
          <a:p>
            <a:pPr marL="0" lvl="0" indent="0">
              <a:lnSpc>
                <a:spcPct val="100000"/>
              </a:lnSpc>
              <a:spcBef>
                <a:spcPts val="0"/>
              </a:spcBef>
              <a:buNone/>
            </a:pPr>
            <a:r>
              <a:rPr lang="en-US" sz="2000" dirty="0" smtClean="0">
                <a:solidFill>
                  <a:prstClr val="black"/>
                </a:solidFill>
              </a:rPr>
              <a:t>12:00-1:00	Lunch</a:t>
            </a:r>
          </a:p>
          <a:p>
            <a:pPr marL="0" lvl="0" indent="0">
              <a:lnSpc>
                <a:spcPct val="100000"/>
              </a:lnSpc>
              <a:spcBef>
                <a:spcPts val="0"/>
              </a:spcBef>
              <a:buNone/>
            </a:pPr>
            <a:r>
              <a:rPr lang="en-US" sz="2000" dirty="0" smtClean="0">
                <a:solidFill>
                  <a:prstClr val="black"/>
                </a:solidFill>
              </a:rPr>
              <a:t>1:00-2:30	Collaborating across differences</a:t>
            </a:r>
          </a:p>
          <a:p>
            <a:pPr marL="0" lvl="0" indent="0">
              <a:lnSpc>
                <a:spcPct val="100000"/>
              </a:lnSpc>
              <a:spcBef>
                <a:spcPts val="0"/>
              </a:spcBef>
              <a:buNone/>
            </a:pPr>
            <a:r>
              <a:rPr lang="en-US" sz="2000" dirty="0" smtClean="0">
                <a:solidFill>
                  <a:prstClr val="black"/>
                </a:solidFill>
              </a:rPr>
              <a:t>2:30-2:45	Break</a:t>
            </a:r>
          </a:p>
          <a:p>
            <a:pPr marL="0" lvl="0" indent="0">
              <a:lnSpc>
                <a:spcPct val="100000"/>
              </a:lnSpc>
              <a:spcBef>
                <a:spcPts val="0"/>
              </a:spcBef>
              <a:buNone/>
            </a:pPr>
            <a:r>
              <a:rPr lang="en-US" sz="2000" dirty="0" smtClean="0">
                <a:solidFill>
                  <a:prstClr val="black"/>
                </a:solidFill>
              </a:rPr>
              <a:t>2:45-4:00	Promoting positive dialogue</a:t>
            </a:r>
          </a:p>
          <a:p>
            <a:pPr marL="0" lvl="0" indent="0">
              <a:lnSpc>
                <a:spcPct val="100000"/>
              </a:lnSpc>
              <a:spcBef>
                <a:spcPts val="0"/>
              </a:spcBef>
              <a:buNone/>
            </a:pPr>
            <a:r>
              <a:rPr lang="en-US" sz="2000" dirty="0" smtClean="0">
                <a:solidFill>
                  <a:prstClr val="black"/>
                </a:solidFill>
              </a:rPr>
              <a:t>4:00-4:30	Reflections on days learnings, preview of Day Two</a:t>
            </a:r>
          </a:p>
          <a:p>
            <a:pPr marL="0" lvl="0" indent="0">
              <a:lnSpc>
                <a:spcPct val="100000"/>
              </a:lnSpc>
              <a:spcBef>
                <a:spcPts val="0"/>
              </a:spcBef>
              <a:buNone/>
            </a:pPr>
            <a:endParaRPr lang="en-US" sz="2000" b="1" dirty="0">
              <a:solidFill>
                <a:prstClr val="black"/>
              </a:solidFill>
            </a:endParaRPr>
          </a:p>
          <a:p>
            <a:pPr marL="0" lvl="0" indent="0">
              <a:lnSpc>
                <a:spcPct val="100000"/>
              </a:lnSpc>
              <a:spcBef>
                <a:spcPts val="0"/>
              </a:spcBef>
              <a:buNone/>
            </a:pPr>
            <a:endParaRPr lang="en-US" dirty="0">
              <a:solidFill>
                <a:prstClr val="black"/>
              </a:solidFill>
            </a:endParaRPr>
          </a:p>
          <a:p>
            <a:pPr marL="0" lvl="0" indent="0">
              <a:lnSpc>
                <a:spcPct val="100000"/>
              </a:lnSpc>
              <a:spcBef>
                <a:spcPts val="0"/>
              </a:spcBef>
              <a:buNone/>
            </a:pPr>
            <a:endParaRPr lang="en-US" dirty="0">
              <a:solidFill>
                <a:prstClr val="black"/>
              </a:solidFill>
            </a:endParaRPr>
          </a:p>
          <a:p>
            <a:pPr marL="1828800" lvl="4" indent="0">
              <a:lnSpc>
                <a:spcPct val="100000"/>
              </a:lnSpc>
              <a:spcBef>
                <a:spcPts val="0"/>
              </a:spcBef>
              <a:buNone/>
            </a:pPr>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6</a:t>
            </a:fld>
            <a:endParaRPr lang="en-US"/>
          </a:p>
        </p:txBody>
      </p:sp>
    </p:spTree>
    <p:extLst>
      <p:ext uri="{BB962C8B-B14F-4D97-AF65-F5344CB8AC3E}">
        <p14:creationId xmlns:p14="http://schemas.microsoft.com/office/powerpoint/2010/main" val="26656135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Defining Culture</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60</a:t>
            </a:fld>
            <a:endParaRPr lang="en-US"/>
          </a:p>
        </p:txBody>
      </p:sp>
      <p:pic>
        <p:nvPicPr>
          <p:cNvPr id="6" name="Picture 4" descr="http://seattletimes.nwsource.com/ABPub/2010/04/14/2011608476.jpg"/>
          <p:cNvPicPr>
            <a:picLocks noChangeAspect="1" noChangeArrowheads="1"/>
          </p:cNvPicPr>
          <p:nvPr/>
        </p:nvPicPr>
        <p:blipFill>
          <a:blip r:embed="rId2" cstate="print"/>
          <a:srcRect/>
          <a:stretch>
            <a:fillRect/>
          </a:stretch>
        </p:blipFill>
        <p:spPr bwMode="auto">
          <a:xfrm>
            <a:off x="3154680" y="1860815"/>
            <a:ext cx="5882640" cy="447938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140212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sv-SE" altLang="da-DK" dirty="0"/>
              <a:t>What is Culture?</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altLang="da-DK" i="1" dirty="0"/>
              <a:t>Culture: the shared values, beliefs, and behaviors of a group of people.</a:t>
            </a:r>
          </a:p>
          <a:p>
            <a:pPr marL="0" indent="0">
              <a:buNone/>
            </a:pPr>
            <a:endParaRPr lang="sv-SE" altLang="da-DK" i="1" dirty="0"/>
          </a:p>
          <a:p>
            <a:pPr marL="0" indent="0">
              <a:buNone/>
            </a:pPr>
            <a:endParaRPr lang="sv-SE" altLang="da-DK" i="1" dirty="0"/>
          </a:p>
          <a:p>
            <a:pPr marL="0" indent="0">
              <a:buNone/>
            </a:pPr>
            <a:r>
              <a:rPr lang="sv-SE" altLang="da-DK" i="1" dirty="0" smtClean="0"/>
              <a:t>”Culture </a:t>
            </a:r>
            <a:r>
              <a:rPr lang="sv-SE" altLang="da-DK" i="1" dirty="0"/>
              <a:t>(is) those deep, common, unstated experiences which members of a given culture share, which they communicate without knowing, and which form the backdrop against which all other events are jugded. ”</a:t>
            </a:r>
          </a:p>
          <a:p>
            <a:pPr marL="0" indent="0" algn="r">
              <a:buNone/>
            </a:pPr>
            <a:r>
              <a:rPr lang="sv-SE" altLang="da-DK" sz="2000" dirty="0"/>
              <a:t>(E. T Hall in Rogers &amp; Steinfatt, 1999 p- 79)</a:t>
            </a:r>
          </a:p>
          <a:p>
            <a:pPr marL="0" indent="0" algn="r">
              <a:buNone/>
            </a:pPr>
            <a:endParaRPr lang="sv-SE" altLang="da-DK" sz="2000" dirty="0"/>
          </a:p>
          <a:p>
            <a:pPr marL="0" indent="0">
              <a:buNone/>
            </a:pPr>
            <a:r>
              <a:rPr lang="en-US" altLang="da-DK" dirty="0"/>
              <a:t>Ideals, values, and assumptions about life that are widely shared among people and that guide specific behaviors. </a:t>
            </a:r>
          </a:p>
          <a:p>
            <a:pPr marL="0" indent="0" algn="r">
              <a:buNone/>
            </a:pPr>
            <a:r>
              <a:rPr lang="en-US" altLang="da-DK" sz="2000" dirty="0"/>
              <a:t>(</a:t>
            </a:r>
            <a:r>
              <a:rPr lang="en-US" altLang="da-DK" sz="2000" dirty="0" err="1"/>
              <a:t>Brislin</a:t>
            </a:r>
            <a:r>
              <a:rPr lang="en-US" altLang="da-DK" sz="2000" dirty="0"/>
              <a:t> </a:t>
            </a:r>
            <a:r>
              <a:rPr lang="en-US" altLang="da-DK" sz="2000" dirty="0" smtClean="0"/>
              <a:t>1993)</a:t>
            </a:r>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61</a:t>
            </a:fld>
            <a:endParaRPr lang="en-US"/>
          </a:p>
        </p:txBody>
      </p:sp>
    </p:spTree>
    <p:extLst>
      <p:ext uri="{BB962C8B-B14F-4D97-AF65-F5344CB8AC3E}">
        <p14:creationId xmlns:p14="http://schemas.microsoft.com/office/powerpoint/2010/main" val="20506917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Arial" pitchFamily="34" charset="0"/>
                <a:cs typeface="Arial" pitchFamily="34" charset="0"/>
              </a:rPr>
              <a:t>What is Culture?</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62</a:t>
            </a:fld>
            <a:endParaRPr lang="en-US"/>
          </a:p>
        </p:txBody>
      </p:sp>
      <p:pic>
        <p:nvPicPr>
          <p:cNvPr id="6" name="Picture 7" descr="http://4.bp.blogspot.com/_brnQ_SAA444/R-fzIp8seqI/AAAAAAAAARw/0LJQcmrhYFo/s320/counterinsurgency+field+manual.jpg"/>
          <p:cNvPicPr>
            <a:picLocks noChangeAspect="1" noChangeArrowheads="1"/>
          </p:cNvPicPr>
          <p:nvPr/>
        </p:nvPicPr>
        <p:blipFill>
          <a:blip r:embed="rId2" cstate="print"/>
          <a:srcRect/>
          <a:stretch>
            <a:fillRect/>
          </a:stretch>
        </p:blipFill>
        <p:spPr bwMode="auto">
          <a:xfrm>
            <a:off x="2759710" y="2154625"/>
            <a:ext cx="2132330" cy="321931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7" name="Content Placeholder 4"/>
          <p:cNvSpPr txBox="1">
            <a:spLocks/>
          </p:cNvSpPr>
          <p:nvPr/>
        </p:nvSpPr>
        <p:spPr>
          <a:xfrm>
            <a:off x="5212080" y="1905000"/>
            <a:ext cx="4846320" cy="4267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v"/>
              <a:defRPr sz="2800" kern="1200">
                <a:solidFill>
                  <a:schemeClr val="tx1"/>
                </a:solidFill>
                <a:latin typeface="Arial" panose="020B0604020202020204" pitchFamily="34" charset="0"/>
                <a:ea typeface="+mn-ea"/>
                <a:cs typeface="Arial" panose="020B0604020202020204" pitchFamily="34" charset="0"/>
              </a:defRPr>
            </a:lvl1pPr>
            <a:lvl2pPr marL="914400" indent="-457200" algn="l" defTabSz="914400" rtl="0" eaLnBrk="1" latinLnBrk="0" hangingPunct="1">
              <a:lnSpc>
                <a:spcPct val="90000"/>
              </a:lnSpc>
              <a:spcBef>
                <a:spcPts val="500"/>
              </a:spcBef>
              <a:buFont typeface="+mj-lt"/>
              <a:buAutoNum type="romanUcPeriod"/>
              <a:defRPr sz="2400" kern="1200">
                <a:solidFill>
                  <a:schemeClr val="tx1"/>
                </a:solidFill>
                <a:latin typeface="Arial" panose="020B0604020202020204" pitchFamily="34" charset="0"/>
                <a:ea typeface="+mn-ea"/>
                <a:cs typeface="Arial" panose="020B0604020202020204" pitchFamily="34" charset="0"/>
              </a:defRPr>
            </a:lvl2pPr>
            <a:lvl3pPr marL="1371600" indent="-457200" algn="l" defTabSz="914400" rtl="0" eaLnBrk="1" latinLnBrk="0" hangingPunct="1">
              <a:lnSpc>
                <a:spcPct val="90000"/>
              </a:lnSpc>
              <a:spcBef>
                <a:spcPts val="500"/>
              </a:spcBef>
              <a:buFont typeface="+mj-lt"/>
              <a:buAutoNum type="romanUcPeriod"/>
              <a:defRPr sz="2000" kern="1200">
                <a:solidFill>
                  <a:schemeClr val="tx1"/>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4pPr>
            <a:lvl5pPr marL="2171700" indent="-342900" algn="l" defTabSz="914400" rtl="0" eaLnBrk="1" latinLnBrk="0" hangingPunct="1">
              <a:lnSpc>
                <a:spcPct val="90000"/>
              </a:lnSpc>
              <a:spcBef>
                <a:spcPts val="500"/>
              </a:spcBef>
              <a:buFont typeface="+mj-lt"/>
              <a:buAutoNum type="romanUcPeriod"/>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buFont typeface="Arial" panose="020B0604020202020204" pitchFamily="34" charset="0"/>
              <a:buChar char="•"/>
            </a:pPr>
            <a:r>
              <a:rPr lang="en-US" dirty="0" smtClean="0"/>
              <a:t>System of </a:t>
            </a:r>
            <a:r>
              <a:rPr lang="en-US" b="1" dirty="0" smtClean="0"/>
              <a:t>shared beliefs</a:t>
            </a:r>
            <a:r>
              <a:rPr lang="en-US" dirty="0" smtClean="0"/>
              <a:t>, </a:t>
            </a:r>
            <a:r>
              <a:rPr lang="en-US" b="1" dirty="0" smtClean="0"/>
              <a:t>values</a:t>
            </a:r>
            <a:r>
              <a:rPr lang="en-US" dirty="0" smtClean="0"/>
              <a:t>, </a:t>
            </a:r>
            <a:r>
              <a:rPr lang="en-US" b="1" dirty="0" smtClean="0"/>
              <a:t>customs</a:t>
            </a:r>
            <a:r>
              <a:rPr lang="en-US" dirty="0" smtClean="0"/>
              <a:t>, </a:t>
            </a:r>
            <a:r>
              <a:rPr lang="en-US" b="1" dirty="0" smtClean="0"/>
              <a:t>behaviors</a:t>
            </a:r>
            <a:r>
              <a:rPr lang="en-US" dirty="0" smtClean="0"/>
              <a:t>, and </a:t>
            </a:r>
            <a:r>
              <a:rPr lang="en-US" b="1" dirty="0" smtClean="0"/>
              <a:t>artifacts </a:t>
            </a:r>
            <a:r>
              <a:rPr lang="en-US" dirty="0" smtClean="0"/>
              <a:t>that members of a society use to cope with their world and with one another</a:t>
            </a:r>
          </a:p>
          <a:p>
            <a:pPr lvl="1">
              <a:buFont typeface="+mj-lt"/>
              <a:buNone/>
            </a:pPr>
            <a:r>
              <a:rPr lang="en-US" dirty="0" smtClean="0"/>
              <a:t>	</a:t>
            </a:r>
            <a:r>
              <a:rPr lang="en-US" i="1" dirty="0" smtClean="0"/>
              <a:t>-U.S. Army/Marine Corps 		Counterinsurgency Field Manual</a:t>
            </a:r>
          </a:p>
        </p:txBody>
      </p:sp>
    </p:spTree>
    <p:extLst>
      <p:ext uri="{BB962C8B-B14F-4D97-AF65-F5344CB8AC3E}">
        <p14:creationId xmlns:p14="http://schemas.microsoft.com/office/powerpoint/2010/main" val="82084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The Cultural Iceberg</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63</a:t>
            </a:fld>
            <a:endParaRPr lang="en-US"/>
          </a:p>
        </p:txBody>
      </p:sp>
      <p:pic>
        <p:nvPicPr>
          <p:cNvPr id="6" name="Picture 3" descr="C:\Users\Tim\Desktop\The Cultural Iceberg.png"/>
          <p:cNvPicPr>
            <a:picLocks noChangeAspect="1" noChangeArrowheads="1"/>
          </p:cNvPicPr>
          <p:nvPr/>
        </p:nvPicPr>
        <p:blipFill>
          <a:blip r:embed="rId2" cstate="print"/>
          <a:srcRect/>
          <a:stretch>
            <a:fillRect/>
          </a:stretch>
        </p:blipFill>
        <p:spPr bwMode="auto">
          <a:xfrm>
            <a:off x="2392681" y="1874398"/>
            <a:ext cx="7600632" cy="4403018"/>
          </a:xfrm>
          <a:prstGeom prst="rect">
            <a:avLst/>
          </a:prstGeom>
          <a:noFill/>
          <a:ln w="9525">
            <a:noFill/>
            <a:miter lim="800000"/>
            <a:headEnd/>
            <a:tailEnd/>
          </a:ln>
        </p:spPr>
      </p:pic>
    </p:spTree>
    <p:extLst>
      <p:ext uri="{BB962C8B-B14F-4D97-AF65-F5344CB8AC3E}">
        <p14:creationId xmlns:p14="http://schemas.microsoft.com/office/powerpoint/2010/main" val="2208131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Cross-Cultural International Negotiations</a:t>
            </a:r>
            <a:br>
              <a:rPr lang="en-US" b="1" dirty="0"/>
            </a:br>
            <a:endParaRPr lang="en-US" dirty="0"/>
          </a:p>
        </p:txBody>
      </p:sp>
      <p:sp>
        <p:nvSpPr>
          <p:cNvPr id="3" name="Content Placeholder 2"/>
          <p:cNvSpPr>
            <a:spLocks noGrp="1"/>
          </p:cNvSpPr>
          <p:nvPr>
            <p:ph idx="1"/>
          </p:nvPr>
        </p:nvSpPr>
        <p:spPr/>
        <p:txBody>
          <a:bodyPr>
            <a:normAutofit fontScale="62500" lnSpcReduction="20000"/>
          </a:bodyPr>
          <a:lstStyle/>
          <a:p>
            <a:pPr marL="285750" lvl="0" indent="-285750">
              <a:buFont typeface="Wingdings" panose="05000000000000000000" pitchFamily="2" charset="2"/>
              <a:buChar char="Ø"/>
            </a:pPr>
            <a:r>
              <a:rPr lang="en-US" dirty="0"/>
              <a:t>Defining Culture and Cultural Differences</a:t>
            </a:r>
          </a:p>
          <a:p>
            <a:pPr marL="742950" lvl="1" indent="-285750">
              <a:buFont typeface="Wingdings" panose="05000000000000000000" pitchFamily="2" charset="2"/>
              <a:buChar char="Ø"/>
            </a:pPr>
            <a:r>
              <a:rPr lang="en-US" dirty="0"/>
              <a:t>Culture Shock  </a:t>
            </a:r>
          </a:p>
          <a:p>
            <a:pPr marL="742950" lvl="1" indent="-285750">
              <a:buFont typeface="Wingdings" panose="05000000000000000000" pitchFamily="2" charset="2"/>
              <a:buChar char="Ø"/>
            </a:pPr>
            <a:r>
              <a:rPr lang="en-US" dirty="0"/>
              <a:t>Influence of culture in international negotiations </a:t>
            </a:r>
          </a:p>
          <a:p>
            <a:pPr marL="285750" lvl="0" indent="-285750">
              <a:buFont typeface="Wingdings" panose="05000000000000000000" pitchFamily="2" charset="2"/>
              <a:buChar char="Ø"/>
            </a:pPr>
            <a:r>
              <a:rPr lang="en-US" dirty="0"/>
              <a:t>Understanding Different Culture Perspectives: </a:t>
            </a:r>
          </a:p>
          <a:p>
            <a:pPr marL="742950" lvl="1" indent="-285750">
              <a:buFont typeface="Wingdings" panose="05000000000000000000" pitchFamily="2" charset="2"/>
              <a:buChar char="Ø"/>
            </a:pPr>
            <a:r>
              <a:rPr lang="en-US" dirty="0"/>
              <a:t>Cross Culture</a:t>
            </a:r>
          </a:p>
          <a:p>
            <a:pPr marL="742950" lvl="1" indent="-285750">
              <a:buFont typeface="Wingdings" panose="05000000000000000000" pitchFamily="2" charset="2"/>
              <a:buChar char="Ø"/>
            </a:pPr>
            <a:r>
              <a:rPr lang="en-US" dirty="0"/>
              <a:t>Intercultural</a:t>
            </a:r>
          </a:p>
          <a:p>
            <a:pPr marL="742950" lvl="1" indent="-285750">
              <a:buFont typeface="Wingdings" panose="05000000000000000000" pitchFamily="2" charset="2"/>
              <a:buChar char="Ø"/>
            </a:pPr>
            <a:r>
              <a:rPr lang="en-US" dirty="0"/>
              <a:t>Transcultural </a:t>
            </a:r>
          </a:p>
          <a:p>
            <a:pPr marL="285750" lvl="0" indent="-285750">
              <a:buFont typeface="Wingdings" panose="05000000000000000000" pitchFamily="2" charset="2"/>
              <a:buChar char="Ø"/>
            </a:pPr>
            <a:r>
              <a:rPr lang="en-US" dirty="0"/>
              <a:t>Cross-Cultural Communication</a:t>
            </a:r>
          </a:p>
          <a:p>
            <a:pPr marL="742950" lvl="1" indent="-285750">
              <a:buFont typeface="Wingdings" panose="05000000000000000000" pitchFamily="2" charset="2"/>
              <a:buChar char="Ø"/>
            </a:pPr>
            <a:r>
              <a:rPr lang="en-US" dirty="0"/>
              <a:t>Building Trust</a:t>
            </a:r>
          </a:p>
          <a:p>
            <a:pPr marL="742950" lvl="1" indent="-285750">
              <a:buFont typeface="Wingdings" panose="05000000000000000000" pitchFamily="2" charset="2"/>
              <a:buChar char="Ø"/>
            </a:pPr>
            <a:r>
              <a:rPr lang="en-US" dirty="0"/>
              <a:t>International Business Etiquette</a:t>
            </a:r>
          </a:p>
          <a:p>
            <a:pPr marL="285750" lvl="0" indent="-285750">
              <a:buFont typeface="Wingdings" panose="05000000000000000000" pitchFamily="2" charset="2"/>
              <a:buChar char="Ø"/>
            </a:pPr>
            <a:r>
              <a:rPr lang="en-US" dirty="0"/>
              <a:t>“Culture Orientation Model”</a:t>
            </a:r>
          </a:p>
          <a:p>
            <a:pPr marL="742950" lvl="1" indent="-285750">
              <a:buFont typeface="Wingdings" panose="05000000000000000000" pitchFamily="2" charset="2"/>
              <a:buChar char="Ø"/>
            </a:pPr>
            <a:r>
              <a:rPr lang="en-US" dirty="0"/>
              <a:t>10 Dimensions</a:t>
            </a:r>
          </a:p>
          <a:p>
            <a:pPr marL="742950" lvl="1" indent="-285750">
              <a:buFont typeface="Wingdings" panose="05000000000000000000" pitchFamily="2" charset="2"/>
              <a:buChar char="Ø"/>
            </a:pPr>
            <a:r>
              <a:rPr lang="en-US" dirty="0"/>
              <a:t>Identify key cultural dimensions that influence and motivate behavior</a:t>
            </a:r>
          </a:p>
          <a:p>
            <a:pPr marL="285750" lvl="0" indent="-285750">
              <a:buFont typeface="Wingdings" panose="05000000000000000000" pitchFamily="2" charset="2"/>
              <a:buChar char="Ø"/>
            </a:pPr>
            <a:r>
              <a:rPr lang="en-US" dirty="0"/>
              <a:t>Generalizing, Stereotyping and Bias</a:t>
            </a:r>
          </a:p>
          <a:p>
            <a:pPr marL="742950" lvl="1" indent="-285750">
              <a:buFont typeface="Wingdings" panose="05000000000000000000" pitchFamily="2" charset="2"/>
              <a:buChar char="Ø"/>
            </a:pPr>
            <a:r>
              <a:rPr lang="en-US" dirty="0"/>
              <a:t>Recognize signs of stereotyping</a:t>
            </a:r>
          </a:p>
          <a:p>
            <a:pPr marL="742950" lvl="1" indent="-285750">
              <a:buFont typeface="Wingdings" panose="05000000000000000000" pitchFamily="2" charset="2"/>
              <a:buChar char="Ø"/>
            </a:pPr>
            <a:r>
              <a:rPr lang="en-US" dirty="0"/>
              <a:t>Identify common cultural biases and perceptions, and evaluate own cultural biases  </a:t>
            </a:r>
          </a:p>
          <a:p>
            <a:pPr marL="0" indent="0">
              <a:buNone/>
            </a:pPr>
            <a:endParaRPr lang="en-US" dirty="0"/>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64</a:t>
            </a:fld>
            <a:endParaRPr lang="en-US"/>
          </a:p>
        </p:txBody>
      </p:sp>
    </p:spTree>
    <p:extLst>
      <p:ext uri="{BB962C8B-B14F-4D97-AF65-F5344CB8AC3E}">
        <p14:creationId xmlns:p14="http://schemas.microsoft.com/office/powerpoint/2010/main" val="34679227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latin typeface="Garamond" panose="02020404030301010803" pitchFamily="18" charset="0"/>
              </a:rPr>
              <a:t>Brookings Executive Education                              		              University of South Florida</a:t>
            </a:r>
            <a:endParaRPr lang="en-US" dirty="0">
              <a:latin typeface="Garamond" panose="02020404030301010803" pitchFamily="18" charset="0"/>
            </a:endParaRPr>
          </a:p>
        </p:txBody>
      </p:sp>
      <p:sp>
        <p:nvSpPr>
          <p:cNvPr id="3" name="Slide Number Placeholder 2"/>
          <p:cNvSpPr>
            <a:spLocks noGrp="1"/>
          </p:cNvSpPr>
          <p:nvPr>
            <p:ph type="sldNum" sz="quarter" idx="12"/>
          </p:nvPr>
        </p:nvSpPr>
        <p:spPr/>
        <p:txBody>
          <a:bodyPr/>
          <a:lstStyle/>
          <a:p>
            <a:fld id="{10B0FD11-B1C3-4D4F-AEB3-910042143524}" type="slidenum">
              <a:rPr lang="en-US" smtClean="0"/>
              <a:t>65</a:t>
            </a:fld>
            <a:endParaRPr lang="en-US" dirty="0"/>
          </a:p>
        </p:txBody>
      </p:sp>
      <p:sp>
        <p:nvSpPr>
          <p:cNvPr id="4" name="Title 1"/>
          <p:cNvSpPr txBox="1">
            <a:spLocks/>
          </p:cNvSpPr>
          <p:nvPr/>
        </p:nvSpPr>
        <p:spPr>
          <a:xfrm>
            <a:off x="665057" y="843593"/>
            <a:ext cx="10515600" cy="419362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smtClean="0">
                <a:ln>
                  <a:noFill/>
                </a:ln>
                <a:solidFill>
                  <a:sysClr val="windowText" lastClr="000000"/>
                </a:solidFill>
                <a:effectLst/>
                <a:uLnTx/>
                <a:uFillTx/>
                <a:latin typeface="Calibri Light" panose="020F0302020204030204"/>
                <a:ea typeface="+mj-ea"/>
                <a:cs typeface="+mj-cs"/>
              </a:rPr>
              <a:t>Insert Graphics “The Dynamics of International Business Negotiations,</a:t>
            </a:r>
            <a:br>
              <a:rPr kumimoji="0" lang="en-US" sz="4400" b="0" i="0" u="none" strike="noStrike" kern="1200" cap="none" spc="0" normalizeH="0" baseline="0" noProof="0" smtClean="0">
                <a:ln>
                  <a:noFill/>
                </a:ln>
                <a:solidFill>
                  <a:sysClr val="windowText" lastClr="000000"/>
                </a:solidFill>
                <a:effectLst/>
                <a:uLnTx/>
                <a:uFillTx/>
                <a:latin typeface="Calibri Light" panose="020F0302020204030204"/>
                <a:ea typeface="+mj-ea"/>
                <a:cs typeface="+mj-cs"/>
              </a:rPr>
            </a:br>
            <a:r>
              <a:rPr kumimoji="0" lang="en-US" sz="4400" b="0" i="0" u="none" strike="noStrike" kern="1200" cap="none" spc="0" normalizeH="0" baseline="0" noProof="0" smtClean="0">
                <a:ln>
                  <a:noFill/>
                </a:ln>
                <a:solidFill>
                  <a:sysClr val="windowText" lastClr="000000"/>
                </a:solidFill>
                <a:effectLst/>
                <a:uLnTx/>
                <a:uFillTx/>
                <a:latin typeface="Calibri Light" panose="020F0302020204030204"/>
                <a:ea typeface="+mj-ea"/>
                <a:cs typeface="+mj-cs"/>
              </a:rPr>
              <a:t> </a:t>
            </a:r>
            <a:br>
              <a:rPr kumimoji="0" lang="en-US" sz="4400" b="0" i="0" u="none" strike="noStrike" kern="1200" cap="none" spc="0" normalizeH="0" baseline="0" noProof="0" smtClean="0">
                <a:ln>
                  <a:noFill/>
                </a:ln>
                <a:solidFill>
                  <a:sysClr val="windowText" lastClr="000000"/>
                </a:solidFill>
                <a:effectLst/>
                <a:uLnTx/>
                <a:uFillTx/>
                <a:latin typeface="Calibri Light" panose="020F0302020204030204"/>
                <a:ea typeface="+mj-ea"/>
                <a:cs typeface="+mj-cs"/>
              </a:rPr>
            </a:br>
            <a:r>
              <a:rPr kumimoji="0" lang="en-US" sz="4400" b="0" i="0" u="none" strike="noStrike" kern="1200" cap="none" spc="0" normalizeH="0" baseline="0" noProof="0" smtClean="0">
                <a:ln>
                  <a:noFill/>
                </a:ln>
                <a:solidFill>
                  <a:sysClr val="windowText" lastClr="000000"/>
                </a:solidFill>
                <a:effectLst/>
                <a:uLnTx/>
                <a:uFillTx/>
                <a:latin typeface="Calibri Light" panose="020F0302020204030204"/>
                <a:ea typeface="+mj-ea"/>
                <a:cs typeface="+mj-cs"/>
              </a:rPr>
              <a:t>Source: V. Phatak and M.H. Habib. Business Horizons 1996</a:t>
            </a:r>
            <a:br>
              <a:rPr kumimoji="0" lang="en-US" sz="4400" b="0" i="0" u="none" strike="noStrike" kern="1200" cap="none" spc="0" normalizeH="0" baseline="0" noProof="0" smtClean="0">
                <a:ln>
                  <a:noFill/>
                </a:ln>
                <a:solidFill>
                  <a:sysClr val="windowText" lastClr="000000"/>
                </a:solidFill>
                <a:effectLst/>
                <a:uLnTx/>
                <a:uFillTx/>
                <a:latin typeface="Calibri Light" panose="020F0302020204030204"/>
                <a:ea typeface="+mj-ea"/>
                <a:cs typeface="+mj-cs"/>
              </a:rPr>
            </a:br>
            <a:r>
              <a:rPr kumimoji="0" lang="en-US" sz="4400" b="0" i="0" u="none" strike="noStrike" kern="1200" cap="none" spc="0" normalizeH="0" baseline="0" noProof="0" smtClean="0">
                <a:ln>
                  <a:noFill/>
                </a:ln>
                <a:solidFill>
                  <a:sysClr val="windowText" lastClr="000000"/>
                </a:solidFill>
                <a:effectLst/>
                <a:uLnTx/>
                <a:uFillTx/>
                <a:latin typeface="Calibri Light" panose="020F0302020204030204"/>
                <a:ea typeface="+mj-ea"/>
                <a:cs typeface="+mj-cs"/>
              </a:rPr>
              <a:t/>
            </a:r>
            <a:br>
              <a:rPr kumimoji="0" lang="en-US" sz="4400" b="0" i="0" u="none" strike="noStrike" kern="1200" cap="none" spc="0" normalizeH="0" baseline="0" noProof="0" smtClean="0">
                <a:ln>
                  <a:noFill/>
                </a:ln>
                <a:solidFill>
                  <a:sysClr val="windowText" lastClr="000000"/>
                </a:solidFill>
                <a:effectLst/>
                <a:uLnTx/>
                <a:uFillTx/>
                <a:latin typeface="Calibri Light" panose="020F0302020204030204"/>
                <a:ea typeface="+mj-ea"/>
                <a:cs typeface="+mj-cs"/>
              </a:rPr>
            </a:br>
            <a:endParaRPr kumimoji="0" lang="en-US" sz="4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412440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Cross-Cultural International Negotiations vs traditional negotiations </a:t>
            </a:r>
            <a:br>
              <a:rPr lang="en-US" b="1" dirty="0"/>
            </a:br>
            <a:endParaRPr lang="en-US" dirty="0"/>
          </a:p>
        </p:txBody>
      </p:sp>
      <p:sp>
        <p:nvSpPr>
          <p:cNvPr id="3" name="Content Placeholder 2"/>
          <p:cNvSpPr>
            <a:spLocks noGrp="1"/>
          </p:cNvSpPr>
          <p:nvPr>
            <p:ph idx="1"/>
          </p:nvPr>
        </p:nvSpPr>
        <p:spPr/>
        <p:txBody>
          <a:bodyPr/>
          <a:lstStyle/>
          <a:p>
            <a:pPr marL="514350" indent="-514350">
              <a:buFont typeface="Wingdings" panose="05000000000000000000" pitchFamily="2" charset="2"/>
              <a:buAutoNum type="arabicPeriod"/>
              <a:defRPr/>
            </a:pPr>
            <a:r>
              <a:rPr lang="sv-SE" altLang="da-DK" dirty="0"/>
              <a:t>Misunderstandings occur more often</a:t>
            </a:r>
          </a:p>
          <a:p>
            <a:pPr marL="514350" indent="-514350">
              <a:buFont typeface="Wingdings" panose="05000000000000000000" pitchFamily="2" charset="2"/>
              <a:buAutoNum type="arabicPeriod"/>
              <a:defRPr/>
            </a:pPr>
            <a:r>
              <a:rPr lang="sv-SE" altLang="da-DK" dirty="0"/>
              <a:t>Cross-cultural dynamics: </a:t>
            </a:r>
            <a:r>
              <a:rPr lang="sv-SE" altLang="da-DK" i="1" dirty="0"/>
              <a:t>The strange </a:t>
            </a:r>
            <a:r>
              <a:rPr lang="sv-SE" altLang="da-DK" dirty="0"/>
              <a:t>(differences) or </a:t>
            </a:r>
            <a:r>
              <a:rPr lang="sv-SE" altLang="da-DK" i="1" dirty="0"/>
              <a:t>the Stranger </a:t>
            </a:r>
            <a:r>
              <a:rPr lang="sv-SE" altLang="da-DK" dirty="0"/>
              <a:t>(the Other) as a phenomena can escalate reactions and tensions</a:t>
            </a:r>
          </a:p>
          <a:p>
            <a:pPr marL="514350" indent="-514350">
              <a:buFont typeface="Wingdings" panose="05000000000000000000" pitchFamily="2" charset="2"/>
              <a:buAutoNum type="arabicPeriod"/>
              <a:defRPr/>
            </a:pPr>
            <a:r>
              <a:rPr lang="sv-SE" altLang="da-DK" dirty="0"/>
              <a:t>We make categorisations!</a:t>
            </a:r>
          </a:p>
          <a:p>
            <a:pPr marL="514350" indent="-514350">
              <a:buFont typeface="Wingdings" panose="05000000000000000000" pitchFamily="2" charset="2"/>
              <a:buAutoNum type="arabicPeriod"/>
              <a:defRPr/>
            </a:pPr>
            <a:r>
              <a:rPr lang="sv-SE" altLang="da-DK" dirty="0"/>
              <a:t>When we feel our values are threathened we get upset!</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66</a:t>
            </a:fld>
            <a:endParaRPr lang="en-US"/>
          </a:p>
        </p:txBody>
      </p:sp>
    </p:spTree>
    <p:extLst>
      <p:ext uri="{BB962C8B-B14F-4D97-AF65-F5344CB8AC3E}">
        <p14:creationId xmlns:p14="http://schemas.microsoft.com/office/powerpoint/2010/main" val="4711150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latin typeface="Garamond" panose="02020404030301010803" pitchFamily="18" charset="0"/>
              </a:rPr>
              <a:t>Brookings Executive Education                              		              University of South Florida</a:t>
            </a:r>
            <a:endParaRPr lang="en-US" dirty="0">
              <a:latin typeface="Garamond" panose="02020404030301010803" pitchFamily="18" charset="0"/>
            </a:endParaRPr>
          </a:p>
        </p:txBody>
      </p:sp>
      <p:sp>
        <p:nvSpPr>
          <p:cNvPr id="3" name="Slide Number Placeholder 2"/>
          <p:cNvSpPr>
            <a:spLocks noGrp="1"/>
          </p:cNvSpPr>
          <p:nvPr>
            <p:ph type="sldNum" sz="quarter" idx="12"/>
          </p:nvPr>
        </p:nvSpPr>
        <p:spPr/>
        <p:txBody>
          <a:bodyPr/>
          <a:lstStyle/>
          <a:p>
            <a:fld id="{10B0FD11-B1C3-4D4F-AEB3-910042143524}" type="slidenum">
              <a:rPr lang="en-US" smtClean="0"/>
              <a:t>67</a:t>
            </a:fld>
            <a:endParaRPr lang="en-US" dirty="0"/>
          </a:p>
        </p:txBody>
      </p:sp>
      <p:sp>
        <p:nvSpPr>
          <p:cNvPr id="4" name="TextBox 3"/>
          <p:cNvSpPr txBox="1"/>
          <p:nvPr/>
        </p:nvSpPr>
        <p:spPr>
          <a:xfrm>
            <a:off x="567559" y="439568"/>
            <a:ext cx="11083158" cy="5262979"/>
          </a:xfrm>
          <a:prstGeom prst="rect">
            <a:avLst/>
          </a:prstGeom>
          <a:noFill/>
        </p:spPr>
        <p:txBody>
          <a:bodyPr wrap="square" rtlCol="0">
            <a:spAutoFit/>
          </a:bodyPr>
          <a:lstStyle/>
          <a:p>
            <a:endParaRPr lang="en-US" sz="2800" dirty="0"/>
          </a:p>
          <a:p>
            <a:r>
              <a:rPr lang="en-US" sz="2800" dirty="0" smtClean="0">
                <a:latin typeface="Arial" panose="020B0604020202020204" pitchFamily="34" charset="0"/>
                <a:cs typeface="Arial" panose="020B0604020202020204" pitchFamily="34" charset="0"/>
              </a:rPr>
              <a:t>4 ways that culture has been conceptualized in international negotiations:</a:t>
            </a:r>
          </a:p>
          <a:p>
            <a:endParaRPr lang="en-US" sz="2800" dirty="0">
              <a:latin typeface="Arial" panose="020B0604020202020204" pitchFamily="34" charset="0"/>
              <a:cs typeface="Arial" panose="020B0604020202020204" pitchFamily="34" charset="0"/>
            </a:endParaRPr>
          </a:p>
          <a:p>
            <a:pPr marL="514350" indent="-514350">
              <a:buAutoNum type="arabicPeriod"/>
            </a:pPr>
            <a:r>
              <a:rPr lang="en-US" sz="2800" dirty="0" smtClean="0">
                <a:latin typeface="Arial" panose="020B0604020202020204" pitchFamily="34" charset="0"/>
                <a:cs typeface="Arial" panose="020B0604020202020204" pitchFamily="34" charset="0"/>
              </a:rPr>
              <a:t>Culture as Learned Behavior</a:t>
            </a:r>
          </a:p>
          <a:p>
            <a:pPr marL="514350" indent="-514350">
              <a:buAutoNum type="arabicPeriod"/>
            </a:pPr>
            <a:r>
              <a:rPr lang="en-US" sz="2800" dirty="0" smtClean="0">
                <a:latin typeface="Arial" panose="020B0604020202020204" pitchFamily="34" charset="0"/>
                <a:cs typeface="Arial" panose="020B0604020202020204" pitchFamily="34" charset="0"/>
              </a:rPr>
              <a:t>Culture as Shared Values</a:t>
            </a:r>
          </a:p>
          <a:p>
            <a:pPr marL="514350" indent="-514350">
              <a:buAutoNum type="arabicPeriod"/>
            </a:pPr>
            <a:r>
              <a:rPr lang="en-US" sz="2800" dirty="0" smtClean="0">
                <a:latin typeface="Arial" panose="020B0604020202020204" pitchFamily="34" charset="0"/>
                <a:cs typeface="Arial" panose="020B0604020202020204" pitchFamily="34" charset="0"/>
              </a:rPr>
              <a:t>Culture as Dialectic</a:t>
            </a:r>
          </a:p>
          <a:p>
            <a:pPr marL="514350" indent="-514350">
              <a:buAutoNum type="arabicPeriod"/>
            </a:pPr>
            <a:r>
              <a:rPr lang="en-US" sz="2800" dirty="0" smtClean="0">
                <a:latin typeface="Arial" panose="020B0604020202020204" pitchFamily="34" charset="0"/>
                <a:cs typeface="Arial" panose="020B0604020202020204" pitchFamily="34" charset="0"/>
              </a:rPr>
              <a:t>Culture as Context </a:t>
            </a:r>
          </a:p>
          <a:p>
            <a:endParaRPr lang="en-US" sz="2800" dirty="0" smtClean="0">
              <a:latin typeface="Arial" panose="020B0604020202020204" pitchFamily="34" charset="0"/>
              <a:cs typeface="Arial" panose="020B0604020202020204" pitchFamily="34" charset="0"/>
            </a:endParaRPr>
          </a:p>
          <a:p>
            <a:r>
              <a:rPr lang="en-US" sz="2800" u="sng" dirty="0" smtClean="0">
                <a:latin typeface="Arial" panose="020B0604020202020204" pitchFamily="34" charset="0"/>
                <a:cs typeface="Arial" panose="020B0604020202020204" pitchFamily="34" charset="0"/>
              </a:rPr>
              <a:t>Insert Graphics </a:t>
            </a:r>
          </a:p>
          <a:p>
            <a:pPr marL="514350" indent="-514350">
              <a:buAutoNum type="arabicPeriod"/>
            </a:pPr>
            <a:endParaRPr lang="en-US" sz="2800" dirty="0" smtClean="0"/>
          </a:p>
          <a:p>
            <a:pPr marL="914400" lvl="1" indent="-457200">
              <a:buFont typeface="Wingdings" panose="05000000000000000000" pitchFamily="2" charset="2"/>
              <a:buChar char="Ø"/>
            </a:pPr>
            <a:endParaRPr lang="en-US" sz="2800" dirty="0" smtClean="0"/>
          </a:p>
        </p:txBody>
      </p:sp>
    </p:spTree>
    <p:extLst>
      <p:ext uri="{BB962C8B-B14F-4D97-AF65-F5344CB8AC3E}">
        <p14:creationId xmlns:p14="http://schemas.microsoft.com/office/powerpoint/2010/main" val="130178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da-DK" altLang="da-DK" dirty="0"/>
              <a:t>Cultural values and identity</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sv-SE" altLang="da-DK" dirty="0"/>
              <a:t>Values are often at stake when cross-cultural encounters turn into cross-cultural  conflicts</a:t>
            </a:r>
          </a:p>
          <a:p>
            <a:pPr>
              <a:buFont typeface="Wingdings" panose="05000000000000000000" pitchFamily="2" charset="2"/>
              <a:buChar char="Ø"/>
            </a:pPr>
            <a:r>
              <a:rPr lang="sv-SE" altLang="da-DK" dirty="0"/>
              <a:t>We are likely to get upset when we feel our values are being challenged, questioned or harasssed!</a:t>
            </a:r>
          </a:p>
          <a:p>
            <a:pPr>
              <a:buFont typeface="Wingdings" panose="05000000000000000000" pitchFamily="2" charset="2"/>
              <a:buChar char="Ø"/>
            </a:pPr>
            <a:r>
              <a:rPr lang="sv-SE" altLang="da-DK" dirty="0"/>
              <a:t>Beacuse values are part of our identity </a:t>
            </a:r>
          </a:p>
          <a:p>
            <a:pPr>
              <a:buFont typeface="Wingdings" panose="05000000000000000000" pitchFamily="2" charset="2"/>
              <a:buChar char="Ø"/>
            </a:pPr>
            <a:r>
              <a:rPr lang="sv-SE" altLang="da-DK" dirty="0"/>
              <a:t>What is our cultural identity?</a:t>
            </a:r>
          </a:p>
          <a:p>
            <a:endParaRPr lang="da-DK" altLang="da-DK" dirty="0"/>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68</a:t>
            </a:fld>
            <a:endParaRPr lang="en-US"/>
          </a:p>
        </p:txBody>
      </p:sp>
    </p:spTree>
    <p:extLst>
      <p:ext uri="{BB962C8B-B14F-4D97-AF65-F5344CB8AC3E}">
        <p14:creationId xmlns:p14="http://schemas.microsoft.com/office/powerpoint/2010/main" val="31205010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and Traditional Cultures</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69</a:t>
            </a:fld>
            <a:endParaRPr lang="en-US"/>
          </a:p>
        </p:txBody>
      </p:sp>
      <p:sp>
        <p:nvSpPr>
          <p:cNvPr id="6" name="Rectangle 5"/>
          <p:cNvSpPr/>
          <p:nvPr/>
        </p:nvSpPr>
        <p:spPr bwMode="auto">
          <a:xfrm>
            <a:off x="2438400" y="2209800"/>
            <a:ext cx="3657600" cy="3276600"/>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path path="circle">
              <a:fillToRect l="50000" t="50000" r="50000" b="50000"/>
            </a:path>
            <a:tileRect/>
          </a:gradFill>
          <a:ln w="28575" cap="flat" cmpd="sng" algn="ctr">
            <a:solidFill>
              <a:schemeClr val="tx1"/>
            </a:solidFill>
            <a:prstDash val="solid"/>
            <a:round/>
            <a:headEnd type="none" w="med" len="med"/>
            <a:tailEnd type="none" w="med" len="med"/>
          </a:ln>
          <a:effectLst/>
        </p:spPr>
        <p:txBody>
          <a:bodyPr/>
          <a:lstStyle/>
          <a:p>
            <a:pPr>
              <a:defRPr/>
            </a:pPr>
            <a:endParaRPr lang="en-US">
              <a:latin typeface="Arial" charset="0"/>
              <a:ea typeface="ＭＳ Ｐゴシック" pitchFamily="-128" charset="-128"/>
            </a:endParaRPr>
          </a:p>
        </p:txBody>
      </p:sp>
      <p:sp>
        <p:nvSpPr>
          <p:cNvPr id="7" name="TextBox 6"/>
          <p:cNvSpPr txBox="1">
            <a:spLocks noChangeArrowheads="1"/>
          </p:cNvSpPr>
          <p:nvPr/>
        </p:nvSpPr>
        <p:spPr bwMode="auto">
          <a:xfrm>
            <a:off x="3505200" y="2286000"/>
            <a:ext cx="1676400" cy="338138"/>
          </a:xfrm>
          <a:prstGeom prst="rect">
            <a:avLst/>
          </a:prstGeom>
          <a:noFill/>
          <a:ln w="9525">
            <a:noFill/>
            <a:miter lim="800000"/>
            <a:headEnd/>
            <a:tailEnd/>
          </a:ln>
        </p:spPr>
        <p:txBody>
          <a:bodyPr>
            <a:spAutoFit/>
          </a:bodyPr>
          <a:lstStyle/>
          <a:p>
            <a:r>
              <a:rPr lang="en-US" sz="1600" b="1" dirty="0"/>
              <a:t>Task-Oriented</a:t>
            </a:r>
          </a:p>
        </p:txBody>
      </p:sp>
      <p:sp>
        <p:nvSpPr>
          <p:cNvPr id="8" name="TextBox 8"/>
          <p:cNvSpPr txBox="1">
            <a:spLocks noChangeArrowheads="1"/>
          </p:cNvSpPr>
          <p:nvPr/>
        </p:nvSpPr>
        <p:spPr bwMode="auto">
          <a:xfrm>
            <a:off x="4724400" y="2667000"/>
            <a:ext cx="1371600" cy="2800350"/>
          </a:xfrm>
          <a:prstGeom prst="rect">
            <a:avLst/>
          </a:prstGeom>
          <a:noFill/>
          <a:ln w="9525">
            <a:noFill/>
            <a:miter lim="800000"/>
            <a:headEnd/>
            <a:tailEnd/>
          </a:ln>
        </p:spPr>
        <p:txBody>
          <a:bodyPr>
            <a:spAutoFit/>
          </a:bodyPr>
          <a:lstStyle/>
          <a:p>
            <a:r>
              <a:rPr lang="en-US" sz="1600" b="1" dirty="0"/>
              <a:t>Content</a:t>
            </a:r>
          </a:p>
          <a:p>
            <a:endParaRPr lang="en-US" sz="1600" b="1" dirty="0"/>
          </a:p>
          <a:p>
            <a:r>
              <a:rPr lang="en-US" sz="1600" b="1" dirty="0"/>
              <a:t>Doing</a:t>
            </a:r>
          </a:p>
          <a:p>
            <a:endParaRPr lang="en-US" sz="1600" b="1" dirty="0"/>
          </a:p>
          <a:p>
            <a:endParaRPr lang="en-US" sz="1600" b="1" dirty="0"/>
          </a:p>
          <a:p>
            <a:endParaRPr lang="en-US" sz="1600" b="1" dirty="0"/>
          </a:p>
          <a:p>
            <a:endParaRPr lang="en-US" sz="1600" b="1" dirty="0"/>
          </a:p>
          <a:p>
            <a:r>
              <a:rPr lang="en-US" sz="1600" b="1" dirty="0"/>
              <a:t>Free-will</a:t>
            </a:r>
          </a:p>
          <a:p>
            <a:endParaRPr lang="en-US" sz="1600" b="1" dirty="0"/>
          </a:p>
          <a:p>
            <a:r>
              <a:rPr lang="en-US" sz="1600" b="1" dirty="0"/>
              <a:t>Competition</a:t>
            </a:r>
          </a:p>
          <a:p>
            <a:endParaRPr lang="en-US" sz="1600" b="1" dirty="0"/>
          </a:p>
        </p:txBody>
      </p:sp>
      <p:sp>
        <p:nvSpPr>
          <p:cNvPr id="9" name="TextBox 7"/>
          <p:cNvSpPr txBox="1">
            <a:spLocks noChangeArrowheads="1"/>
          </p:cNvSpPr>
          <p:nvPr/>
        </p:nvSpPr>
        <p:spPr bwMode="auto">
          <a:xfrm>
            <a:off x="2743200" y="2655888"/>
            <a:ext cx="1828800" cy="3048000"/>
          </a:xfrm>
          <a:prstGeom prst="rect">
            <a:avLst/>
          </a:prstGeom>
          <a:noFill/>
          <a:ln w="9525">
            <a:noFill/>
            <a:miter lim="800000"/>
            <a:headEnd/>
            <a:tailEnd/>
          </a:ln>
        </p:spPr>
        <p:txBody>
          <a:bodyPr>
            <a:spAutoFit/>
          </a:bodyPr>
          <a:lstStyle/>
          <a:p>
            <a:r>
              <a:rPr lang="en-US" sz="1600" b="1" dirty="0"/>
              <a:t>Results</a:t>
            </a:r>
          </a:p>
          <a:p>
            <a:endParaRPr lang="en-US" sz="1600" b="1" dirty="0"/>
          </a:p>
          <a:p>
            <a:r>
              <a:rPr lang="en-US" sz="1600" b="1" dirty="0"/>
              <a:t>Individual</a:t>
            </a:r>
          </a:p>
          <a:p>
            <a:endParaRPr lang="en-US" sz="1600" b="1" dirty="0"/>
          </a:p>
          <a:p>
            <a:endParaRPr lang="en-US" sz="1600" b="1" dirty="0"/>
          </a:p>
          <a:p>
            <a:endParaRPr lang="en-US" sz="1600" b="1" dirty="0"/>
          </a:p>
          <a:p>
            <a:endParaRPr lang="en-US" sz="1600" b="1" dirty="0"/>
          </a:p>
          <a:p>
            <a:r>
              <a:rPr lang="en-US" sz="1600" b="1" dirty="0"/>
              <a:t>Long-Term</a:t>
            </a:r>
          </a:p>
          <a:p>
            <a:endParaRPr lang="en-US" sz="1600" b="1" dirty="0"/>
          </a:p>
          <a:p>
            <a:r>
              <a:rPr lang="en-US" sz="1600" b="1" dirty="0"/>
              <a:t>Informal</a:t>
            </a:r>
          </a:p>
          <a:p>
            <a:endParaRPr lang="en-US" sz="1600" dirty="0"/>
          </a:p>
          <a:p>
            <a:endParaRPr lang="en-US" sz="1600" dirty="0"/>
          </a:p>
        </p:txBody>
      </p:sp>
      <p:sp>
        <p:nvSpPr>
          <p:cNvPr id="10" name="TextBox 22"/>
          <p:cNvSpPr txBox="1">
            <a:spLocks noChangeArrowheads="1"/>
          </p:cNvSpPr>
          <p:nvPr/>
        </p:nvSpPr>
        <p:spPr bwMode="auto">
          <a:xfrm>
            <a:off x="3429000" y="5029200"/>
            <a:ext cx="1524000" cy="338138"/>
          </a:xfrm>
          <a:prstGeom prst="rect">
            <a:avLst/>
          </a:prstGeom>
          <a:noFill/>
          <a:ln w="9525">
            <a:noFill/>
            <a:miter lim="800000"/>
            <a:headEnd/>
            <a:tailEnd/>
          </a:ln>
        </p:spPr>
        <p:txBody>
          <a:bodyPr>
            <a:spAutoFit/>
          </a:bodyPr>
          <a:lstStyle/>
          <a:p>
            <a:pPr algn="ctr"/>
            <a:r>
              <a:rPr lang="en-US" sz="1600" b="1" dirty="0"/>
              <a:t>Linear</a:t>
            </a:r>
          </a:p>
        </p:txBody>
      </p:sp>
      <p:sp>
        <p:nvSpPr>
          <p:cNvPr id="11" name="TextBox 23"/>
          <p:cNvSpPr txBox="1">
            <a:spLocks noChangeArrowheads="1"/>
          </p:cNvSpPr>
          <p:nvPr/>
        </p:nvSpPr>
        <p:spPr bwMode="auto">
          <a:xfrm>
            <a:off x="3352800" y="3505201"/>
            <a:ext cx="1828800" cy="830263"/>
          </a:xfrm>
          <a:prstGeom prst="rect">
            <a:avLst/>
          </a:prstGeom>
          <a:noFill/>
          <a:ln w="9525">
            <a:noFill/>
            <a:miter lim="800000"/>
            <a:headEnd/>
            <a:tailEnd/>
          </a:ln>
        </p:spPr>
        <p:txBody>
          <a:bodyPr>
            <a:spAutoFit/>
          </a:bodyPr>
          <a:lstStyle/>
          <a:p>
            <a:pPr algn="ctr"/>
            <a:r>
              <a:rPr lang="en-US" sz="1600" b="1" dirty="0"/>
              <a:t>Present / Future</a:t>
            </a:r>
          </a:p>
          <a:p>
            <a:pPr algn="ctr"/>
            <a:endParaRPr lang="en-US" sz="1600" b="1" dirty="0"/>
          </a:p>
          <a:p>
            <a:pPr algn="ctr"/>
            <a:r>
              <a:rPr lang="en-US" sz="1600" b="1" dirty="0"/>
              <a:t>Substance</a:t>
            </a:r>
          </a:p>
        </p:txBody>
      </p:sp>
      <p:sp>
        <p:nvSpPr>
          <p:cNvPr id="12" name="Oval 11"/>
          <p:cNvSpPr/>
          <p:nvPr/>
        </p:nvSpPr>
        <p:spPr bwMode="auto">
          <a:xfrm>
            <a:off x="6400800" y="2057400"/>
            <a:ext cx="3505200" cy="3429000"/>
          </a:xfrm>
          <a:prstGeom prst="ellipse">
            <a:avLst/>
          </a:prstGeom>
          <a:gradFill flip="none" rotWithShape="1">
            <a:gsLst>
              <a:gs pos="0">
                <a:srgbClr val="CC9900">
                  <a:shade val="30000"/>
                  <a:satMod val="115000"/>
                </a:srgbClr>
              </a:gs>
              <a:gs pos="50000">
                <a:srgbClr val="CC9900">
                  <a:shade val="67500"/>
                  <a:satMod val="115000"/>
                </a:srgbClr>
              </a:gs>
              <a:gs pos="100000">
                <a:srgbClr val="CC9900">
                  <a:shade val="100000"/>
                  <a:satMod val="115000"/>
                </a:srgbClr>
              </a:gs>
            </a:gsLst>
            <a:path path="circle">
              <a:fillToRect l="50000" t="50000" r="50000" b="50000"/>
            </a:path>
            <a:tileRect/>
          </a:gradFill>
          <a:ln w="28575" cap="flat" cmpd="sng" algn="ctr">
            <a:solidFill>
              <a:schemeClr val="tx1"/>
            </a:solidFill>
            <a:prstDash val="solid"/>
            <a:round/>
            <a:headEnd type="none" w="med" len="med"/>
            <a:tailEnd type="none" w="med" len="med"/>
          </a:ln>
          <a:effectLst/>
        </p:spPr>
        <p:txBody>
          <a:bodyPr/>
          <a:lstStyle/>
          <a:p>
            <a:pPr>
              <a:defRPr/>
            </a:pPr>
            <a:endParaRPr lang="en-US">
              <a:latin typeface="Arial" charset="0"/>
              <a:ea typeface="ＭＳ Ｐゴシック" pitchFamily="-128" charset="-128"/>
            </a:endParaRPr>
          </a:p>
        </p:txBody>
      </p:sp>
      <p:sp>
        <p:nvSpPr>
          <p:cNvPr id="13" name="TextBox 10"/>
          <p:cNvSpPr txBox="1">
            <a:spLocks noChangeArrowheads="1"/>
          </p:cNvSpPr>
          <p:nvPr/>
        </p:nvSpPr>
        <p:spPr bwMode="auto">
          <a:xfrm>
            <a:off x="7315200" y="2286000"/>
            <a:ext cx="1905000" cy="338138"/>
          </a:xfrm>
          <a:prstGeom prst="rect">
            <a:avLst/>
          </a:prstGeom>
          <a:noFill/>
          <a:ln w="9525">
            <a:noFill/>
            <a:miter lim="800000"/>
            <a:headEnd/>
            <a:tailEnd/>
          </a:ln>
        </p:spPr>
        <p:txBody>
          <a:bodyPr>
            <a:spAutoFit/>
          </a:bodyPr>
          <a:lstStyle/>
          <a:p>
            <a:r>
              <a:rPr lang="en-US" sz="1600" b="1" dirty="0"/>
              <a:t>People-Oriented</a:t>
            </a:r>
          </a:p>
        </p:txBody>
      </p:sp>
      <p:sp>
        <p:nvSpPr>
          <p:cNvPr id="14" name="TextBox 11"/>
          <p:cNvSpPr txBox="1">
            <a:spLocks noChangeArrowheads="1"/>
          </p:cNvSpPr>
          <p:nvPr/>
        </p:nvSpPr>
        <p:spPr bwMode="auto">
          <a:xfrm>
            <a:off x="8382000" y="2667000"/>
            <a:ext cx="1219200" cy="338138"/>
          </a:xfrm>
          <a:prstGeom prst="rect">
            <a:avLst/>
          </a:prstGeom>
          <a:noFill/>
          <a:ln w="9525">
            <a:noFill/>
            <a:miter lim="800000"/>
            <a:headEnd/>
            <a:tailEnd/>
          </a:ln>
        </p:spPr>
        <p:txBody>
          <a:bodyPr>
            <a:spAutoFit/>
          </a:bodyPr>
          <a:lstStyle/>
          <a:p>
            <a:pPr algn="ctr"/>
            <a:r>
              <a:rPr lang="en-US" sz="1600" b="1" dirty="0"/>
              <a:t>Context</a:t>
            </a:r>
          </a:p>
        </p:txBody>
      </p:sp>
      <p:sp>
        <p:nvSpPr>
          <p:cNvPr id="15" name="TextBox 17"/>
          <p:cNvSpPr txBox="1">
            <a:spLocks noChangeArrowheads="1"/>
          </p:cNvSpPr>
          <p:nvPr/>
        </p:nvSpPr>
        <p:spPr bwMode="auto">
          <a:xfrm>
            <a:off x="6781800" y="2667000"/>
            <a:ext cx="1219200" cy="338138"/>
          </a:xfrm>
          <a:prstGeom prst="rect">
            <a:avLst/>
          </a:prstGeom>
          <a:noFill/>
          <a:ln w="9525">
            <a:noFill/>
            <a:miter lim="800000"/>
            <a:headEnd/>
            <a:tailEnd/>
          </a:ln>
        </p:spPr>
        <p:txBody>
          <a:bodyPr>
            <a:spAutoFit/>
          </a:bodyPr>
          <a:lstStyle/>
          <a:p>
            <a:pPr algn="ctr"/>
            <a:r>
              <a:rPr lang="en-US" sz="1600" b="1" dirty="0"/>
              <a:t>Process</a:t>
            </a:r>
          </a:p>
        </p:txBody>
      </p:sp>
      <p:sp>
        <p:nvSpPr>
          <p:cNvPr id="16" name="TextBox 18"/>
          <p:cNvSpPr txBox="1">
            <a:spLocks noChangeArrowheads="1"/>
          </p:cNvSpPr>
          <p:nvPr/>
        </p:nvSpPr>
        <p:spPr bwMode="auto">
          <a:xfrm>
            <a:off x="6348413" y="3167064"/>
            <a:ext cx="1143000" cy="338137"/>
          </a:xfrm>
          <a:prstGeom prst="rect">
            <a:avLst/>
          </a:prstGeom>
          <a:noFill/>
          <a:ln w="9525">
            <a:noFill/>
            <a:miter lim="800000"/>
            <a:headEnd/>
            <a:tailEnd/>
          </a:ln>
        </p:spPr>
        <p:txBody>
          <a:bodyPr>
            <a:spAutoFit/>
          </a:bodyPr>
          <a:lstStyle/>
          <a:p>
            <a:pPr algn="ctr"/>
            <a:r>
              <a:rPr lang="en-US" sz="1600" b="1" dirty="0"/>
              <a:t>Group</a:t>
            </a:r>
          </a:p>
        </p:txBody>
      </p:sp>
      <p:sp>
        <p:nvSpPr>
          <p:cNvPr id="17" name="TextBox 19"/>
          <p:cNvSpPr txBox="1">
            <a:spLocks noChangeArrowheads="1"/>
          </p:cNvSpPr>
          <p:nvPr/>
        </p:nvSpPr>
        <p:spPr bwMode="auto">
          <a:xfrm>
            <a:off x="8839200" y="3167064"/>
            <a:ext cx="1066800" cy="338137"/>
          </a:xfrm>
          <a:prstGeom prst="rect">
            <a:avLst/>
          </a:prstGeom>
          <a:noFill/>
          <a:ln w="9525">
            <a:noFill/>
            <a:miter lim="800000"/>
            <a:headEnd/>
            <a:tailEnd/>
          </a:ln>
        </p:spPr>
        <p:txBody>
          <a:bodyPr>
            <a:spAutoFit/>
          </a:bodyPr>
          <a:lstStyle/>
          <a:p>
            <a:pPr algn="ctr"/>
            <a:r>
              <a:rPr lang="en-US" sz="1600" b="1" dirty="0"/>
              <a:t>Being</a:t>
            </a:r>
          </a:p>
        </p:txBody>
      </p:sp>
      <p:sp>
        <p:nvSpPr>
          <p:cNvPr id="18" name="TextBox 16"/>
          <p:cNvSpPr txBox="1">
            <a:spLocks noChangeArrowheads="1"/>
          </p:cNvSpPr>
          <p:nvPr/>
        </p:nvSpPr>
        <p:spPr bwMode="auto">
          <a:xfrm>
            <a:off x="7315200" y="3352801"/>
            <a:ext cx="1676400" cy="830263"/>
          </a:xfrm>
          <a:prstGeom prst="rect">
            <a:avLst/>
          </a:prstGeom>
          <a:noFill/>
          <a:ln w="9525">
            <a:noFill/>
            <a:miter lim="800000"/>
            <a:headEnd/>
            <a:tailEnd/>
          </a:ln>
        </p:spPr>
        <p:txBody>
          <a:bodyPr>
            <a:spAutoFit/>
          </a:bodyPr>
          <a:lstStyle/>
          <a:p>
            <a:pPr algn="ctr"/>
            <a:r>
              <a:rPr lang="en-US" sz="1600" b="1" dirty="0"/>
              <a:t>Present / Past</a:t>
            </a:r>
          </a:p>
          <a:p>
            <a:pPr algn="ctr"/>
            <a:endParaRPr lang="en-US" sz="1600" b="1" dirty="0"/>
          </a:p>
          <a:p>
            <a:pPr algn="ctr"/>
            <a:r>
              <a:rPr lang="en-US" sz="1600" b="1" dirty="0"/>
              <a:t>Style</a:t>
            </a:r>
          </a:p>
        </p:txBody>
      </p:sp>
      <p:sp>
        <p:nvSpPr>
          <p:cNvPr id="19" name="TextBox 12"/>
          <p:cNvSpPr txBox="1">
            <a:spLocks noChangeArrowheads="1"/>
          </p:cNvSpPr>
          <p:nvPr/>
        </p:nvSpPr>
        <p:spPr bwMode="auto">
          <a:xfrm>
            <a:off x="6477000" y="4081464"/>
            <a:ext cx="1295400" cy="338137"/>
          </a:xfrm>
          <a:prstGeom prst="rect">
            <a:avLst/>
          </a:prstGeom>
          <a:noFill/>
          <a:ln w="9525">
            <a:noFill/>
            <a:miter lim="800000"/>
            <a:headEnd/>
            <a:tailEnd/>
          </a:ln>
        </p:spPr>
        <p:txBody>
          <a:bodyPr>
            <a:spAutoFit/>
          </a:bodyPr>
          <a:lstStyle/>
          <a:p>
            <a:pPr algn="ctr"/>
            <a:r>
              <a:rPr lang="en-US" sz="1600" b="1" dirty="0"/>
              <a:t>Short-Term</a:t>
            </a:r>
          </a:p>
        </p:txBody>
      </p:sp>
      <p:sp>
        <p:nvSpPr>
          <p:cNvPr id="20" name="TextBox 20"/>
          <p:cNvSpPr txBox="1">
            <a:spLocks noChangeArrowheads="1"/>
          </p:cNvSpPr>
          <p:nvPr/>
        </p:nvSpPr>
        <p:spPr bwMode="auto">
          <a:xfrm>
            <a:off x="8305800" y="4081464"/>
            <a:ext cx="1676400" cy="338137"/>
          </a:xfrm>
          <a:prstGeom prst="rect">
            <a:avLst/>
          </a:prstGeom>
          <a:noFill/>
          <a:ln w="9525">
            <a:noFill/>
            <a:miter lim="800000"/>
            <a:headEnd/>
            <a:tailEnd/>
          </a:ln>
        </p:spPr>
        <p:txBody>
          <a:bodyPr>
            <a:spAutoFit/>
          </a:bodyPr>
          <a:lstStyle/>
          <a:p>
            <a:pPr algn="ctr"/>
            <a:r>
              <a:rPr lang="en-US" sz="1600" b="1" dirty="0"/>
              <a:t>Pre-Ordained</a:t>
            </a:r>
          </a:p>
        </p:txBody>
      </p:sp>
      <p:sp>
        <p:nvSpPr>
          <p:cNvPr id="21" name="TextBox 21"/>
          <p:cNvSpPr txBox="1">
            <a:spLocks noChangeArrowheads="1"/>
          </p:cNvSpPr>
          <p:nvPr/>
        </p:nvSpPr>
        <p:spPr bwMode="auto">
          <a:xfrm>
            <a:off x="8077200" y="4538664"/>
            <a:ext cx="1676400" cy="338137"/>
          </a:xfrm>
          <a:prstGeom prst="rect">
            <a:avLst/>
          </a:prstGeom>
          <a:noFill/>
          <a:ln w="9525">
            <a:noFill/>
            <a:miter lim="800000"/>
            <a:headEnd/>
            <a:tailEnd/>
          </a:ln>
        </p:spPr>
        <p:txBody>
          <a:bodyPr>
            <a:spAutoFit/>
          </a:bodyPr>
          <a:lstStyle/>
          <a:p>
            <a:pPr algn="ctr"/>
            <a:r>
              <a:rPr lang="en-US" sz="1600" b="1" dirty="0"/>
              <a:t>Cooperation</a:t>
            </a:r>
          </a:p>
        </p:txBody>
      </p:sp>
      <p:sp>
        <p:nvSpPr>
          <p:cNvPr id="22" name="TextBox 13"/>
          <p:cNvSpPr txBox="1">
            <a:spLocks noChangeArrowheads="1"/>
          </p:cNvSpPr>
          <p:nvPr/>
        </p:nvSpPr>
        <p:spPr bwMode="auto">
          <a:xfrm>
            <a:off x="6781800" y="4538664"/>
            <a:ext cx="1143000" cy="338137"/>
          </a:xfrm>
          <a:prstGeom prst="rect">
            <a:avLst/>
          </a:prstGeom>
          <a:noFill/>
          <a:ln w="9525">
            <a:noFill/>
            <a:miter lim="800000"/>
            <a:headEnd/>
            <a:tailEnd/>
          </a:ln>
        </p:spPr>
        <p:txBody>
          <a:bodyPr>
            <a:spAutoFit/>
          </a:bodyPr>
          <a:lstStyle/>
          <a:p>
            <a:pPr algn="ctr"/>
            <a:r>
              <a:rPr lang="en-US" sz="1600" b="1" dirty="0"/>
              <a:t>Formality</a:t>
            </a:r>
          </a:p>
        </p:txBody>
      </p:sp>
      <p:sp>
        <p:nvSpPr>
          <p:cNvPr id="23" name="TextBox 15"/>
          <p:cNvSpPr txBox="1">
            <a:spLocks noChangeArrowheads="1"/>
          </p:cNvSpPr>
          <p:nvPr/>
        </p:nvSpPr>
        <p:spPr bwMode="auto">
          <a:xfrm>
            <a:off x="7696200" y="4995864"/>
            <a:ext cx="990600" cy="338137"/>
          </a:xfrm>
          <a:prstGeom prst="rect">
            <a:avLst/>
          </a:prstGeom>
          <a:noFill/>
          <a:ln w="9525">
            <a:noFill/>
            <a:miter lim="800000"/>
            <a:headEnd/>
            <a:tailEnd/>
          </a:ln>
        </p:spPr>
        <p:txBody>
          <a:bodyPr>
            <a:spAutoFit/>
          </a:bodyPr>
          <a:lstStyle/>
          <a:p>
            <a:r>
              <a:rPr lang="en-US" sz="1600" b="1" dirty="0"/>
              <a:t>Cyclical</a:t>
            </a:r>
          </a:p>
        </p:txBody>
      </p:sp>
    </p:spTree>
    <p:extLst>
      <p:ext uri="{BB962C8B-B14F-4D97-AF65-F5344CB8AC3E}">
        <p14:creationId xmlns:p14="http://schemas.microsoft.com/office/powerpoint/2010/main" val="3225499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Strategic Communication?</a:t>
            </a:r>
            <a:endParaRPr lang="en-US" dirty="0"/>
          </a:p>
        </p:txBody>
      </p:sp>
      <p:sp>
        <p:nvSpPr>
          <p:cNvPr id="3" name="Content Placeholder 2"/>
          <p:cNvSpPr>
            <a:spLocks noGrp="1"/>
          </p:cNvSpPr>
          <p:nvPr>
            <p:ph idx="1"/>
          </p:nvPr>
        </p:nvSpPr>
        <p:spPr/>
        <p:txBody>
          <a:bodyPr/>
          <a:lstStyle/>
          <a:p>
            <a:r>
              <a:rPr lang="en-US" altLang="en-US" sz="2400" dirty="0"/>
              <a:t>Communication is a learned skill like tennis or scuba</a:t>
            </a:r>
          </a:p>
          <a:p>
            <a:r>
              <a:rPr lang="en-US" altLang="en-US" sz="2400" dirty="0"/>
              <a:t>Communication skill is key to effective leadership, influence and reform</a:t>
            </a:r>
          </a:p>
          <a:p>
            <a:pPr lvl="1"/>
            <a:r>
              <a:rPr lang="en-US" altLang="en-US" dirty="0"/>
              <a:t>More negative things happen due to poor communication than practically anything else in complex social systems (e.g., natural hazards, medical error)</a:t>
            </a:r>
          </a:p>
          <a:p>
            <a:r>
              <a:rPr lang="en-US" altLang="en-US" sz="2400" dirty="0"/>
              <a:t>Systems thinking and conscious communication are the two abilities that separate the good from the great</a:t>
            </a:r>
          </a:p>
          <a:p>
            <a:pPr lvl="1"/>
            <a:r>
              <a:rPr lang="en-US" altLang="en-US" dirty="0" err="1"/>
              <a:t>Expressives</a:t>
            </a:r>
            <a:r>
              <a:rPr lang="en-US" altLang="en-US" dirty="0"/>
              <a:t>, automatics, and conscious </a:t>
            </a:r>
            <a:r>
              <a:rPr lang="en-US" altLang="en-US" dirty="0" smtClean="0"/>
              <a:t>communicators</a:t>
            </a:r>
          </a:p>
          <a:p>
            <a:pPr lvl="1"/>
            <a:r>
              <a:rPr lang="en-US" altLang="en-US" dirty="0" smtClean="0"/>
              <a:t>Not all communication is strategic</a:t>
            </a:r>
            <a:endParaRPr lang="en-US" altLang="en-US" dirty="0"/>
          </a:p>
          <a:p>
            <a:r>
              <a:rPr lang="en-US" sz="2400" dirty="0" smtClean="0"/>
              <a:t>Think of the best communicator you have ever known.  What did they do or say that made them so good?</a:t>
            </a:r>
            <a:endParaRPr lang="en-US" sz="2400"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7</a:t>
            </a:fld>
            <a:endParaRPr lang="en-US"/>
          </a:p>
        </p:txBody>
      </p:sp>
    </p:spTree>
    <p:extLst>
      <p:ext uri="{BB962C8B-B14F-4D97-AF65-F5344CB8AC3E}">
        <p14:creationId xmlns:p14="http://schemas.microsoft.com/office/powerpoint/2010/main" val="11992281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Context and Low Context Cultures</a:t>
            </a:r>
          </a:p>
        </p:txBody>
      </p:sp>
      <p:sp>
        <p:nvSpPr>
          <p:cNvPr id="3" name="Content Placeholder 2"/>
          <p:cNvSpPr>
            <a:spLocks noGrp="1"/>
          </p:cNvSpPr>
          <p:nvPr>
            <p:ph sz="half" idx="1"/>
          </p:nvPr>
        </p:nvSpPr>
        <p:spPr/>
        <p:txBody>
          <a:bodyPr/>
          <a:lstStyle/>
          <a:p>
            <a:pPr>
              <a:spcBef>
                <a:spcPct val="0"/>
              </a:spcBef>
              <a:buNone/>
            </a:pPr>
            <a:r>
              <a:rPr lang="en-US" sz="2800" b="1" dirty="0"/>
              <a:t>Low Context</a:t>
            </a:r>
          </a:p>
          <a:p>
            <a:pPr>
              <a:spcBef>
                <a:spcPct val="0"/>
              </a:spcBef>
              <a:buFont typeface="Arial" panose="020B0604020202020204" pitchFamily="34" charset="0"/>
              <a:buChar char="•"/>
            </a:pPr>
            <a:r>
              <a:rPr lang="en-US" dirty="0"/>
              <a:t>Logical, linear, individualistic, and action-oriented</a:t>
            </a:r>
          </a:p>
          <a:p>
            <a:pPr>
              <a:spcBef>
                <a:spcPct val="0"/>
              </a:spcBef>
              <a:buFont typeface="Arial" panose="020B0604020202020204" pitchFamily="34" charset="0"/>
              <a:buChar char="•"/>
            </a:pPr>
            <a:r>
              <a:rPr lang="en-US" dirty="0"/>
              <a:t>Value logic, facts, and directness</a:t>
            </a:r>
          </a:p>
          <a:p>
            <a:pPr>
              <a:spcBef>
                <a:spcPct val="0"/>
              </a:spcBef>
              <a:buFont typeface="Arial" panose="020B0604020202020204" pitchFamily="34" charset="0"/>
              <a:buChar char="•"/>
            </a:pPr>
            <a:r>
              <a:rPr lang="en-US" dirty="0"/>
              <a:t>Task more important than relationship </a:t>
            </a:r>
          </a:p>
          <a:p>
            <a:pPr>
              <a:spcBef>
                <a:spcPct val="0"/>
              </a:spcBef>
              <a:buFont typeface="Arial" panose="020B0604020202020204" pitchFamily="34" charset="0"/>
              <a:buChar char="•"/>
            </a:pPr>
            <a:r>
              <a:rPr lang="en-US" dirty="0"/>
              <a:t>North America and most of Western Europe</a:t>
            </a:r>
          </a:p>
          <a:p>
            <a:endParaRPr lang="en-US" dirty="0"/>
          </a:p>
        </p:txBody>
      </p:sp>
      <p:sp>
        <p:nvSpPr>
          <p:cNvPr id="4" name="Content Placeholder 3"/>
          <p:cNvSpPr>
            <a:spLocks noGrp="1"/>
          </p:cNvSpPr>
          <p:nvPr>
            <p:ph sz="half" idx="2"/>
          </p:nvPr>
        </p:nvSpPr>
        <p:spPr/>
        <p:txBody>
          <a:bodyPr/>
          <a:lstStyle/>
          <a:p>
            <a:pPr>
              <a:spcBef>
                <a:spcPct val="0"/>
              </a:spcBef>
              <a:buNone/>
            </a:pPr>
            <a:r>
              <a:rPr lang="en-US" sz="2800" b="1" dirty="0"/>
              <a:t>High Context</a:t>
            </a:r>
          </a:p>
          <a:p>
            <a:pPr>
              <a:spcBef>
                <a:spcPct val="0"/>
              </a:spcBef>
              <a:buFont typeface="Arial" panose="020B0604020202020204" pitchFamily="34" charset="0"/>
              <a:buChar char="•"/>
            </a:pPr>
            <a:r>
              <a:rPr lang="en-US" dirty="0"/>
              <a:t>Intuitive, indirect, collectivist, and communication-oriented  </a:t>
            </a:r>
          </a:p>
          <a:p>
            <a:pPr>
              <a:spcBef>
                <a:spcPct val="0"/>
              </a:spcBef>
              <a:buFont typeface="Arial" panose="020B0604020202020204" pitchFamily="34" charset="0"/>
              <a:buChar char="•"/>
            </a:pPr>
            <a:r>
              <a:rPr lang="en-US" dirty="0"/>
              <a:t>Value emotion, circumstances, and subtlety</a:t>
            </a:r>
          </a:p>
          <a:p>
            <a:pPr>
              <a:spcBef>
                <a:spcPct val="0"/>
              </a:spcBef>
              <a:buFont typeface="Arial" panose="020B0604020202020204" pitchFamily="34" charset="0"/>
              <a:buChar char="•"/>
            </a:pPr>
            <a:r>
              <a:rPr lang="en-US" dirty="0"/>
              <a:t>Relationships more important than task</a:t>
            </a:r>
          </a:p>
          <a:p>
            <a:pPr>
              <a:spcBef>
                <a:spcPct val="0"/>
              </a:spcBef>
              <a:buFont typeface="Arial" panose="020B0604020202020204" pitchFamily="34" charset="0"/>
              <a:buChar char="•"/>
            </a:pPr>
            <a:r>
              <a:rPr lang="en-US" dirty="0"/>
              <a:t>Most of Middle East, Asia, Africa, and South America</a:t>
            </a:r>
          </a:p>
          <a:p>
            <a:endParaRPr lang="en-US" dirty="0"/>
          </a:p>
        </p:txBody>
      </p:sp>
      <p:sp>
        <p:nvSpPr>
          <p:cNvPr id="5" name="Footer Placeholder 4"/>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6" name="Slide Number Placeholder 5"/>
          <p:cNvSpPr>
            <a:spLocks noGrp="1"/>
          </p:cNvSpPr>
          <p:nvPr>
            <p:ph type="sldNum" sz="quarter" idx="12"/>
          </p:nvPr>
        </p:nvSpPr>
        <p:spPr/>
        <p:txBody>
          <a:bodyPr/>
          <a:lstStyle/>
          <a:p>
            <a:fld id="{10B0FD11-B1C3-4D4F-AEB3-910042143524}" type="slidenum">
              <a:rPr lang="en-US" smtClean="0"/>
              <a:t>70</a:t>
            </a:fld>
            <a:endParaRPr lang="en-US"/>
          </a:p>
        </p:txBody>
      </p:sp>
    </p:spTree>
    <p:extLst>
      <p:ext uri="{BB962C8B-B14F-4D97-AF65-F5344CB8AC3E}">
        <p14:creationId xmlns:p14="http://schemas.microsoft.com/office/powerpoint/2010/main" val="634654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Framework for Understanding Culture </a:t>
            </a:r>
          </a:p>
        </p:txBody>
      </p:sp>
      <p:sp>
        <p:nvSpPr>
          <p:cNvPr id="3" name="Content Placeholder 2"/>
          <p:cNvSpPr>
            <a:spLocks noGrp="1"/>
          </p:cNvSpPr>
          <p:nvPr>
            <p:ph idx="1"/>
          </p:nvPr>
        </p:nvSpPr>
        <p:spPr/>
        <p:txBody>
          <a:bodyPr/>
          <a:lstStyle/>
          <a:p>
            <a:pPr marL="457200" indent="-457200">
              <a:spcBef>
                <a:spcPct val="0"/>
              </a:spcBef>
              <a:buFont typeface="+mj-lt"/>
              <a:buAutoNum type="arabicPeriod"/>
            </a:pPr>
            <a:r>
              <a:rPr lang="en-US" dirty="0"/>
              <a:t>Low vs. High Power Distance</a:t>
            </a:r>
          </a:p>
          <a:p>
            <a:pPr marL="457200" indent="-457200">
              <a:spcBef>
                <a:spcPct val="0"/>
              </a:spcBef>
              <a:buFont typeface="+mj-lt"/>
              <a:buAutoNum type="arabicPeriod"/>
            </a:pPr>
            <a:r>
              <a:rPr lang="en-US" dirty="0"/>
              <a:t>Individualism vs. Collectivism</a:t>
            </a:r>
          </a:p>
          <a:p>
            <a:pPr marL="457200" indent="-457200">
              <a:spcBef>
                <a:spcPct val="0"/>
              </a:spcBef>
              <a:buFont typeface="+mj-lt"/>
              <a:buAutoNum type="arabicPeriod"/>
            </a:pPr>
            <a:r>
              <a:rPr lang="en-US" dirty="0"/>
              <a:t>Masculinity vs. Femininity</a:t>
            </a:r>
          </a:p>
          <a:p>
            <a:pPr marL="457200" indent="-457200">
              <a:spcBef>
                <a:spcPct val="0"/>
              </a:spcBef>
              <a:buFont typeface="+mj-lt"/>
              <a:buAutoNum type="arabicPeriod"/>
            </a:pPr>
            <a:r>
              <a:rPr lang="en-US" dirty="0"/>
              <a:t>Low vs. High Uncertainty Avoidance</a:t>
            </a:r>
          </a:p>
          <a:p>
            <a:pPr marL="457200" indent="-457200">
              <a:spcBef>
                <a:spcPct val="0"/>
              </a:spcBef>
              <a:buFont typeface="+mj-lt"/>
              <a:buAutoNum type="arabicPeriod"/>
            </a:pPr>
            <a:r>
              <a:rPr lang="en-US" dirty="0"/>
              <a:t>Long vs. Short Term Orientation </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71</a:t>
            </a:fld>
            <a:endParaRPr lang="en-US"/>
          </a:p>
        </p:txBody>
      </p:sp>
      <p:pic>
        <p:nvPicPr>
          <p:cNvPr id="6" name="Picture 7" descr="http://www.mensjournal.com/wp-content/uploads/afghanistan1.jpg"/>
          <p:cNvPicPr>
            <a:picLocks noChangeAspect="1" noChangeArrowheads="1"/>
          </p:cNvPicPr>
          <p:nvPr/>
        </p:nvPicPr>
        <p:blipFill>
          <a:blip r:embed="rId2" cstate="print"/>
          <a:srcRect/>
          <a:stretch>
            <a:fillRect/>
          </a:stretch>
        </p:blipFill>
        <p:spPr bwMode="auto">
          <a:xfrm>
            <a:off x="4221480" y="3789680"/>
            <a:ext cx="3901440" cy="2600960"/>
          </a:xfrm>
          <a:prstGeom prst="rect">
            <a:avLst/>
          </a:prstGeom>
          <a:noFill/>
          <a:ln w="12700" cap="sq">
            <a:solidFill>
              <a:srgbClr val="000000"/>
            </a:solidFill>
            <a:prstDash val="solid"/>
            <a:miter lim="800000"/>
            <a:headEnd/>
            <a:tailEnd/>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806238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Cultural Differences Affecting Negotiations</a:t>
            </a:r>
            <a:endParaRPr lang="en-US" dirty="0"/>
          </a:p>
        </p:txBody>
      </p:sp>
      <p:sp>
        <p:nvSpPr>
          <p:cNvPr id="3" name="Content Placeholder 2"/>
          <p:cNvSpPr>
            <a:spLocks noGrp="1"/>
          </p:cNvSpPr>
          <p:nvPr>
            <p:ph idx="1"/>
          </p:nvPr>
        </p:nvSpPr>
        <p:spPr/>
        <p:txBody>
          <a:bodyPr>
            <a:normAutofit fontScale="92500"/>
          </a:bodyPr>
          <a:lstStyle/>
          <a:p>
            <a:pPr>
              <a:buFont typeface="Wingdings" panose="05000000000000000000" pitchFamily="2" charset="2"/>
              <a:buChar char="Ø"/>
            </a:pPr>
            <a:r>
              <a:rPr lang="en-US" altLang="en-US" sz="2600" dirty="0">
                <a:solidFill>
                  <a:srgbClr val="000000"/>
                </a:solidFill>
              </a:rPr>
              <a:t>Do not identify the counterpart’s home culture too quickly. Common cues (e.g., name, physical appearance, language, accent, location) may be unreliable. </a:t>
            </a:r>
          </a:p>
          <a:p>
            <a:pPr>
              <a:buFont typeface="Wingdings" panose="05000000000000000000" pitchFamily="2" charset="2"/>
              <a:buChar char="Ø"/>
            </a:pPr>
            <a:r>
              <a:rPr lang="en-US" altLang="en-US" sz="2600" dirty="0">
                <a:solidFill>
                  <a:srgbClr val="000000"/>
                </a:solidFill>
              </a:rPr>
              <a:t>Beware of the Western bias toward “doing.” Ways of being (e.g., comportment, smell), feeling, thinking, and talking can shape relationships more powerfully than doing.</a:t>
            </a:r>
          </a:p>
          <a:p>
            <a:pPr>
              <a:buFont typeface="Wingdings" panose="05000000000000000000" pitchFamily="2" charset="2"/>
              <a:buChar char="Ø"/>
            </a:pPr>
            <a:r>
              <a:rPr lang="en-US" altLang="en-US" sz="2600" dirty="0">
                <a:solidFill>
                  <a:srgbClr val="000000"/>
                </a:solidFill>
              </a:rPr>
              <a:t>Counteract the tendency to formulate simple, consistent, stable images.</a:t>
            </a:r>
          </a:p>
          <a:p>
            <a:pPr>
              <a:buFont typeface="Wingdings" panose="05000000000000000000" pitchFamily="2" charset="2"/>
              <a:buChar char="Ø"/>
            </a:pPr>
            <a:r>
              <a:rPr lang="en-US" altLang="en-US" sz="2600" dirty="0">
                <a:solidFill>
                  <a:srgbClr val="000000"/>
                </a:solidFill>
              </a:rPr>
              <a:t>Do not assume that all aspects of the culture are equally significant.</a:t>
            </a:r>
          </a:p>
          <a:p>
            <a:pPr>
              <a:buFont typeface="Wingdings" panose="05000000000000000000" pitchFamily="2" charset="2"/>
              <a:buChar char="Ø"/>
            </a:pPr>
            <a:r>
              <a:rPr lang="en-US" altLang="en-US" sz="2600" dirty="0">
                <a:solidFill>
                  <a:srgbClr val="000000"/>
                </a:solidFill>
              </a:rPr>
              <a:t>Recognize that norms for interactions involving outsiders may differ from those for interactions between compatriots.</a:t>
            </a:r>
          </a:p>
          <a:p>
            <a:pPr>
              <a:buFont typeface="Wingdings" panose="05000000000000000000" pitchFamily="2" charset="2"/>
              <a:buChar char="Ø"/>
            </a:pPr>
            <a:r>
              <a:rPr lang="en-US" altLang="en-US" sz="2600" dirty="0">
                <a:solidFill>
                  <a:srgbClr val="000000"/>
                </a:solidFill>
              </a:rPr>
              <a:t>Do not overestimate your familiarity with your counterpart’s culture. </a:t>
            </a:r>
            <a:endParaRPr lang="en-US" altLang="en-US" sz="2600" dirty="0"/>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72</a:t>
            </a:fld>
            <a:endParaRPr lang="en-US"/>
          </a:p>
        </p:txBody>
      </p:sp>
    </p:spTree>
    <p:extLst>
      <p:ext uri="{BB962C8B-B14F-4D97-AF65-F5344CB8AC3E}">
        <p14:creationId xmlns:p14="http://schemas.microsoft.com/office/powerpoint/2010/main" val="15267007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Western View of Negotiations </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73</a:t>
            </a:fld>
            <a:endParaRPr lang="en-US"/>
          </a:p>
        </p:txBody>
      </p:sp>
      <p:sp>
        <p:nvSpPr>
          <p:cNvPr id="6" name="Oval 4"/>
          <p:cNvSpPr>
            <a:spLocks noChangeArrowheads="1"/>
          </p:cNvSpPr>
          <p:nvPr/>
        </p:nvSpPr>
        <p:spPr bwMode="auto">
          <a:xfrm>
            <a:off x="1981200" y="3352800"/>
            <a:ext cx="1752600" cy="914400"/>
          </a:xfrm>
          <a:prstGeom prst="ellipse">
            <a:avLst/>
          </a:prstGeom>
          <a:solidFill>
            <a:schemeClr val="bg1"/>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dirty="0"/>
              <a:t>Party A</a:t>
            </a:r>
          </a:p>
        </p:txBody>
      </p:sp>
      <p:sp>
        <p:nvSpPr>
          <p:cNvPr id="7" name="Rectangle 3"/>
          <p:cNvSpPr>
            <a:spLocks noChangeArrowheads="1"/>
          </p:cNvSpPr>
          <p:nvPr/>
        </p:nvSpPr>
        <p:spPr bwMode="auto">
          <a:xfrm>
            <a:off x="4343400" y="3352800"/>
            <a:ext cx="3429000" cy="990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500"/>
              <a:t>The Deal</a:t>
            </a:r>
          </a:p>
        </p:txBody>
      </p:sp>
      <p:sp>
        <p:nvSpPr>
          <p:cNvPr id="8" name="Oval 5"/>
          <p:cNvSpPr>
            <a:spLocks noChangeArrowheads="1"/>
          </p:cNvSpPr>
          <p:nvPr/>
        </p:nvSpPr>
        <p:spPr bwMode="auto">
          <a:xfrm>
            <a:off x="8382000" y="3429000"/>
            <a:ext cx="1676400" cy="914400"/>
          </a:xfrm>
          <a:prstGeom prst="ellipse">
            <a:avLst/>
          </a:prstGeom>
          <a:solidFill>
            <a:schemeClr val="tx1"/>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b="1" dirty="0">
                <a:solidFill>
                  <a:schemeClr val="bg1"/>
                </a:solidFill>
              </a:rPr>
              <a:t>Party B</a:t>
            </a:r>
          </a:p>
        </p:txBody>
      </p:sp>
    </p:spTree>
    <p:extLst>
      <p:ext uri="{BB962C8B-B14F-4D97-AF65-F5344CB8AC3E}">
        <p14:creationId xmlns:p14="http://schemas.microsoft.com/office/powerpoint/2010/main" val="26865169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Non-Western View of Negotiations </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74</a:t>
            </a:fld>
            <a:endParaRPr lang="en-US"/>
          </a:p>
        </p:txBody>
      </p:sp>
      <p:sp>
        <p:nvSpPr>
          <p:cNvPr id="6" name="Rectangle 6"/>
          <p:cNvSpPr>
            <a:spLocks noChangeArrowheads="1"/>
          </p:cNvSpPr>
          <p:nvPr/>
        </p:nvSpPr>
        <p:spPr bwMode="auto">
          <a:xfrm>
            <a:off x="2133600" y="1828800"/>
            <a:ext cx="2514600" cy="685800"/>
          </a:xfrm>
          <a:prstGeom prst="rect">
            <a:avLst/>
          </a:prstGeom>
          <a:solidFill>
            <a:schemeClr val="bg1">
              <a:lumMod val="65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t>Trust-based </a:t>
            </a:r>
          </a:p>
          <a:p>
            <a:pPr algn="ctr" eaLnBrk="1" hangingPunct="1"/>
            <a:r>
              <a:rPr lang="en-US" altLang="en-US"/>
              <a:t>Relationships</a:t>
            </a:r>
          </a:p>
        </p:txBody>
      </p:sp>
      <p:sp>
        <p:nvSpPr>
          <p:cNvPr id="7" name="Oval 4"/>
          <p:cNvSpPr>
            <a:spLocks noChangeArrowheads="1"/>
          </p:cNvSpPr>
          <p:nvPr/>
        </p:nvSpPr>
        <p:spPr bwMode="auto">
          <a:xfrm>
            <a:off x="1981200" y="3352800"/>
            <a:ext cx="1752600" cy="914400"/>
          </a:xfrm>
          <a:prstGeom prst="ellipse">
            <a:avLst/>
          </a:prstGeom>
          <a:solidFill>
            <a:schemeClr val="bg1"/>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dirty="0"/>
              <a:t>Party A</a:t>
            </a:r>
          </a:p>
        </p:txBody>
      </p:sp>
      <p:sp>
        <p:nvSpPr>
          <p:cNvPr id="8" name="Rectangle 3"/>
          <p:cNvSpPr>
            <a:spLocks noChangeArrowheads="1"/>
          </p:cNvSpPr>
          <p:nvPr/>
        </p:nvSpPr>
        <p:spPr bwMode="auto">
          <a:xfrm>
            <a:off x="4419600" y="3352800"/>
            <a:ext cx="3429000" cy="990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500" b="1" dirty="0"/>
              <a:t>The Deal</a:t>
            </a:r>
          </a:p>
        </p:txBody>
      </p:sp>
      <p:sp>
        <p:nvSpPr>
          <p:cNvPr id="9" name="AutoShape 7"/>
          <p:cNvSpPr>
            <a:spLocks noChangeArrowheads="1"/>
          </p:cNvSpPr>
          <p:nvPr/>
        </p:nvSpPr>
        <p:spPr bwMode="auto">
          <a:xfrm>
            <a:off x="6629400" y="1905000"/>
            <a:ext cx="3429000" cy="914400"/>
          </a:xfrm>
          <a:prstGeom prst="parallelogram">
            <a:avLst>
              <a:gd name="adj" fmla="val 93750"/>
            </a:avLst>
          </a:prstGeom>
          <a:solidFill>
            <a:schemeClr val="bg1">
              <a:lumMod val="65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dirty="0"/>
              <a:t>Business bonding </a:t>
            </a:r>
          </a:p>
          <a:p>
            <a:pPr algn="ctr" eaLnBrk="1" hangingPunct="1"/>
            <a:r>
              <a:rPr lang="en-US" altLang="en-US" dirty="0"/>
              <a:t>Via</a:t>
            </a:r>
          </a:p>
          <a:p>
            <a:pPr algn="ctr" eaLnBrk="1" hangingPunct="1"/>
            <a:r>
              <a:rPr lang="en-US" altLang="en-US" dirty="0"/>
              <a:t>Entertainment</a:t>
            </a:r>
          </a:p>
        </p:txBody>
      </p:sp>
      <p:sp>
        <p:nvSpPr>
          <p:cNvPr id="10" name="Oval 5"/>
          <p:cNvSpPr>
            <a:spLocks noChangeArrowheads="1"/>
          </p:cNvSpPr>
          <p:nvPr/>
        </p:nvSpPr>
        <p:spPr bwMode="auto">
          <a:xfrm>
            <a:off x="8382000" y="3429000"/>
            <a:ext cx="1676400" cy="914400"/>
          </a:xfrm>
          <a:prstGeom prst="ellipse">
            <a:avLst/>
          </a:prstGeom>
          <a:solidFill>
            <a:schemeClr val="tx1"/>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b="1" dirty="0">
                <a:solidFill>
                  <a:schemeClr val="bg1"/>
                </a:solidFill>
              </a:rPr>
              <a:t>Party B</a:t>
            </a:r>
          </a:p>
        </p:txBody>
      </p:sp>
      <p:sp>
        <p:nvSpPr>
          <p:cNvPr id="11" name="AutoShape 8"/>
          <p:cNvSpPr>
            <a:spLocks noChangeArrowheads="1"/>
          </p:cNvSpPr>
          <p:nvPr/>
        </p:nvSpPr>
        <p:spPr bwMode="auto">
          <a:xfrm>
            <a:off x="1981200" y="5241372"/>
            <a:ext cx="2286000" cy="1219200"/>
          </a:xfrm>
          <a:prstGeom prst="octagon">
            <a:avLst>
              <a:gd name="adj" fmla="val 29287"/>
            </a:avLst>
          </a:prstGeom>
          <a:solidFill>
            <a:schemeClr val="bg1">
              <a:lumMod val="65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dirty="0"/>
              <a:t>Contracts based</a:t>
            </a:r>
          </a:p>
          <a:p>
            <a:pPr algn="ctr" eaLnBrk="1" hangingPunct="1"/>
            <a:r>
              <a:rPr lang="en-US" altLang="en-US" dirty="0"/>
              <a:t>On a </a:t>
            </a:r>
          </a:p>
          <a:p>
            <a:pPr algn="ctr" eaLnBrk="1" hangingPunct="1"/>
            <a:r>
              <a:rPr lang="en-US" altLang="en-US" dirty="0"/>
              <a:t>Handshake</a:t>
            </a:r>
          </a:p>
        </p:txBody>
      </p:sp>
      <p:sp>
        <p:nvSpPr>
          <p:cNvPr id="12" name="Rounded Rectangle 11"/>
          <p:cNvSpPr/>
          <p:nvPr/>
        </p:nvSpPr>
        <p:spPr>
          <a:xfrm>
            <a:off x="5161546" y="5317572"/>
            <a:ext cx="1752600" cy="11430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Arial" panose="020B0604020202020204" pitchFamily="34" charset="0"/>
                <a:cs typeface="Arial" panose="020B0604020202020204" pitchFamily="34" charset="0"/>
              </a:rPr>
              <a:t>Family/ethnic relationships</a:t>
            </a:r>
            <a:endParaRPr lang="en-US" dirty="0">
              <a:solidFill>
                <a:schemeClr val="tx1"/>
              </a:solidFill>
              <a:latin typeface="Arial" panose="020B0604020202020204" pitchFamily="34" charset="0"/>
              <a:cs typeface="Arial" panose="020B0604020202020204" pitchFamily="34" charset="0"/>
            </a:endParaRPr>
          </a:p>
        </p:txBody>
      </p:sp>
      <p:sp>
        <p:nvSpPr>
          <p:cNvPr id="13" name="AutoShape 9"/>
          <p:cNvSpPr>
            <a:spLocks noChangeArrowheads="1"/>
          </p:cNvSpPr>
          <p:nvPr/>
        </p:nvSpPr>
        <p:spPr bwMode="auto">
          <a:xfrm>
            <a:off x="7467600" y="5334000"/>
            <a:ext cx="2209800" cy="1066800"/>
          </a:xfrm>
          <a:custGeom>
            <a:avLst/>
            <a:gdLst>
              <a:gd name="T0" fmla="*/ 1933575 w 21600"/>
              <a:gd name="T1" fmla="*/ 533400 h 21600"/>
              <a:gd name="T2" fmla="*/ 1104900 w 21600"/>
              <a:gd name="T3" fmla="*/ 1066800 h 21600"/>
              <a:gd name="T4" fmla="*/ 276225 w 21600"/>
              <a:gd name="T5" fmla="*/ 533400 h 21600"/>
              <a:gd name="T6" fmla="*/ 110490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65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dirty="0"/>
              <a:t>Gifts</a:t>
            </a:r>
          </a:p>
          <a:p>
            <a:pPr algn="ctr" eaLnBrk="1" hangingPunct="1"/>
            <a:r>
              <a:rPr lang="en-US" altLang="en-US" dirty="0"/>
              <a:t>and</a:t>
            </a:r>
          </a:p>
          <a:p>
            <a:pPr algn="ctr" eaLnBrk="1" hangingPunct="1"/>
            <a:r>
              <a:rPr lang="en-US" altLang="en-US" dirty="0"/>
              <a:t>Favors</a:t>
            </a:r>
          </a:p>
        </p:txBody>
      </p:sp>
      <p:sp>
        <p:nvSpPr>
          <p:cNvPr id="14" name="Line 12"/>
          <p:cNvSpPr>
            <a:spLocks noChangeShapeType="1"/>
          </p:cNvSpPr>
          <p:nvPr/>
        </p:nvSpPr>
        <p:spPr bwMode="auto">
          <a:xfrm>
            <a:off x="4038600" y="2514600"/>
            <a:ext cx="106680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13"/>
          <p:cNvSpPr>
            <a:spLocks noChangeShapeType="1"/>
          </p:cNvSpPr>
          <p:nvPr/>
        </p:nvSpPr>
        <p:spPr bwMode="auto">
          <a:xfrm flipH="1">
            <a:off x="7239000" y="28194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0"/>
          <p:cNvSpPr>
            <a:spLocks noChangeShapeType="1"/>
          </p:cNvSpPr>
          <p:nvPr/>
        </p:nvSpPr>
        <p:spPr bwMode="auto">
          <a:xfrm flipV="1">
            <a:off x="4038600" y="4343400"/>
            <a:ext cx="1389646"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1"/>
          <p:cNvSpPr>
            <a:spLocks noChangeShapeType="1"/>
          </p:cNvSpPr>
          <p:nvPr/>
        </p:nvSpPr>
        <p:spPr bwMode="auto">
          <a:xfrm>
            <a:off x="6037846" y="4371474"/>
            <a:ext cx="1004" cy="9032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1"/>
          <p:cNvSpPr>
            <a:spLocks noChangeShapeType="1"/>
          </p:cNvSpPr>
          <p:nvPr/>
        </p:nvSpPr>
        <p:spPr bwMode="auto">
          <a:xfrm>
            <a:off x="6858000" y="4343400"/>
            <a:ext cx="106680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904341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75</a:t>
            </a:fld>
            <a:endParaRPr lang="en-US"/>
          </a:p>
        </p:txBody>
      </p:sp>
      <p:pic>
        <p:nvPicPr>
          <p:cNvPr id="6" name="Picture 4" descr="ccd_example_ok-ges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9049"/>
            <a:ext cx="9144000" cy="652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28260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Stereotypes vs. Generalizations</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76</a:t>
            </a:fld>
            <a:endParaRPr lang="en-US"/>
          </a:p>
        </p:txBody>
      </p:sp>
      <p:pic>
        <p:nvPicPr>
          <p:cNvPr id="6" name="Picture 13" descr="giantAfghan"/>
          <p:cNvPicPr>
            <a:picLocks noChangeAspect="1" noChangeArrowheads="1"/>
          </p:cNvPicPr>
          <p:nvPr/>
        </p:nvPicPr>
        <p:blipFill>
          <a:blip r:embed="rId2" cstate="print"/>
          <a:srcRect t="6557" r="7607"/>
          <a:stretch>
            <a:fillRect/>
          </a:stretch>
        </p:blipFill>
        <p:spPr bwMode="auto">
          <a:xfrm>
            <a:off x="4335463" y="1688149"/>
            <a:ext cx="4083050" cy="467455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144875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Stereotypes vs. Generalizations</a:t>
            </a:r>
          </a:p>
        </p:txBody>
      </p:sp>
      <p:sp>
        <p:nvSpPr>
          <p:cNvPr id="3" name="Content Placeholder 2"/>
          <p:cNvSpPr>
            <a:spLocks noGrp="1"/>
          </p:cNvSpPr>
          <p:nvPr>
            <p:ph idx="1"/>
          </p:nvPr>
        </p:nvSpPr>
        <p:spPr/>
        <p:txBody>
          <a:bodyPr/>
          <a:lstStyle/>
          <a:p>
            <a:pPr lvl="0">
              <a:spcBef>
                <a:spcPct val="0"/>
              </a:spcBef>
              <a:buFont typeface="Arial" panose="020B0604020202020204" pitchFamily="34" charset="0"/>
              <a:buChar char="•"/>
            </a:pPr>
            <a:r>
              <a:rPr lang="en-US" dirty="0">
                <a:solidFill>
                  <a:prstClr val="black"/>
                </a:solidFill>
              </a:rPr>
              <a:t>Stereotypes</a:t>
            </a:r>
          </a:p>
          <a:p>
            <a:pPr marL="685800" lvl="1" indent="-228600">
              <a:spcBef>
                <a:spcPct val="0"/>
              </a:spcBef>
              <a:buFont typeface="Arial" panose="020B0604020202020204" pitchFamily="34" charset="0"/>
              <a:buChar char="•"/>
            </a:pPr>
            <a:r>
              <a:rPr lang="en-US" dirty="0">
                <a:solidFill>
                  <a:prstClr val="black"/>
                </a:solidFill>
              </a:rPr>
              <a:t>Can be positive or negative</a:t>
            </a:r>
          </a:p>
          <a:p>
            <a:pPr marL="685800" lvl="1" indent="-228600">
              <a:spcBef>
                <a:spcPct val="0"/>
              </a:spcBef>
              <a:buFont typeface="Arial" panose="020B0604020202020204" pitchFamily="34" charset="0"/>
              <a:buChar char="•"/>
            </a:pPr>
            <a:r>
              <a:rPr lang="en-US" dirty="0">
                <a:solidFill>
                  <a:prstClr val="black"/>
                </a:solidFill>
              </a:rPr>
              <a:t>Usually exaggerated; never moves beyond bias and often based on infrequent interaction </a:t>
            </a:r>
          </a:p>
          <a:p>
            <a:pPr lvl="0">
              <a:spcBef>
                <a:spcPct val="0"/>
              </a:spcBef>
              <a:buFont typeface="Arial" panose="020B0604020202020204" pitchFamily="34" charset="0"/>
              <a:buChar char="•"/>
            </a:pPr>
            <a:r>
              <a:rPr lang="en-US" dirty="0">
                <a:solidFill>
                  <a:prstClr val="black"/>
                </a:solidFill>
              </a:rPr>
              <a:t>Generalizations</a:t>
            </a:r>
          </a:p>
          <a:p>
            <a:pPr marL="742950" lvl="2" indent="-342900">
              <a:spcBef>
                <a:spcPct val="0"/>
              </a:spcBef>
              <a:buFont typeface="Arial" panose="020B0604020202020204" pitchFamily="34" charset="0"/>
              <a:buChar char="•"/>
            </a:pPr>
            <a:r>
              <a:rPr lang="en-US" sz="2400" dirty="0">
                <a:solidFill>
                  <a:prstClr val="black"/>
                </a:solidFill>
              </a:rPr>
              <a:t>Based on research, surveys, or years of interaction</a:t>
            </a:r>
          </a:p>
          <a:p>
            <a:pPr marL="742950" lvl="2" indent="-342900">
              <a:spcBef>
                <a:spcPct val="0"/>
              </a:spcBef>
              <a:buFont typeface="Arial" panose="020B0604020202020204" pitchFamily="34" charset="0"/>
              <a:buChar char="•"/>
            </a:pPr>
            <a:r>
              <a:rPr lang="en-US" sz="2400" dirty="0">
                <a:solidFill>
                  <a:prstClr val="black"/>
                </a:solidFill>
              </a:rPr>
              <a:t>Less value judgment, more  observation or acceptance </a:t>
            </a:r>
          </a:p>
          <a:p>
            <a:pPr lvl="0">
              <a:spcBef>
                <a:spcPct val="0"/>
              </a:spcBef>
              <a:buFont typeface="Arial" panose="020B0604020202020204" pitchFamily="34" charset="0"/>
              <a:buChar char="•"/>
            </a:pPr>
            <a:endParaRPr lang="en-US" dirty="0">
              <a:solidFill>
                <a:prstClr val="black"/>
              </a:solidFill>
              <a:latin typeface="Calibri" panose="020F0502020204030204"/>
              <a:cs typeface="+mn-cs"/>
            </a:endParaRP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77</a:t>
            </a:fld>
            <a:endParaRPr lang="en-US"/>
          </a:p>
        </p:txBody>
      </p:sp>
      <p:sp>
        <p:nvSpPr>
          <p:cNvPr id="6" name="TextBox 5"/>
          <p:cNvSpPr txBox="1"/>
          <p:nvPr/>
        </p:nvSpPr>
        <p:spPr>
          <a:xfrm>
            <a:off x="2301240" y="5654041"/>
            <a:ext cx="7818120" cy="461665"/>
          </a:xfrm>
          <a:prstGeom prst="rect">
            <a:avLst/>
          </a:prstGeom>
          <a:solidFill>
            <a:schemeClr val="accent1"/>
          </a:solidFill>
          <a:ln w="12700">
            <a:solidFill>
              <a:srgbClr val="000000"/>
            </a:solidFill>
          </a:ln>
        </p:spPr>
        <p:txBody>
          <a:bodyPr wrap="square" rtlCol="0">
            <a:spAutoFit/>
          </a:bodyPr>
          <a:lstStyle/>
          <a:p>
            <a:pPr algn="ctr"/>
            <a:r>
              <a:rPr lang="en-US" sz="2400" b="1" i="1" dirty="0"/>
              <a:t>What are some common stereotypes of Americans?</a:t>
            </a:r>
            <a:endParaRPr lang="en-US" b="1" i="1" dirty="0"/>
          </a:p>
        </p:txBody>
      </p:sp>
    </p:spTree>
    <p:extLst>
      <p:ext uri="{BB962C8B-B14F-4D97-AF65-F5344CB8AC3E}">
        <p14:creationId xmlns:p14="http://schemas.microsoft.com/office/powerpoint/2010/main" val="362743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da-DK" altLang="da-DK" dirty="0"/>
              <a:t>Cultural identity exercise</a:t>
            </a:r>
            <a:endParaRPr lang="en-US" dirty="0"/>
          </a:p>
        </p:txBody>
      </p:sp>
      <p:sp>
        <p:nvSpPr>
          <p:cNvPr id="3" name="Content Placeholder 2"/>
          <p:cNvSpPr>
            <a:spLocks noGrp="1"/>
          </p:cNvSpPr>
          <p:nvPr>
            <p:ph idx="1"/>
          </p:nvPr>
        </p:nvSpPr>
        <p:spPr/>
        <p:txBody>
          <a:bodyPr/>
          <a:lstStyle/>
          <a:p>
            <a:pPr lvl="0">
              <a:buFont typeface="Arial" panose="020B0604020202020204" pitchFamily="34" charset="0"/>
              <a:buChar char="•"/>
            </a:pPr>
            <a:r>
              <a:rPr lang="da-DK" altLang="da-DK" dirty="0">
                <a:solidFill>
                  <a:prstClr val="black"/>
                </a:solidFill>
              </a:rPr>
              <a:t>In your table (5min) </a:t>
            </a:r>
          </a:p>
          <a:p>
            <a:pPr marL="685800" lvl="1" indent="-228600">
              <a:buFont typeface="Arial" panose="020B0604020202020204" pitchFamily="34" charset="0"/>
              <a:buChar char="•"/>
            </a:pPr>
            <a:endParaRPr lang="da-DK" altLang="da-DK" dirty="0">
              <a:solidFill>
                <a:prstClr val="black"/>
              </a:solidFill>
            </a:endParaRPr>
          </a:p>
          <a:p>
            <a:pPr marL="685800" lvl="1" indent="-228600">
              <a:buFont typeface="Wingdings" panose="05000000000000000000" pitchFamily="2" charset="2"/>
              <a:buChar char="Ø"/>
            </a:pPr>
            <a:r>
              <a:rPr lang="da-DK" altLang="da-DK" dirty="0">
                <a:solidFill>
                  <a:prstClr val="black"/>
                </a:solidFill>
              </a:rPr>
              <a:t>Write down the cultures you belong to! (at least three)</a:t>
            </a:r>
          </a:p>
          <a:p>
            <a:pPr marL="685800" lvl="1" indent="-228600">
              <a:buFont typeface="Wingdings" panose="05000000000000000000" pitchFamily="2" charset="2"/>
              <a:buChar char="Ø"/>
            </a:pPr>
            <a:r>
              <a:rPr lang="da-DK" altLang="da-DK" dirty="0">
                <a:solidFill>
                  <a:prstClr val="black"/>
                </a:solidFill>
              </a:rPr>
              <a:t>Fold the paper, swap with your neighbour</a:t>
            </a:r>
          </a:p>
          <a:p>
            <a:pPr marL="685800" lvl="1" indent="-228600">
              <a:buFont typeface="Wingdings" panose="05000000000000000000" pitchFamily="2" charset="2"/>
              <a:buChar char="Ø"/>
            </a:pPr>
            <a:r>
              <a:rPr lang="da-DK" altLang="da-DK" dirty="0">
                <a:solidFill>
                  <a:prstClr val="black"/>
                </a:solidFill>
              </a:rPr>
              <a:t>Underline the culture you think is the most important for the other person and strike out the others</a:t>
            </a:r>
          </a:p>
          <a:p>
            <a:pPr marL="685800" lvl="1" indent="-228600">
              <a:buFont typeface="Wingdings" panose="05000000000000000000" pitchFamily="2" charset="2"/>
              <a:buChar char="Ø"/>
            </a:pPr>
            <a:r>
              <a:rPr lang="da-DK" altLang="da-DK" dirty="0">
                <a:solidFill>
                  <a:prstClr val="black"/>
                </a:solidFill>
              </a:rPr>
              <a:t>Swap back and reflect upon your reactions when striking out – and being striked out</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78</a:t>
            </a:fld>
            <a:endParaRPr lang="en-US"/>
          </a:p>
        </p:txBody>
      </p:sp>
    </p:spTree>
    <p:extLst>
      <p:ext uri="{BB962C8B-B14F-4D97-AF65-F5344CB8AC3E}">
        <p14:creationId xmlns:p14="http://schemas.microsoft.com/office/powerpoint/2010/main" val="8334432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latin typeface="Garamond" panose="02020404030301010803" pitchFamily="18" charset="0"/>
              </a:rPr>
              <a:t>Brookings Executive Education                              		              University of South Florida</a:t>
            </a:r>
            <a:endParaRPr lang="en-US" dirty="0">
              <a:latin typeface="Garamond" panose="02020404030301010803" pitchFamily="18" charset="0"/>
            </a:endParaRPr>
          </a:p>
        </p:txBody>
      </p:sp>
      <p:sp>
        <p:nvSpPr>
          <p:cNvPr id="3" name="Slide Number Placeholder 2"/>
          <p:cNvSpPr>
            <a:spLocks noGrp="1"/>
          </p:cNvSpPr>
          <p:nvPr>
            <p:ph type="sldNum" sz="quarter" idx="12"/>
          </p:nvPr>
        </p:nvSpPr>
        <p:spPr/>
        <p:txBody>
          <a:bodyPr/>
          <a:lstStyle/>
          <a:p>
            <a:fld id="{10B0FD11-B1C3-4D4F-AEB3-910042143524}" type="slidenum">
              <a:rPr lang="en-US" smtClean="0"/>
              <a:t>79</a:t>
            </a:fld>
            <a:endParaRPr lang="en-US" dirty="0"/>
          </a:p>
        </p:txBody>
      </p:sp>
      <p:sp>
        <p:nvSpPr>
          <p:cNvPr id="4" name="TextBox 3"/>
          <p:cNvSpPr txBox="1"/>
          <p:nvPr/>
        </p:nvSpPr>
        <p:spPr>
          <a:xfrm>
            <a:off x="1087395" y="439568"/>
            <a:ext cx="9979998" cy="5262979"/>
          </a:xfrm>
          <a:prstGeom prst="rect">
            <a:avLst/>
          </a:prstGeom>
          <a:noFill/>
        </p:spPr>
        <p:txBody>
          <a:bodyPr wrap="square" rtlCol="0">
            <a:spAutoFit/>
          </a:bodyPr>
          <a:lstStyle/>
          <a:p>
            <a:endParaRPr lang="en-US" sz="2800" dirty="0"/>
          </a:p>
          <a:p>
            <a:r>
              <a:rPr lang="en-US" sz="2800" dirty="0" smtClean="0">
                <a:latin typeface="Arial" panose="020B0604020202020204" pitchFamily="34" charset="0"/>
                <a:cs typeface="Arial" panose="020B0604020202020204" pitchFamily="34" charset="0"/>
              </a:rPr>
              <a:t>Takeaways </a:t>
            </a:r>
          </a:p>
          <a:p>
            <a:endParaRPr lang="en-US" sz="2800" dirty="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Several factors influence can influence the process of negotiations, and that the influence of these factors can change over time.</a:t>
            </a:r>
          </a:p>
          <a:p>
            <a:endParaRPr lang="en-US" sz="2800" dirty="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The challenge is to understand the simultaneous, multiple influences of several factors on the negotiation process and outcome and to update this understanding regularly as circumstances change.  </a:t>
            </a:r>
          </a:p>
          <a:p>
            <a:pPr marL="914400" lvl="1" indent="-457200">
              <a:buFont typeface="Wingdings" panose="05000000000000000000" pitchFamily="2" charset="2"/>
              <a:buChar char="Ø"/>
            </a:pPr>
            <a:endParaRPr lang="en-US" sz="2800" dirty="0" smtClean="0"/>
          </a:p>
        </p:txBody>
      </p:sp>
    </p:spTree>
    <p:extLst>
      <p:ext uri="{BB962C8B-B14F-4D97-AF65-F5344CB8AC3E}">
        <p14:creationId xmlns:p14="http://schemas.microsoft.com/office/powerpoint/2010/main" val="3994942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dirty="0" smtClean="0"/>
              <a:t>Strategic Communication Supports Organizational Interests</a:t>
            </a:r>
          </a:p>
        </p:txBody>
      </p:sp>
      <p:sp>
        <p:nvSpPr>
          <p:cNvPr id="68611" name="Content Placeholder 2"/>
          <p:cNvSpPr>
            <a:spLocks noGrp="1"/>
          </p:cNvSpPr>
          <p:nvPr>
            <p:ph idx="1"/>
          </p:nvPr>
        </p:nvSpPr>
        <p:spPr/>
        <p:txBody>
          <a:bodyPr/>
          <a:lstStyle/>
          <a:p>
            <a:r>
              <a:rPr lang="en-US" altLang="en-US" dirty="0" smtClean="0"/>
              <a:t>Strategic communication should be help support larger organizational objectives.</a:t>
            </a:r>
          </a:p>
          <a:p>
            <a:r>
              <a:rPr lang="en-US" altLang="en-US" dirty="0" smtClean="0"/>
              <a:t>Each </a:t>
            </a:r>
            <a:r>
              <a:rPr lang="en-US" altLang="en-US" dirty="0"/>
              <a:t>individual strategic communications </a:t>
            </a:r>
            <a:r>
              <a:rPr lang="en-US" altLang="en-US" dirty="0" smtClean="0"/>
              <a:t>action </a:t>
            </a:r>
            <a:r>
              <a:rPr lang="en-US" altLang="en-US" dirty="0"/>
              <a:t>is connected to relationships and larger organizational objectives.  </a:t>
            </a:r>
          </a:p>
          <a:p>
            <a:r>
              <a:rPr lang="en-US" altLang="en-US" dirty="0"/>
              <a:t>Failure to </a:t>
            </a:r>
            <a:r>
              <a:rPr lang="en-US" altLang="en-US" dirty="0" smtClean="0"/>
              <a:t>understand the </a:t>
            </a:r>
            <a:r>
              <a:rPr lang="en-US" altLang="en-US" dirty="0"/>
              <a:t>bigger picture can be harmful to an organization. </a:t>
            </a:r>
            <a:endParaRPr lang="en-US" altLang="en-US" dirty="0" smtClean="0"/>
          </a:p>
          <a:p>
            <a:r>
              <a:rPr lang="en-US" altLang="en-US" dirty="0" smtClean="0"/>
              <a:t>Why is strategic communication crucial for SOF?</a:t>
            </a:r>
            <a:endParaRPr lang="en-US" altLang="en-US" dirty="0"/>
          </a:p>
          <a:p>
            <a:endParaRPr lang="en-US" altLang="en-US" dirty="0" smtClean="0"/>
          </a:p>
        </p:txBody>
      </p:sp>
      <p:sp>
        <p:nvSpPr>
          <p:cNvPr id="4" name="Rectangle 3"/>
          <p:cNvSpPr/>
          <p:nvPr/>
        </p:nvSpPr>
        <p:spPr>
          <a:xfrm>
            <a:off x="10528300" y="0"/>
            <a:ext cx="1663700" cy="457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Fundamentals</a:t>
            </a:r>
            <a:endParaRPr lang="en-US" dirty="0"/>
          </a:p>
        </p:txBody>
      </p:sp>
    </p:spTree>
    <p:extLst>
      <p:ext uri="{BB962C8B-B14F-4D97-AF65-F5344CB8AC3E}">
        <p14:creationId xmlns:p14="http://schemas.microsoft.com/office/powerpoint/2010/main" val="35306864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International Conflict Resolution Negotiations</a:t>
            </a:r>
            <a:br>
              <a:rPr lang="en-US" sz="3200" b="1" dirty="0"/>
            </a:br>
            <a:endParaRPr lang="en-US" sz="3200" dirty="0"/>
          </a:p>
        </p:txBody>
      </p:sp>
      <p:sp>
        <p:nvSpPr>
          <p:cNvPr id="3" name="Content Placeholder 2"/>
          <p:cNvSpPr>
            <a:spLocks noGrp="1"/>
          </p:cNvSpPr>
          <p:nvPr>
            <p:ph idx="1"/>
          </p:nvPr>
        </p:nvSpPr>
        <p:spPr/>
        <p:txBody>
          <a:bodyPr/>
          <a:lstStyle/>
          <a:p>
            <a:pPr marL="457200" lvl="0" indent="-457200">
              <a:lnSpc>
                <a:spcPct val="100000"/>
              </a:lnSpc>
              <a:spcBef>
                <a:spcPts val="0"/>
              </a:spcBef>
              <a:buFont typeface="Wingdings" panose="05000000000000000000" pitchFamily="2" charset="2"/>
              <a:buChar char="Ø"/>
            </a:pPr>
            <a:r>
              <a:rPr lang="en-US" altLang="en-US" i="1" dirty="0">
                <a:solidFill>
                  <a:prstClr val="black"/>
                </a:solidFill>
              </a:rPr>
              <a:t>Intrapersonal</a:t>
            </a:r>
            <a:r>
              <a:rPr lang="en-US" altLang="en-US" dirty="0">
                <a:solidFill>
                  <a:prstClr val="black"/>
                </a:solidFill>
              </a:rPr>
              <a:t> conflict</a:t>
            </a:r>
          </a:p>
          <a:p>
            <a:pPr marL="457200" lvl="1" indent="0">
              <a:lnSpc>
                <a:spcPct val="100000"/>
              </a:lnSpc>
              <a:spcBef>
                <a:spcPts val="0"/>
              </a:spcBef>
              <a:buNone/>
            </a:pPr>
            <a:r>
              <a:rPr lang="en-US" altLang="en-US" dirty="0">
                <a:solidFill>
                  <a:prstClr val="black"/>
                </a:solidFill>
              </a:rPr>
              <a:t>	Conflict within the individual</a:t>
            </a:r>
            <a:endParaRPr lang="en-US" altLang="en-US" sz="1800" dirty="0">
              <a:solidFill>
                <a:prstClr val="black"/>
              </a:solidFill>
            </a:endParaRPr>
          </a:p>
          <a:p>
            <a:pPr marL="457200" lvl="0" indent="-457200">
              <a:lnSpc>
                <a:spcPct val="100000"/>
              </a:lnSpc>
              <a:spcBef>
                <a:spcPts val="0"/>
              </a:spcBef>
              <a:buFont typeface="Wingdings" panose="05000000000000000000" pitchFamily="2" charset="2"/>
              <a:buChar char="Ø"/>
            </a:pPr>
            <a:r>
              <a:rPr lang="en-US" altLang="en-US" i="1" dirty="0">
                <a:solidFill>
                  <a:prstClr val="black"/>
                </a:solidFill>
              </a:rPr>
              <a:t>Interpersonal</a:t>
            </a:r>
            <a:r>
              <a:rPr lang="en-US" altLang="en-US" dirty="0">
                <a:solidFill>
                  <a:prstClr val="black"/>
                </a:solidFill>
              </a:rPr>
              <a:t> conflict</a:t>
            </a:r>
          </a:p>
          <a:p>
            <a:pPr marL="457200" lvl="1" indent="0">
              <a:lnSpc>
                <a:spcPct val="100000"/>
              </a:lnSpc>
              <a:spcBef>
                <a:spcPts val="0"/>
              </a:spcBef>
              <a:buNone/>
            </a:pPr>
            <a:r>
              <a:rPr lang="en-US" altLang="en-US" dirty="0">
                <a:solidFill>
                  <a:prstClr val="black"/>
                </a:solidFill>
              </a:rPr>
              <a:t>	Conflict among and between individuals</a:t>
            </a:r>
          </a:p>
          <a:p>
            <a:pPr marL="457200" lvl="0" indent="-457200">
              <a:lnSpc>
                <a:spcPct val="100000"/>
              </a:lnSpc>
              <a:spcBef>
                <a:spcPts val="0"/>
              </a:spcBef>
              <a:buFont typeface="Wingdings" panose="05000000000000000000" pitchFamily="2" charset="2"/>
              <a:buChar char="Ø"/>
            </a:pPr>
            <a:r>
              <a:rPr lang="en-US" altLang="en-US" i="1" dirty="0">
                <a:solidFill>
                  <a:prstClr val="black"/>
                </a:solidFill>
              </a:rPr>
              <a:t>Intragroup</a:t>
            </a:r>
            <a:r>
              <a:rPr lang="en-US" altLang="en-US" dirty="0">
                <a:solidFill>
                  <a:prstClr val="black"/>
                </a:solidFill>
              </a:rPr>
              <a:t> conflict</a:t>
            </a:r>
          </a:p>
          <a:p>
            <a:pPr marL="457200" lvl="1" indent="0">
              <a:lnSpc>
                <a:spcPct val="100000"/>
              </a:lnSpc>
              <a:spcBef>
                <a:spcPts val="0"/>
              </a:spcBef>
              <a:buNone/>
            </a:pPr>
            <a:r>
              <a:rPr lang="en-US" altLang="en-US" dirty="0">
                <a:solidFill>
                  <a:prstClr val="black"/>
                </a:solidFill>
              </a:rPr>
              <a:t>	Conflict within a group</a:t>
            </a:r>
          </a:p>
          <a:p>
            <a:pPr marL="457200" lvl="0" indent="-457200">
              <a:lnSpc>
                <a:spcPct val="100000"/>
              </a:lnSpc>
              <a:spcBef>
                <a:spcPts val="0"/>
              </a:spcBef>
              <a:buFont typeface="Wingdings" panose="05000000000000000000" pitchFamily="2" charset="2"/>
              <a:buChar char="Ø"/>
            </a:pPr>
            <a:r>
              <a:rPr lang="en-US" altLang="en-US" i="1" dirty="0">
                <a:solidFill>
                  <a:prstClr val="black"/>
                </a:solidFill>
              </a:rPr>
              <a:t>Intergroup</a:t>
            </a:r>
            <a:r>
              <a:rPr lang="en-US" altLang="en-US" dirty="0">
                <a:solidFill>
                  <a:prstClr val="black"/>
                </a:solidFill>
              </a:rPr>
              <a:t> conflict</a:t>
            </a:r>
          </a:p>
          <a:p>
            <a:pPr marL="457200" lvl="1" indent="0">
              <a:lnSpc>
                <a:spcPct val="100000"/>
              </a:lnSpc>
              <a:spcBef>
                <a:spcPts val="0"/>
              </a:spcBef>
              <a:buNone/>
            </a:pPr>
            <a:r>
              <a:rPr lang="en-US" altLang="en-US" dirty="0">
                <a:solidFill>
                  <a:prstClr val="black"/>
                </a:solidFill>
              </a:rPr>
              <a:t>	Conflict among and between groups</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80</a:t>
            </a:fld>
            <a:endParaRPr lang="en-US"/>
          </a:p>
        </p:txBody>
      </p:sp>
    </p:spTree>
    <p:extLst>
      <p:ext uri="{BB962C8B-B14F-4D97-AF65-F5344CB8AC3E}">
        <p14:creationId xmlns:p14="http://schemas.microsoft.com/office/powerpoint/2010/main" val="36057565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current international conflicts</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pPr marL="800100" lvl="1" indent="-342900">
              <a:buFont typeface="Wingdings" panose="05000000000000000000" pitchFamily="2" charset="2"/>
              <a:buChar char="Ø"/>
            </a:pPr>
            <a:r>
              <a:rPr lang="en-US" dirty="0"/>
              <a:t> </a:t>
            </a:r>
            <a:r>
              <a:rPr lang="en-US" sz="3200" b="1" dirty="0"/>
              <a:t>Peacebuilding</a:t>
            </a:r>
          </a:p>
          <a:p>
            <a:pPr marL="1257300" lvl="2" indent="-342900">
              <a:buFont typeface="Wingdings" panose="05000000000000000000" pitchFamily="2" charset="2"/>
              <a:buChar char="Ø"/>
            </a:pPr>
            <a:r>
              <a:rPr lang="en-US" sz="2400" dirty="0"/>
              <a:t>Peacemaking</a:t>
            </a:r>
          </a:p>
          <a:p>
            <a:pPr marL="1257300" lvl="2" indent="-342900">
              <a:buFont typeface="Wingdings" panose="05000000000000000000" pitchFamily="2" charset="2"/>
              <a:buChar char="Ø"/>
            </a:pPr>
            <a:r>
              <a:rPr lang="en-US" sz="2400" dirty="0"/>
              <a:t>Peacekeeping</a:t>
            </a:r>
          </a:p>
          <a:p>
            <a:pPr marL="1257300" lvl="2" indent="-342900">
              <a:buFont typeface="Wingdings" panose="05000000000000000000" pitchFamily="2" charset="2"/>
              <a:buChar char="Ø"/>
            </a:pPr>
            <a:r>
              <a:rPr lang="en-US" sz="2400" dirty="0"/>
              <a:t>Peacebuilding</a:t>
            </a:r>
          </a:p>
          <a:p>
            <a:pPr marL="1257300" lvl="2" indent="-342900">
              <a:buFont typeface="Wingdings" panose="05000000000000000000" pitchFamily="2" charset="2"/>
              <a:buChar char="Ø"/>
            </a:pPr>
            <a:r>
              <a:rPr lang="en-US" sz="2400" dirty="0"/>
              <a:t>Humanitarian Interventions </a:t>
            </a:r>
          </a:p>
          <a:p>
            <a:pPr lvl="2"/>
            <a:endParaRPr lang="en-US" sz="2400" dirty="0"/>
          </a:p>
          <a:p>
            <a:pPr marL="800100" lvl="1" indent="-342900">
              <a:buFont typeface="Wingdings" panose="05000000000000000000" pitchFamily="2" charset="2"/>
              <a:buChar char="Ø"/>
            </a:pPr>
            <a:r>
              <a:rPr lang="en-US" sz="3200" b="1" dirty="0"/>
              <a:t>Traditional methods of peacebuilding</a:t>
            </a:r>
          </a:p>
          <a:p>
            <a:pPr marL="1257300" lvl="2" indent="-342900">
              <a:buFont typeface="Wingdings" panose="05000000000000000000" pitchFamily="2" charset="2"/>
              <a:buChar char="Ø"/>
            </a:pPr>
            <a:r>
              <a:rPr lang="en-US" sz="2400" dirty="0"/>
              <a:t>facilitation, </a:t>
            </a:r>
          </a:p>
          <a:p>
            <a:pPr marL="1257300" lvl="2" indent="-342900">
              <a:buFont typeface="Wingdings" panose="05000000000000000000" pitchFamily="2" charset="2"/>
              <a:buChar char="Ø"/>
            </a:pPr>
            <a:r>
              <a:rPr lang="en-US" sz="2400" dirty="0"/>
              <a:t>mediation, </a:t>
            </a:r>
          </a:p>
          <a:p>
            <a:pPr marL="1257300" lvl="2" indent="-342900">
              <a:buFont typeface="Wingdings" panose="05000000000000000000" pitchFamily="2" charset="2"/>
              <a:buChar char="Ø"/>
            </a:pPr>
            <a:r>
              <a:rPr lang="en-US" sz="2400" dirty="0"/>
              <a:t>arbitration </a:t>
            </a:r>
          </a:p>
          <a:p>
            <a:pPr marL="1257300" lvl="2" indent="-342900">
              <a:buFont typeface="Wingdings" panose="05000000000000000000" pitchFamily="2" charset="2"/>
              <a:buChar char="Ø"/>
            </a:pPr>
            <a:r>
              <a:rPr lang="en-US" sz="2400" dirty="0"/>
              <a:t>international court</a:t>
            </a:r>
          </a:p>
          <a:p>
            <a:pPr marL="1257300" lvl="2" indent="-342900">
              <a:buFont typeface="Wingdings" panose="05000000000000000000" pitchFamily="2" charset="2"/>
              <a:buChar char="Ø"/>
            </a:pPr>
            <a:r>
              <a:rPr lang="en-US" sz="2400" dirty="0"/>
              <a:t>reconciliation, </a:t>
            </a:r>
          </a:p>
          <a:p>
            <a:pPr marL="1257300" lvl="2" indent="-342900">
              <a:buFont typeface="Wingdings" panose="05000000000000000000" pitchFamily="2" charset="2"/>
              <a:buChar char="Ø"/>
            </a:pPr>
            <a:r>
              <a:rPr lang="en-US" sz="2400" dirty="0"/>
              <a:t>Track II diplomacy</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81</a:t>
            </a:fld>
            <a:endParaRPr lang="en-US"/>
          </a:p>
        </p:txBody>
      </p:sp>
    </p:spTree>
    <p:extLst>
      <p:ext uri="{BB962C8B-B14F-4D97-AF65-F5344CB8AC3E}">
        <p14:creationId xmlns:p14="http://schemas.microsoft.com/office/powerpoint/2010/main" val="36336796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en-US" dirty="0"/>
              <a:t>Negotiating Process</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82</a:t>
            </a:fld>
            <a:endParaRPr lang="en-US"/>
          </a:p>
        </p:txBody>
      </p:sp>
      <p:sp>
        <p:nvSpPr>
          <p:cNvPr id="6" name="TextBox 5"/>
          <p:cNvSpPr txBox="1"/>
          <p:nvPr/>
        </p:nvSpPr>
        <p:spPr>
          <a:xfrm>
            <a:off x="1981200" y="1143001"/>
            <a:ext cx="8229600" cy="830263"/>
          </a:xfrm>
          <a:prstGeom prst="rect">
            <a:avLst/>
          </a:prstGeom>
          <a:noFill/>
        </p:spPr>
        <p:txBody>
          <a:bodyPr>
            <a:spAutoFit/>
          </a:bodyPr>
          <a:lstStyle/>
          <a:p>
            <a:pPr algn="ctr" eaLnBrk="1" hangingPunct="1">
              <a:defRPr/>
            </a:pPr>
            <a:r>
              <a:rPr lang="en-US" sz="2400" b="1" dirty="0">
                <a:latin typeface="Arial" charset="0"/>
              </a:rPr>
              <a:t>Step 3:</a:t>
            </a:r>
          </a:p>
          <a:p>
            <a:pPr algn="ctr" eaLnBrk="1" hangingPunct="1">
              <a:defRPr/>
            </a:pPr>
            <a:r>
              <a:rPr lang="en-US" sz="2400" b="1" dirty="0">
                <a:latin typeface="Arial" charset="0"/>
              </a:rPr>
              <a:t>Propose Action in a Way that They Can Accept</a:t>
            </a:r>
          </a:p>
        </p:txBody>
      </p:sp>
      <p:sp>
        <p:nvSpPr>
          <p:cNvPr id="7" name="TextBox 6"/>
          <p:cNvSpPr txBox="1"/>
          <p:nvPr/>
        </p:nvSpPr>
        <p:spPr>
          <a:xfrm>
            <a:off x="1042737" y="4191000"/>
            <a:ext cx="2614863" cy="1200329"/>
          </a:xfrm>
          <a:prstGeom prst="rect">
            <a:avLst/>
          </a:prstGeom>
          <a:noFill/>
        </p:spPr>
        <p:txBody>
          <a:bodyPr wrap="square">
            <a:spAutoFit/>
          </a:bodyPr>
          <a:lstStyle/>
          <a:p>
            <a:pPr algn="ctr" eaLnBrk="1" hangingPunct="1">
              <a:defRPr/>
            </a:pPr>
            <a:r>
              <a:rPr lang="en-US" sz="2400" b="1" dirty="0">
                <a:latin typeface="Arial" charset="0"/>
              </a:rPr>
              <a:t>Step 1:</a:t>
            </a:r>
          </a:p>
          <a:p>
            <a:pPr algn="ctr" eaLnBrk="1" hangingPunct="1">
              <a:defRPr/>
            </a:pPr>
            <a:r>
              <a:rPr lang="en-US" sz="2400" b="1" dirty="0">
                <a:latin typeface="Arial" charset="0"/>
              </a:rPr>
              <a:t>Know </a:t>
            </a:r>
            <a:r>
              <a:rPr lang="en-US" sz="2400" b="1" dirty="0" smtClean="0">
                <a:latin typeface="Arial" charset="0"/>
              </a:rPr>
              <a:t>What </a:t>
            </a:r>
            <a:r>
              <a:rPr lang="en-US" sz="2400" b="1" dirty="0">
                <a:latin typeface="Arial" charset="0"/>
              </a:rPr>
              <a:t>You Want</a:t>
            </a:r>
          </a:p>
        </p:txBody>
      </p:sp>
      <p:sp>
        <p:nvSpPr>
          <p:cNvPr id="8" name="Isosceles Triangle 7"/>
          <p:cNvSpPr/>
          <p:nvPr/>
        </p:nvSpPr>
        <p:spPr>
          <a:xfrm>
            <a:off x="3200400" y="1981200"/>
            <a:ext cx="5715000" cy="4114800"/>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9" name="TextBox 6"/>
          <p:cNvSpPr txBox="1">
            <a:spLocks noChangeArrowheads="1"/>
          </p:cNvSpPr>
          <p:nvPr/>
        </p:nvSpPr>
        <p:spPr bwMode="auto">
          <a:xfrm>
            <a:off x="4876800" y="3810000"/>
            <a:ext cx="2362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b="1">
                <a:solidFill>
                  <a:schemeClr val="bg1"/>
                </a:solidFill>
                <a:latin typeface="Arial" panose="020B0604020202020204" pitchFamily="34" charset="0"/>
              </a:defRPr>
            </a:lvl1pPr>
            <a:lvl2pPr marL="742950" indent="-285750">
              <a:spcBef>
                <a:spcPct val="20000"/>
              </a:spcBef>
              <a:buFont typeface="Wingdings" panose="05000000000000000000" pitchFamily="2" charset="2"/>
              <a:buChar char="§"/>
              <a:defRPr sz="2800" b="1">
                <a:solidFill>
                  <a:schemeClr val="bg1"/>
                </a:solidFill>
                <a:latin typeface="Arial" panose="020B0604020202020204" pitchFamily="34" charset="0"/>
              </a:defRPr>
            </a:lvl2pPr>
            <a:lvl3pPr marL="1143000" indent="-228600">
              <a:spcBef>
                <a:spcPct val="20000"/>
              </a:spcBef>
              <a:buFont typeface="Wingdings" panose="05000000000000000000" pitchFamily="2" charset="2"/>
              <a:buChar char="§"/>
              <a:defRPr sz="2400" b="1">
                <a:solidFill>
                  <a:schemeClr val="bg1"/>
                </a:solidFill>
                <a:latin typeface="Arial" panose="020B0604020202020204" pitchFamily="34" charset="0"/>
              </a:defRPr>
            </a:lvl3pPr>
            <a:lvl4pPr marL="1600200" indent="-228600">
              <a:spcBef>
                <a:spcPct val="20000"/>
              </a:spcBef>
              <a:buFont typeface="Wingdings" panose="05000000000000000000" pitchFamily="2" charset="2"/>
              <a:buChar char="§"/>
              <a:defRPr sz="2000" b="1">
                <a:solidFill>
                  <a:schemeClr val="bg1"/>
                </a:solidFill>
                <a:latin typeface="Arial" panose="020B0604020202020204" pitchFamily="34" charset="0"/>
              </a:defRPr>
            </a:lvl4pPr>
            <a:lvl5pPr marL="2057400" indent="-228600">
              <a:spcBef>
                <a:spcPct val="20000"/>
              </a:spcBef>
              <a:buFont typeface="Wingdings" panose="05000000000000000000" pitchFamily="2" charset="2"/>
              <a:buChar char="§"/>
              <a:defRPr sz="2000" b="1">
                <a:solidFill>
                  <a:schemeClr val="bg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b="1">
                <a:solidFill>
                  <a:schemeClr val="bg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b="1">
                <a:solidFill>
                  <a:schemeClr val="bg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b="1">
                <a:solidFill>
                  <a:schemeClr val="bg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b="1">
                <a:solidFill>
                  <a:schemeClr val="bg1"/>
                </a:solidFill>
                <a:latin typeface="Arial" panose="020B0604020202020204" pitchFamily="34" charset="0"/>
              </a:defRPr>
            </a:lvl9pPr>
          </a:lstStyle>
          <a:p>
            <a:pPr algn="ctr" eaLnBrk="1" hangingPunct="1">
              <a:spcBef>
                <a:spcPct val="0"/>
              </a:spcBef>
              <a:buFontTx/>
              <a:buNone/>
            </a:pPr>
            <a:r>
              <a:rPr lang="en-US" altLang="en-US" sz="2800" dirty="0">
                <a:solidFill>
                  <a:schemeClr val="tx1"/>
                </a:solidFill>
              </a:rPr>
              <a:t>The Negotiation Process</a:t>
            </a:r>
          </a:p>
        </p:txBody>
      </p:sp>
      <p:sp>
        <p:nvSpPr>
          <p:cNvPr id="10" name="TextBox 9"/>
          <p:cNvSpPr txBox="1"/>
          <p:nvPr/>
        </p:nvSpPr>
        <p:spPr>
          <a:xfrm>
            <a:off x="8534399" y="4191000"/>
            <a:ext cx="2662989" cy="1200329"/>
          </a:xfrm>
          <a:prstGeom prst="rect">
            <a:avLst/>
          </a:prstGeom>
          <a:noFill/>
        </p:spPr>
        <p:txBody>
          <a:bodyPr wrap="square">
            <a:spAutoFit/>
          </a:bodyPr>
          <a:lstStyle/>
          <a:p>
            <a:pPr algn="ctr" eaLnBrk="1" hangingPunct="1">
              <a:defRPr/>
            </a:pPr>
            <a:r>
              <a:rPr lang="en-US" sz="2400" b="1" dirty="0">
                <a:latin typeface="Arial" charset="0"/>
              </a:rPr>
              <a:t>Step 2:</a:t>
            </a:r>
          </a:p>
          <a:p>
            <a:pPr algn="ctr" eaLnBrk="1" hangingPunct="1">
              <a:defRPr/>
            </a:pPr>
            <a:r>
              <a:rPr lang="en-US" sz="2400" b="1" dirty="0">
                <a:latin typeface="Arial" charset="0"/>
              </a:rPr>
              <a:t>Know </a:t>
            </a:r>
            <a:r>
              <a:rPr lang="en-US" sz="2400" b="1" dirty="0" smtClean="0">
                <a:latin typeface="Arial" charset="0"/>
              </a:rPr>
              <a:t>What </a:t>
            </a:r>
            <a:r>
              <a:rPr lang="en-US" sz="2400" b="1" dirty="0">
                <a:latin typeface="Arial" charset="0"/>
              </a:rPr>
              <a:t>They Want</a:t>
            </a:r>
          </a:p>
        </p:txBody>
      </p:sp>
    </p:spTree>
    <p:extLst>
      <p:ext uri="{BB962C8B-B14F-4D97-AF65-F5344CB8AC3E}">
        <p14:creationId xmlns:p14="http://schemas.microsoft.com/office/powerpoint/2010/main" val="341830552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en-US" dirty="0"/>
              <a:t>Negotiation: Three Phases</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83</a:t>
            </a:fld>
            <a:endParaRPr lang="en-US"/>
          </a:p>
        </p:txBody>
      </p:sp>
      <p:sp>
        <p:nvSpPr>
          <p:cNvPr id="6" name="Rectangle 9"/>
          <p:cNvSpPr>
            <a:spLocks noChangeArrowheads="1"/>
          </p:cNvSpPr>
          <p:nvPr/>
        </p:nvSpPr>
        <p:spPr bwMode="auto">
          <a:xfrm>
            <a:off x="2667000" y="2127251"/>
            <a:ext cx="381836" cy="3342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lnSpc>
                <a:spcPct val="80000"/>
              </a:lnSpc>
            </a:pPr>
            <a:r>
              <a:rPr lang="en-US" altLang="en-US" sz="2400" b="1" dirty="0">
                <a:solidFill>
                  <a:srgbClr val="003399"/>
                </a:solidFill>
                <a:latin typeface="Arial Narrow" panose="020B0606020202030204" pitchFamily="34" charset="0"/>
              </a:rPr>
              <a:t>P</a:t>
            </a:r>
          </a:p>
          <a:p>
            <a:pPr algn="l">
              <a:lnSpc>
                <a:spcPct val="80000"/>
              </a:lnSpc>
            </a:pPr>
            <a:r>
              <a:rPr lang="en-US" altLang="en-US" sz="2400" b="1" dirty="0">
                <a:solidFill>
                  <a:srgbClr val="003399"/>
                </a:solidFill>
                <a:latin typeface="Arial Narrow" panose="020B0606020202030204" pitchFamily="34" charset="0"/>
              </a:rPr>
              <a:t>R</a:t>
            </a:r>
          </a:p>
          <a:p>
            <a:pPr algn="l">
              <a:lnSpc>
                <a:spcPct val="80000"/>
              </a:lnSpc>
            </a:pPr>
            <a:r>
              <a:rPr lang="en-US" altLang="en-US" sz="2400" b="1" dirty="0">
                <a:solidFill>
                  <a:srgbClr val="003399"/>
                </a:solidFill>
                <a:latin typeface="Arial Narrow" panose="020B0606020202030204" pitchFamily="34" charset="0"/>
              </a:rPr>
              <a:t>E</a:t>
            </a:r>
          </a:p>
          <a:p>
            <a:pPr algn="l">
              <a:lnSpc>
                <a:spcPct val="80000"/>
              </a:lnSpc>
            </a:pPr>
            <a:r>
              <a:rPr lang="en-US" altLang="en-US" sz="2400" b="1" dirty="0">
                <a:solidFill>
                  <a:srgbClr val="003399"/>
                </a:solidFill>
                <a:latin typeface="Arial Narrow" panose="020B0606020202030204" pitchFamily="34" charset="0"/>
              </a:rPr>
              <a:t>P</a:t>
            </a:r>
          </a:p>
          <a:p>
            <a:pPr algn="l">
              <a:lnSpc>
                <a:spcPct val="80000"/>
              </a:lnSpc>
            </a:pPr>
            <a:r>
              <a:rPr lang="en-US" altLang="en-US" sz="2400" b="1" dirty="0">
                <a:solidFill>
                  <a:srgbClr val="003399"/>
                </a:solidFill>
                <a:latin typeface="Arial Narrow" panose="020B0606020202030204" pitchFamily="34" charset="0"/>
              </a:rPr>
              <a:t>A</a:t>
            </a:r>
          </a:p>
          <a:p>
            <a:pPr algn="l">
              <a:lnSpc>
                <a:spcPct val="80000"/>
              </a:lnSpc>
            </a:pPr>
            <a:r>
              <a:rPr lang="en-US" altLang="en-US" sz="2400" b="1" dirty="0">
                <a:solidFill>
                  <a:srgbClr val="003399"/>
                </a:solidFill>
                <a:latin typeface="Arial Narrow" panose="020B0606020202030204" pitchFamily="34" charset="0"/>
              </a:rPr>
              <a:t>R</a:t>
            </a:r>
          </a:p>
          <a:p>
            <a:pPr algn="l">
              <a:lnSpc>
                <a:spcPct val="80000"/>
              </a:lnSpc>
            </a:pPr>
            <a:r>
              <a:rPr lang="en-US" altLang="en-US" sz="2400" b="1" dirty="0">
                <a:solidFill>
                  <a:srgbClr val="003399"/>
                </a:solidFill>
                <a:latin typeface="Arial Narrow" panose="020B0606020202030204" pitchFamily="34" charset="0"/>
              </a:rPr>
              <a:t>A</a:t>
            </a:r>
          </a:p>
          <a:p>
            <a:pPr algn="l">
              <a:lnSpc>
                <a:spcPct val="80000"/>
              </a:lnSpc>
            </a:pPr>
            <a:r>
              <a:rPr lang="en-US" altLang="en-US" sz="2400" b="1" dirty="0">
                <a:solidFill>
                  <a:srgbClr val="003399"/>
                </a:solidFill>
                <a:latin typeface="Arial Narrow" panose="020B0606020202030204" pitchFamily="34" charset="0"/>
              </a:rPr>
              <a:t>T</a:t>
            </a:r>
          </a:p>
          <a:p>
            <a:pPr algn="l">
              <a:lnSpc>
                <a:spcPct val="80000"/>
              </a:lnSpc>
            </a:pPr>
            <a:r>
              <a:rPr lang="en-US" altLang="en-US" sz="2400" b="1" dirty="0">
                <a:solidFill>
                  <a:srgbClr val="003399"/>
                </a:solidFill>
                <a:latin typeface="Arial Narrow" panose="020B0606020202030204" pitchFamily="34" charset="0"/>
              </a:rPr>
              <a:t>I</a:t>
            </a:r>
          </a:p>
          <a:p>
            <a:pPr algn="l">
              <a:lnSpc>
                <a:spcPct val="80000"/>
              </a:lnSpc>
            </a:pPr>
            <a:r>
              <a:rPr lang="en-US" altLang="en-US" sz="2400" b="1" dirty="0">
                <a:solidFill>
                  <a:srgbClr val="003399"/>
                </a:solidFill>
                <a:latin typeface="Arial Narrow" panose="020B0606020202030204" pitchFamily="34" charset="0"/>
              </a:rPr>
              <a:t>O</a:t>
            </a:r>
          </a:p>
          <a:p>
            <a:pPr algn="l">
              <a:lnSpc>
                <a:spcPct val="80000"/>
              </a:lnSpc>
            </a:pPr>
            <a:r>
              <a:rPr lang="en-US" altLang="en-US" sz="2400" b="1" dirty="0">
                <a:solidFill>
                  <a:srgbClr val="003399"/>
                </a:solidFill>
                <a:latin typeface="Arial Narrow" panose="020B0606020202030204" pitchFamily="34" charset="0"/>
              </a:rPr>
              <a:t>N</a:t>
            </a:r>
            <a:endParaRPr lang="en-US" altLang="en-US" sz="2000" b="1" dirty="0">
              <a:solidFill>
                <a:srgbClr val="0037DF"/>
              </a:solidFill>
              <a:latin typeface="Times New Roman" panose="02020603050405020304" pitchFamily="18" charset="0"/>
            </a:endParaRPr>
          </a:p>
        </p:txBody>
      </p:sp>
      <p:sp>
        <p:nvSpPr>
          <p:cNvPr id="7" name="Rectangle 11"/>
          <p:cNvSpPr>
            <a:spLocks noChangeArrowheads="1"/>
          </p:cNvSpPr>
          <p:nvPr/>
        </p:nvSpPr>
        <p:spPr bwMode="auto">
          <a:xfrm>
            <a:off x="3581401" y="2432051"/>
            <a:ext cx="2999667"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2400" b="1" dirty="0">
                <a:solidFill>
                  <a:srgbClr val="003399"/>
                </a:solidFill>
                <a:latin typeface="Arial Narrow" panose="020B0606020202030204" pitchFamily="34" charset="0"/>
              </a:rPr>
              <a:t>SEEKING AGREEMENT</a:t>
            </a:r>
            <a:endParaRPr lang="en-US" altLang="en-US" sz="2000" b="1" dirty="0">
              <a:solidFill>
                <a:srgbClr val="0037DF"/>
              </a:solidFill>
              <a:latin typeface="Times New Roman" panose="02020603050405020304" pitchFamily="18" charset="0"/>
            </a:endParaRPr>
          </a:p>
        </p:txBody>
      </p:sp>
      <p:sp>
        <p:nvSpPr>
          <p:cNvPr id="8" name="Oval 4"/>
          <p:cNvSpPr>
            <a:spLocks noChangeArrowheads="1"/>
          </p:cNvSpPr>
          <p:nvPr/>
        </p:nvSpPr>
        <p:spPr bwMode="auto">
          <a:xfrm>
            <a:off x="6705601" y="2813051"/>
            <a:ext cx="1731963" cy="1731963"/>
          </a:xfrm>
          <a:prstGeom prst="ellipse">
            <a:avLst/>
          </a:prstGeom>
          <a:solidFill>
            <a:srgbClr val="003399"/>
          </a:solidFill>
          <a:ln w="9525">
            <a:solidFill>
              <a:srgbClr val="00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 name="Line 15"/>
          <p:cNvSpPr>
            <a:spLocks noChangeShapeType="1"/>
          </p:cNvSpPr>
          <p:nvPr/>
        </p:nvSpPr>
        <p:spPr bwMode="auto">
          <a:xfrm>
            <a:off x="3429000" y="3651250"/>
            <a:ext cx="1295400" cy="0"/>
          </a:xfrm>
          <a:prstGeom prst="line">
            <a:avLst/>
          </a:prstGeom>
          <a:noFill/>
          <a:ln w="304800">
            <a:solidFill>
              <a:srgbClr val="CC33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14"/>
          <p:cNvSpPr>
            <a:spLocks noChangeShapeType="1"/>
          </p:cNvSpPr>
          <p:nvPr/>
        </p:nvSpPr>
        <p:spPr bwMode="auto">
          <a:xfrm>
            <a:off x="4343400" y="3651250"/>
            <a:ext cx="1295400" cy="0"/>
          </a:xfrm>
          <a:prstGeom prst="line">
            <a:avLst/>
          </a:prstGeom>
          <a:noFill/>
          <a:ln w="304800">
            <a:solidFill>
              <a:srgbClr val="A5002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13"/>
          <p:cNvSpPr>
            <a:spLocks noChangeShapeType="1"/>
          </p:cNvSpPr>
          <p:nvPr/>
        </p:nvSpPr>
        <p:spPr bwMode="auto">
          <a:xfrm>
            <a:off x="5257800" y="3651250"/>
            <a:ext cx="1295400" cy="0"/>
          </a:xfrm>
          <a:prstGeom prst="line">
            <a:avLst/>
          </a:prstGeom>
          <a:noFill/>
          <a:ln w="304800">
            <a:solidFill>
              <a:srgbClr val="80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5"/>
          <p:cNvSpPr>
            <a:spLocks noChangeArrowheads="1"/>
          </p:cNvSpPr>
          <p:nvPr/>
        </p:nvSpPr>
        <p:spPr bwMode="auto">
          <a:xfrm>
            <a:off x="6889751" y="2989264"/>
            <a:ext cx="1362075" cy="1373187"/>
          </a:xfrm>
          <a:prstGeom prst="ellipse">
            <a:avLst/>
          </a:prstGeom>
          <a:solidFill>
            <a:srgbClr val="0563C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19" name="Oval 6"/>
          <p:cNvSpPr>
            <a:spLocks noChangeArrowheads="1"/>
          </p:cNvSpPr>
          <p:nvPr/>
        </p:nvSpPr>
        <p:spPr bwMode="auto">
          <a:xfrm>
            <a:off x="7073900" y="3171826"/>
            <a:ext cx="992188" cy="1000125"/>
          </a:xfrm>
          <a:prstGeom prst="ellipse">
            <a:avLst/>
          </a:prstGeom>
          <a:solidFill>
            <a:srgbClr val="CC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20" name="Oval 7"/>
          <p:cNvSpPr>
            <a:spLocks noChangeArrowheads="1"/>
          </p:cNvSpPr>
          <p:nvPr/>
        </p:nvSpPr>
        <p:spPr bwMode="auto">
          <a:xfrm>
            <a:off x="7254875" y="3355976"/>
            <a:ext cx="628650" cy="631825"/>
          </a:xfrm>
          <a:prstGeom prst="ellipse">
            <a:avLst/>
          </a:pr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21" name="Oval 8"/>
          <p:cNvSpPr>
            <a:spLocks noChangeArrowheads="1"/>
          </p:cNvSpPr>
          <p:nvPr/>
        </p:nvSpPr>
        <p:spPr bwMode="auto">
          <a:xfrm>
            <a:off x="7439025" y="3540126"/>
            <a:ext cx="260350" cy="263525"/>
          </a:xfrm>
          <a:prstGeom prst="ellipse">
            <a:avLst/>
          </a:prstGeom>
          <a:gradFill rotWithShape="0">
            <a:gsLst>
              <a:gs pos="0">
                <a:srgbClr val="990000"/>
              </a:gs>
              <a:gs pos="100000">
                <a:srgbClr val="6B00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22" name="Rectangle 22"/>
          <p:cNvSpPr>
            <a:spLocks noChangeArrowheads="1"/>
          </p:cNvSpPr>
          <p:nvPr/>
        </p:nvSpPr>
        <p:spPr bwMode="auto">
          <a:xfrm>
            <a:off x="8763000" y="1762125"/>
            <a:ext cx="381000" cy="4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nSpc>
                <a:spcPct val="80000"/>
              </a:lnSpc>
            </a:pPr>
            <a:r>
              <a:rPr lang="en-US" altLang="en-US" sz="2400" b="1" dirty="0">
                <a:solidFill>
                  <a:srgbClr val="003399"/>
                </a:solidFill>
                <a:latin typeface="Arial Narrow" panose="020B0606020202030204" pitchFamily="34" charset="0"/>
              </a:rPr>
              <a:t>IMPLEMENTATION </a:t>
            </a:r>
            <a:endParaRPr lang="en-US" altLang="en-US" sz="2000" b="1" dirty="0">
              <a:solidFill>
                <a:srgbClr val="0037DF"/>
              </a:solidFill>
              <a:latin typeface="Times New Roman" panose="02020603050405020304" pitchFamily="18" charset="0"/>
            </a:endParaRPr>
          </a:p>
        </p:txBody>
      </p:sp>
    </p:spTree>
    <p:extLst>
      <p:ext uri="{BB962C8B-B14F-4D97-AF65-F5344CB8AC3E}">
        <p14:creationId xmlns:p14="http://schemas.microsoft.com/office/powerpoint/2010/main" val="44292181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latin typeface="Garamond" panose="02020404030301010803" pitchFamily="18" charset="0"/>
              </a:rPr>
              <a:t>Brookings Executive Education                              		              University of South Florida</a:t>
            </a:r>
            <a:endParaRPr lang="en-US" dirty="0">
              <a:latin typeface="Garamond" panose="02020404030301010803" pitchFamily="18" charset="0"/>
            </a:endParaRPr>
          </a:p>
        </p:txBody>
      </p:sp>
      <p:sp>
        <p:nvSpPr>
          <p:cNvPr id="3" name="Slide Number Placeholder 2"/>
          <p:cNvSpPr>
            <a:spLocks noGrp="1"/>
          </p:cNvSpPr>
          <p:nvPr>
            <p:ph type="sldNum" sz="quarter" idx="12"/>
          </p:nvPr>
        </p:nvSpPr>
        <p:spPr/>
        <p:txBody>
          <a:bodyPr/>
          <a:lstStyle/>
          <a:p>
            <a:fld id="{10B0FD11-B1C3-4D4F-AEB3-910042143524}" type="slidenum">
              <a:rPr lang="en-US" smtClean="0"/>
              <a:t>84</a:t>
            </a:fld>
            <a:endParaRPr lang="en-US" dirty="0"/>
          </a:p>
        </p:txBody>
      </p:sp>
      <p:pic>
        <p:nvPicPr>
          <p:cNvPr id="4" name="Picture 1028" descr="blockdiagramV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5389" y="0"/>
            <a:ext cx="4719637" cy="6503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9283930" y="6195655"/>
            <a:ext cx="2906485" cy="307777"/>
          </a:xfrm>
          <a:prstGeom prst="rect">
            <a:avLst/>
          </a:prstGeom>
          <a:noFill/>
        </p:spPr>
        <p:txBody>
          <a:bodyPr wrap="square" rtlCol="0">
            <a:spAutoFit/>
          </a:bodyPr>
          <a:lstStyle/>
          <a:p>
            <a:r>
              <a:rPr lang="en-US" altLang="en-US" sz="1400" dirty="0"/>
              <a:t>Source: Negotiation Manual Page 51</a:t>
            </a:r>
          </a:p>
        </p:txBody>
      </p:sp>
    </p:spTree>
    <p:extLst>
      <p:ext uri="{BB962C8B-B14F-4D97-AF65-F5344CB8AC3E}">
        <p14:creationId xmlns:p14="http://schemas.microsoft.com/office/powerpoint/2010/main" val="64807346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Conflict Resolution Procedures (CPC)</a:t>
            </a:r>
            <a:r>
              <a:rPr lang="en-US" dirty="0"/>
              <a:t/>
            </a:r>
            <a:br>
              <a:rPr lang="en-US" dirty="0"/>
            </a:b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85</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l="13664" t="14888" r="54025" b="15799"/>
          <a:stretch>
            <a:fillRect/>
          </a:stretch>
        </p:blipFill>
        <p:spPr bwMode="auto">
          <a:xfrm>
            <a:off x="3023955" y="1027906"/>
            <a:ext cx="6144090" cy="545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044133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da-DK" altLang="da-DK" dirty="0"/>
              <a:t>The Five Dimension Model</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86</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l="28307" t="28125" r="35847" b="9808"/>
          <a:stretch>
            <a:fillRect/>
          </a:stretch>
        </p:blipFill>
        <p:spPr bwMode="auto">
          <a:xfrm>
            <a:off x="3637758" y="1123500"/>
            <a:ext cx="5192713" cy="505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ruta 3"/>
          <p:cNvSpPr txBox="1">
            <a:spLocks noChangeArrowheads="1"/>
          </p:cNvSpPr>
          <p:nvPr/>
        </p:nvSpPr>
        <p:spPr bwMode="auto">
          <a:xfrm>
            <a:off x="1992313" y="2276476"/>
            <a:ext cx="1219200" cy="523875"/>
          </a:xfrm>
          <a:prstGeom prst="rect">
            <a:avLst/>
          </a:prstGeom>
          <a:noFill/>
          <a:ln w="9525">
            <a:noFill/>
            <a:miter lim="800000"/>
            <a:headEnd/>
            <a:tailEnd/>
          </a:ln>
        </p:spPr>
        <p:txBody>
          <a:bodyPr wrap="none">
            <a:spAutoFit/>
          </a:bodyPr>
          <a:lstStyle/>
          <a:p>
            <a:pPr eaLnBrk="1" hangingPunct="1">
              <a:defRPr/>
            </a:pPr>
            <a:r>
              <a:rPr lang="sv-SE" sz="2800" b="1" dirty="0">
                <a:solidFill>
                  <a:schemeClr val="tx2">
                    <a:lumMod val="60000"/>
                    <a:lumOff val="40000"/>
                  </a:schemeClr>
                </a:solidFill>
                <a:latin typeface="Garamond" pitchFamily="18" charset="0"/>
                <a:cs typeface="Arial" charset="0"/>
              </a:rPr>
              <a:t>ISSUE</a:t>
            </a:r>
          </a:p>
        </p:txBody>
      </p:sp>
      <p:sp>
        <p:nvSpPr>
          <p:cNvPr id="8" name="textruta 4"/>
          <p:cNvSpPr txBox="1">
            <a:spLocks noChangeArrowheads="1"/>
          </p:cNvSpPr>
          <p:nvPr/>
        </p:nvSpPr>
        <p:spPr bwMode="auto">
          <a:xfrm>
            <a:off x="1703389" y="4581525"/>
            <a:ext cx="2128837" cy="522288"/>
          </a:xfrm>
          <a:prstGeom prst="rect">
            <a:avLst/>
          </a:prstGeom>
          <a:noFill/>
          <a:ln w="9525">
            <a:noFill/>
            <a:miter lim="800000"/>
            <a:headEnd/>
            <a:tailEnd/>
          </a:ln>
        </p:spPr>
        <p:txBody>
          <a:bodyPr wrap="none">
            <a:spAutoFit/>
          </a:bodyPr>
          <a:lstStyle/>
          <a:p>
            <a:pPr eaLnBrk="1" hangingPunct="1">
              <a:defRPr/>
            </a:pPr>
            <a:r>
              <a:rPr lang="sv-SE" sz="2800" b="1" dirty="0">
                <a:solidFill>
                  <a:schemeClr val="tx2">
                    <a:lumMod val="60000"/>
                    <a:lumOff val="40000"/>
                  </a:schemeClr>
                </a:solidFill>
                <a:latin typeface="Garamond" pitchFamily="18" charset="0"/>
                <a:cs typeface="Arial" charset="0"/>
              </a:rPr>
              <a:t>RELATION</a:t>
            </a:r>
          </a:p>
        </p:txBody>
      </p:sp>
      <p:sp>
        <p:nvSpPr>
          <p:cNvPr id="9" name="textruta 5"/>
          <p:cNvSpPr txBox="1">
            <a:spLocks noChangeArrowheads="1"/>
          </p:cNvSpPr>
          <p:nvPr/>
        </p:nvSpPr>
        <p:spPr bwMode="auto">
          <a:xfrm>
            <a:off x="8551863" y="2276476"/>
            <a:ext cx="1522340" cy="646331"/>
          </a:xfrm>
          <a:prstGeom prst="rect">
            <a:avLst/>
          </a:prstGeom>
          <a:noFill/>
          <a:ln w="9525">
            <a:noFill/>
            <a:miter lim="800000"/>
            <a:headEnd/>
            <a:tailEnd/>
          </a:ln>
        </p:spPr>
        <p:txBody>
          <a:bodyPr wrap="none">
            <a:spAutoFit/>
          </a:bodyPr>
          <a:lstStyle/>
          <a:p>
            <a:pPr eaLnBrk="1" hangingPunct="1">
              <a:defRPr/>
            </a:pPr>
            <a:r>
              <a:rPr lang="sv-SE" b="1" dirty="0">
                <a:solidFill>
                  <a:schemeClr val="tx2">
                    <a:lumMod val="75000"/>
                  </a:schemeClr>
                </a:solidFill>
                <a:cs typeface="Arial" charset="0"/>
              </a:rPr>
              <a:t>NEGOTIATION</a:t>
            </a:r>
          </a:p>
          <a:p>
            <a:pPr eaLnBrk="1" hangingPunct="1">
              <a:defRPr/>
            </a:pPr>
            <a:r>
              <a:rPr lang="sv-SE" b="1" dirty="0">
                <a:solidFill>
                  <a:schemeClr val="tx2">
                    <a:lumMod val="75000"/>
                  </a:schemeClr>
                </a:solidFill>
                <a:cs typeface="Arial" charset="0"/>
              </a:rPr>
              <a:t>(DISCUSSION)</a:t>
            </a:r>
          </a:p>
        </p:txBody>
      </p:sp>
      <p:sp>
        <p:nvSpPr>
          <p:cNvPr id="10" name="textruta 6"/>
          <p:cNvSpPr txBox="1">
            <a:spLocks noChangeArrowheads="1"/>
          </p:cNvSpPr>
          <p:nvPr/>
        </p:nvSpPr>
        <p:spPr bwMode="auto">
          <a:xfrm>
            <a:off x="8904289" y="4437064"/>
            <a:ext cx="1558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9pPr>
          </a:lstStyle>
          <a:p>
            <a:pPr eaLnBrk="1" hangingPunct="1">
              <a:spcBef>
                <a:spcPct val="0"/>
              </a:spcBef>
              <a:buClrTx/>
              <a:buSzTx/>
              <a:buFontTx/>
              <a:buNone/>
            </a:pPr>
            <a:r>
              <a:rPr lang="sv-SE" altLang="da-DK" sz="1800" b="1">
                <a:solidFill>
                  <a:srgbClr val="00B050"/>
                </a:solidFill>
              </a:rPr>
              <a:t>DIALOGUE</a:t>
            </a:r>
          </a:p>
        </p:txBody>
      </p:sp>
      <p:sp>
        <p:nvSpPr>
          <p:cNvPr id="11" name="Text Box 18"/>
          <p:cNvSpPr txBox="1">
            <a:spLocks noChangeArrowheads="1"/>
          </p:cNvSpPr>
          <p:nvPr/>
        </p:nvSpPr>
        <p:spPr bwMode="auto">
          <a:xfrm>
            <a:off x="8830471" y="6257369"/>
            <a:ext cx="30495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da-DK" altLang="da-DK" sz="1000" i="1" dirty="0">
                <a:latin typeface="Arial" panose="020B0604020202020204" pitchFamily="34" charset="0"/>
                <a:ea typeface="Osaka"/>
                <a:cs typeface="Osaka"/>
              </a:rPr>
              <a:t>Source: </a:t>
            </a:r>
            <a:r>
              <a:rPr lang="da-DK" altLang="da-DK" sz="1000" dirty="0">
                <a:latin typeface="Arial" panose="020B0604020202020204" pitchFamily="34" charset="0"/>
                <a:ea typeface="Osaka"/>
                <a:cs typeface="Osaka"/>
              </a:rPr>
              <a:t>The Danish Centtre for Conflict Resolution</a:t>
            </a:r>
            <a:endParaRPr lang="en-US" altLang="da-DK" sz="1000" dirty="0">
              <a:latin typeface="Arial" panose="020B0604020202020204" pitchFamily="34" charset="0"/>
              <a:ea typeface="Osaka"/>
              <a:cs typeface="Osaka"/>
            </a:endParaRPr>
          </a:p>
        </p:txBody>
      </p:sp>
    </p:spTree>
    <p:extLst>
      <p:ext uri="{BB962C8B-B14F-4D97-AF65-F5344CB8AC3E}">
        <p14:creationId xmlns:p14="http://schemas.microsoft.com/office/powerpoint/2010/main" val="383766249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sv-SE" altLang="da-DK" dirty="0"/>
              <a:t>Conflict dynamics - escalation</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87</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992314" y="1484313"/>
            <a:ext cx="7991475" cy="4824412"/>
          </a:xfrm>
          <a:prstGeom prst="rect">
            <a:avLst/>
          </a:prstGeom>
        </p:spPr>
      </p:pic>
      <p:sp>
        <p:nvSpPr>
          <p:cNvPr id="7" name="Ned 10"/>
          <p:cNvSpPr/>
          <p:nvPr/>
        </p:nvSpPr>
        <p:spPr>
          <a:xfrm>
            <a:off x="2925764" y="4043364"/>
            <a:ext cx="288925" cy="7207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sv-SE"/>
          </a:p>
        </p:txBody>
      </p:sp>
      <p:sp>
        <p:nvSpPr>
          <p:cNvPr id="8" name="textruta 4"/>
          <p:cNvSpPr txBox="1">
            <a:spLocks noChangeArrowheads="1"/>
          </p:cNvSpPr>
          <p:nvPr/>
        </p:nvSpPr>
        <p:spPr bwMode="auto">
          <a:xfrm>
            <a:off x="2063750" y="3741739"/>
            <a:ext cx="1512888" cy="369887"/>
          </a:xfrm>
          <a:prstGeom prst="rect">
            <a:avLst/>
          </a:prstGeom>
          <a:solidFill>
            <a:schemeClr val="accent6">
              <a:lumMod val="75000"/>
            </a:schemeClr>
          </a:solidFill>
          <a:ln>
            <a:noFill/>
          </a:ln>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9pPr>
          </a:lstStyle>
          <a:p>
            <a:pPr eaLnBrk="1" hangingPunct="1">
              <a:spcBef>
                <a:spcPct val="0"/>
              </a:spcBef>
              <a:buClrTx/>
              <a:buSzTx/>
              <a:buFontTx/>
              <a:buNone/>
            </a:pPr>
            <a:r>
              <a:rPr lang="sv-SE" altLang="da-DK" sz="1800"/>
              <a:t>WARNING!</a:t>
            </a:r>
          </a:p>
        </p:txBody>
      </p:sp>
      <p:sp>
        <p:nvSpPr>
          <p:cNvPr id="9" name="textruta 8"/>
          <p:cNvSpPr txBox="1">
            <a:spLocks noChangeArrowheads="1"/>
          </p:cNvSpPr>
          <p:nvPr/>
        </p:nvSpPr>
        <p:spPr bwMode="auto">
          <a:xfrm>
            <a:off x="3863976" y="2908300"/>
            <a:ext cx="1439863" cy="369888"/>
          </a:xfrm>
          <a:prstGeom prst="rect">
            <a:avLst/>
          </a:prstGeom>
          <a:solidFill>
            <a:schemeClr val="accent6">
              <a:lumMod val="75000"/>
            </a:schemeClr>
          </a:solidFill>
          <a:ln>
            <a:noFill/>
          </a:ln>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9pPr>
          </a:lstStyle>
          <a:p>
            <a:pPr eaLnBrk="1" hangingPunct="1">
              <a:spcBef>
                <a:spcPct val="0"/>
              </a:spcBef>
              <a:buClrTx/>
              <a:buSzTx/>
              <a:buFontTx/>
              <a:buNone/>
            </a:pPr>
            <a:r>
              <a:rPr lang="sv-SE" altLang="da-DK" sz="1800" dirty="0"/>
              <a:t>WARNING!</a:t>
            </a:r>
          </a:p>
        </p:txBody>
      </p:sp>
      <p:sp>
        <p:nvSpPr>
          <p:cNvPr id="10" name="Ned 9"/>
          <p:cNvSpPr/>
          <p:nvPr/>
        </p:nvSpPr>
        <p:spPr>
          <a:xfrm>
            <a:off x="4727575" y="3278189"/>
            <a:ext cx="287338" cy="7207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sv-SE"/>
          </a:p>
        </p:txBody>
      </p:sp>
      <p:sp>
        <p:nvSpPr>
          <p:cNvPr id="11" name="textruta 11"/>
          <p:cNvSpPr txBox="1">
            <a:spLocks noChangeArrowheads="1"/>
          </p:cNvSpPr>
          <p:nvPr/>
        </p:nvSpPr>
        <p:spPr bwMode="auto">
          <a:xfrm>
            <a:off x="3216276" y="5157789"/>
            <a:ext cx="66960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9pPr>
          </a:lstStyle>
          <a:p>
            <a:pPr eaLnBrk="1" hangingPunct="1">
              <a:spcBef>
                <a:spcPct val="0"/>
              </a:spcBef>
              <a:buClrTx/>
              <a:buSzTx/>
              <a:buFontTx/>
              <a:buNone/>
            </a:pPr>
            <a:r>
              <a:rPr lang="sv-SE" altLang="da-DK" sz="1800" b="1" dirty="0"/>
              <a:t>IF THE CONTACT IS BROKEN =&gt; it is no longer possible to manage a conflict through dialogue and negotiation!  </a:t>
            </a:r>
          </a:p>
        </p:txBody>
      </p:sp>
      <p:sp>
        <p:nvSpPr>
          <p:cNvPr id="12" name="Text Box 18"/>
          <p:cNvSpPr txBox="1">
            <a:spLocks noChangeArrowheads="1"/>
          </p:cNvSpPr>
          <p:nvPr/>
        </p:nvSpPr>
        <p:spPr bwMode="auto">
          <a:xfrm>
            <a:off x="8989218" y="6180138"/>
            <a:ext cx="30495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cs typeface="Arial" panose="020B060402020202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cs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cs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cs typeface="Arial" panose="020B0604020202020204" pitchFamily="34" charset="0"/>
              </a:defRPr>
            </a:lvl9pPr>
          </a:lstStyle>
          <a:p>
            <a:pPr>
              <a:spcBef>
                <a:spcPct val="0"/>
              </a:spcBef>
              <a:buClrTx/>
              <a:buSzTx/>
              <a:buFontTx/>
              <a:buNone/>
            </a:pPr>
            <a:r>
              <a:rPr lang="da-DK" altLang="da-DK" sz="1000" i="1" dirty="0">
                <a:latin typeface="Arial" panose="020B0604020202020204" pitchFamily="34" charset="0"/>
                <a:ea typeface="Osaka"/>
                <a:cs typeface="Osaka"/>
              </a:rPr>
              <a:t>Source: </a:t>
            </a:r>
            <a:r>
              <a:rPr lang="da-DK" altLang="da-DK" sz="1000" dirty="0">
                <a:latin typeface="Arial" panose="020B0604020202020204" pitchFamily="34" charset="0"/>
                <a:ea typeface="Osaka"/>
                <a:cs typeface="Osaka"/>
              </a:rPr>
              <a:t>The Danish Centtre for Conflict Resolution</a:t>
            </a:r>
            <a:endParaRPr lang="en-US" altLang="da-DK" sz="1000" dirty="0">
              <a:latin typeface="Arial" panose="020B0604020202020204" pitchFamily="34" charset="0"/>
              <a:ea typeface="Osaka"/>
              <a:cs typeface="Osaka"/>
            </a:endParaRPr>
          </a:p>
        </p:txBody>
      </p:sp>
    </p:spTree>
    <p:extLst>
      <p:ext uri="{BB962C8B-B14F-4D97-AF65-F5344CB8AC3E}">
        <p14:creationId xmlns:p14="http://schemas.microsoft.com/office/powerpoint/2010/main" val="25762764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Conflict Resolution Procedures Exercises</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sv-SE" altLang="da-DK" i="1" dirty="0"/>
              <a:t>In your table </a:t>
            </a:r>
            <a:r>
              <a:rPr lang="sv-SE" altLang="da-DK" dirty="0"/>
              <a:t>think of a concrete example of a complex</a:t>
            </a:r>
            <a:r>
              <a:rPr lang="en-US" b="1" dirty="0"/>
              <a:t> </a:t>
            </a:r>
            <a:r>
              <a:rPr lang="en-US" dirty="0"/>
              <a:t>Cross-Cultural and Conflict</a:t>
            </a:r>
            <a:r>
              <a:rPr lang="sv-SE" altLang="da-DK" dirty="0"/>
              <a:t> or a dilemma or a conflict you have experienced lately or you have knowledge of!</a:t>
            </a:r>
          </a:p>
          <a:p>
            <a:pPr marL="0" indent="0">
              <a:buNone/>
            </a:pPr>
            <a:endParaRPr lang="sv-SE" altLang="da-DK" dirty="0"/>
          </a:p>
          <a:p>
            <a:pPr lvl="1"/>
            <a:r>
              <a:rPr lang="da-DK" altLang="da-DK" dirty="0"/>
              <a:t>Is it an issue or relation oriented conflict?</a:t>
            </a:r>
          </a:p>
          <a:p>
            <a:pPr lvl="1"/>
            <a:r>
              <a:rPr lang="sv-SE" altLang="da-DK" dirty="0"/>
              <a:t>How do the two sides interact/influence each other?</a:t>
            </a:r>
          </a:p>
          <a:p>
            <a:pPr lvl="1"/>
            <a:r>
              <a:rPr lang="en-US" altLang="da-DK" dirty="0"/>
              <a:t>What is the central point?</a:t>
            </a:r>
            <a:endParaRPr lang="da-DK" altLang="da-DK" dirty="0"/>
          </a:p>
          <a:p>
            <a:pPr lvl="1"/>
            <a:r>
              <a:rPr lang="da-DK" altLang="da-DK" dirty="0"/>
              <a:t>Which of the five dimensions is dominant? </a:t>
            </a:r>
          </a:p>
          <a:p>
            <a:pPr lvl="1"/>
            <a:r>
              <a:rPr lang="da-DK" altLang="da-DK" dirty="0"/>
              <a:t>On which step of the ladder they are?</a:t>
            </a:r>
            <a:endParaRPr lang="sv-SE" altLang="da-DK" dirty="0"/>
          </a:p>
          <a:p>
            <a:pPr lvl="1"/>
            <a:r>
              <a:rPr lang="da-DK" altLang="da-DK" dirty="0"/>
              <a:t>How can you open up the communication? </a:t>
            </a:r>
          </a:p>
          <a:p>
            <a:pPr lvl="1"/>
            <a:r>
              <a:rPr lang="da-DK" altLang="da-DK" dirty="0"/>
              <a:t>Primarily dialogue or negotiation?</a:t>
            </a:r>
          </a:p>
          <a:p>
            <a:pPr lvl="1"/>
            <a:r>
              <a:rPr lang="da-DK" altLang="da-DK" dirty="0"/>
              <a:t>What could be a first step to resolution if any?  </a:t>
            </a:r>
          </a:p>
          <a:p>
            <a:pPr marL="0" indent="0">
              <a:buNone/>
            </a:pPr>
            <a:endParaRPr lang="sv-SE" altLang="da-DK" dirty="0"/>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88</a:t>
            </a:fld>
            <a:endParaRPr lang="en-US"/>
          </a:p>
        </p:txBody>
      </p:sp>
    </p:spTree>
    <p:extLst>
      <p:ext uri="{BB962C8B-B14F-4D97-AF65-F5344CB8AC3E}">
        <p14:creationId xmlns:p14="http://schemas.microsoft.com/office/powerpoint/2010/main" val="15533357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sz="4400" dirty="0">
                <a:solidFill>
                  <a:prstClr val="black"/>
                </a:solidFill>
                <a:latin typeface="Calibri Light" panose="020F0302020204030204"/>
                <a:ea typeface="+mj-ea"/>
                <a:cs typeface="+mj-cs"/>
              </a:rPr>
              <a:t>Insert </a:t>
            </a:r>
            <a:r>
              <a:rPr lang="en-US" sz="4400" b="1" dirty="0">
                <a:solidFill>
                  <a:prstClr val="black"/>
                </a:solidFill>
                <a:latin typeface="Calibri Light" panose="020F0302020204030204"/>
                <a:ea typeface="+mj-ea"/>
                <a:cs typeface="+mj-cs"/>
              </a:rPr>
              <a:t>Impasse </a:t>
            </a:r>
            <a:r>
              <a:rPr lang="en-US" sz="4400" dirty="0">
                <a:solidFill>
                  <a:prstClr val="black"/>
                </a:solidFill>
                <a:latin typeface="Calibri Light" panose="020F0302020204030204"/>
                <a:ea typeface="+mj-ea"/>
                <a:cs typeface="+mj-cs"/>
              </a:rPr>
              <a:t>Graph</a:t>
            </a:r>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89</a:t>
            </a:fld>
            <a:endParaRPr lang="en-US"/>
          </a:p>
        </p:txBody>
      </p:sp>
    </p:spTree>
    <p:extLst>
      <p:ext uri="{BB962C8B-B14F-4D97-AF65-F5344CB8AC3E}">
        <p14:creationId xmlns:p14="http://schemas.microsoft.com/office/powerpoint/2010/main" val="1894629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APT Model of Strategic Communication</a:t>
            </a:r>
          </a:p>
        </p:txBody>
      </p:sp>
      <p:sp>
        <p:nvSpPr>
          <p:cNvPr id="3" name="Content Placeholder 2"/>
          <p:cNvSpPr>
            <a:spLocks noGrp="1"/>
          </p:cNvSpPr>
          <p:nvPr>
            <p:ph idx="1"/>
          </p:nvPr>
        </p:nvSpPr>
        <p:spPr/>
        <p:txBody>
          <a:bodyPr>
            <a:normAutofit/>
          </a:bodyPr>
          <a:lstStyle/>
          <a:p>
            <a:r>
              <a:rPr lang="en-US" dirty="0"/>
              <a:t>A	Ask yourself honestly how you are already communicating</a:t>
            </a:r>
          </a:p>
          <a:p>
            <a:r>
              <a:rPr lang="en-US" dirty="0" smtClean="0"/>
              <a:t>P</a:t>
            </a:r>
            <a:r>
              <a:rPr lang="en-US" dirty="0"/>
              <a:t>	Pause and consider your audience and your goals before communicating</a:t>
            </a:r>
          </a:p>
          <a:p>
            <a:r>
              <a:rPr lang="en-US" dirty="0" smtClean="0"/>
              <a:t>T</a:t>
            </a:r>
            <a:r>
              <a:rPr lang="en-US" dirty="0"/>
              <a:t>	Take steps to solicit honest feedback about how </a:t>
            </a:r>
            <a:r>
              <a:rPr lang="en-US" dirty="0" smtClean="0"/>
              <a:t>your  </a:t>
            </a:r>
            <a:r>
              <a:rPr lang="en-US" dirty="0"/>
              <a:t>communication is perceived </a:t>
            </a:r>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9</a:t>
            </a:fld>
            <a:endParaRPr lang="en-US"/>
          </a:p>
        </p:txBody>
      </p:sp>
    </p:spTree>
    <p:extLst>
      <p:ext uri="{BB962C8B-B14F-4D97-AF65-F5344CB8AC3E}">
        <p14:creationId xmlns:p14="http://schemas.microsoft.com/office/powerpoint/2010/main" val="37055131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sz="4000" dirty="0"/>
              <a:t>Insert </a:t>
            </a:r>
            <a:r>
              <a:rPr lang="en-US" sz="4000" b="1" dirty="0"/>
              <a:t>Difficult Situations </a:t>
            </a:r>
            <a:r>
              <a:rPr lang="en-US" sz="4000" dirty="0"/>
              <a:t>Graph</a:t>
            </a:r>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90</a:t>
            </a:fld>
            <a:endParaRPr lang="en-US"/>
          </a:p>
        </p:txBody>
      </p:sp>
    </p:spTree>
    <p:extLst>
      <p:ext uri="{BB962C8B-B14F-4D97-AF65-F5344CB8AC3E}">
        <p14:creationId xmlns:p14="http://schemas.microsoft.com/office/powerpoint/2010/main" val="16385697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sz="4400" dirty="0">
                <a:solidFill>
                  <a:prstClr val="black"/>
                </a:solidFill>
                <a:latin typeface="Calibri Light" panose="020F0302020204030204"/>
                <a:ea typeface="+mj-ea"/>
                <a:cs typeface="+mj-cs"/>
              </a:rPr>
              <a:t>Insert Negotiation Tools Graph 1</a:t>
            </a:r>
            <a:br>
              <a:rPr lang="en-US" sz="4400" dirty="0">
                <a:solidFill>
                  <a:prstClr val="black"/>
                </a:solidFill>
                <a:latin typeface="Calibri Light" panose="020F0302020204030204"/>
                <a:ea typeface="+mj-ea"/>
                <a:cs typeface="+mj-cs"/>
              </a:rPr>
            </a:br>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91</a:t>
            </a:fld>
            <a:endParaRPr lang="en-US"/>
          </a:p>
        </p:txBody>
      </p:sp>
    </p:spTree>
    <p:extLst>
      <p:ext uri="{BB962C8B-B14F-4D97-AF65-F5344CB8AC3E}">
        <p14:creationId xmlns:p14="http://schemas.microsoft.com/office/powerpoint/2010/main" val="23900928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sz="4400" dirty="0">
                <a:solidFill>
                  <a:prstClr val="black"/>
                </a:solidFill>
                <a:latin typeface="Calibri Light" panose="020F0302020204030204"/>
                <a:ea typeface="+mj-ea"/>
                <a:cs typeface="+mj-cs"/>
              </a:rPr>
              <a:t>Insert Negotiation Tools Graph 2</a:t>
            </a:r>
            <a:br>
              <a:rPr lang="en-US" sz="4400" dirty="0">
                <a:solidFill>
                  <a:prstClr val="black"/>
                </a:solidFill>
                <a:latin typeface="Calibri Light" panose="020F0302020204030204"/>
                <a:ea typeface="+mj-ea"/>
                <a:cs typeface="+mj-cs"/>
              </a:rPr>
            </a:br>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92</a:t>
            </a:fld>
            <a:endParaRPr lang="en-US"/>
          </a:p>
        </p:txBody>
      </p:sp>
    </p:spTree>
    <p:extLst>
      <p:ext uri="{BB962C8B-B14F-4D97-AF65-F5344CB8AC3E}">
        <p14:creationId xmlns:p14="http://schemas.microsoft.com/office/powerpoint/2010/main" val="2322366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sz="4400" dirty="0">
                <a:solidFill>
                  <a:prstClr val="black"/>
                </a:solidFill>
                <a:latin typeface="Calibri Light" panose="020F0302020204030204"/>
                <a:ea typeface="+mj-ea"/>
                <a:cs typeface="+mj-cs"/>
              </a:rPr>
              <a:t>Insert Negotiation Tools Graph 3</a:t>
            </a:r>
            <a:br>
              <a:rPr lang="en-US" sz="4400" dirty="0">
                <a:solidFill>
                  <a:prstClr val="black"/>
                </a:solidFill>
                <a:latin typeface="Calibri Light" panose="020F0302020204030204"/>
                <a:ea typeface="+mj-ea"/>
                <a:cs typeface="+mj-cs"/>
              </a:rPr>
            </a:br>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93</a:t>
            </a:fld>
            <a:endParaRPr lang="en-US"/>
          </a:p>
        </p:txBody>
      </p:sp>
    </p:spTree>
    <p:extLst>
      <p:ext uri="{BB962C8B-B14F-4D97-AF65-F5344CB8AC3E}">
        <p14:creationId xmlns:p14="http://schemas.microsoft.com/office/powerpoint/2010/main" val="3698082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b="1" dirty="0"/>
              <a:t>Review of Learning Outcomes from Day One 1 </a:t>
            </a:r>
            <a:r>
              <a:rPr lang="en-US" dirty="0"/>
              <a:t/>
            </a:r>
            <a:br>
              <a:rPr lang="en-US" dirty="0"/>
            </a:br>
            <a:endParaRPr lang="en-US" dirty="0"/>
          </a:p>
        </p:txBody>
      </p:sp>
      <p:sp>
        <p:nvSpPr>
          <p:cNvPr id="3" name="Content Placeholder 2"/>
          <p:cNvSpPr>
            <a:spLocks noGrp="1"/>
          </p:cNvSpPr>
          <p:nvPr>
            <p:ph idx="1"/>
          </p:nvPr>
        </p:nvSpPr>
        <p:spPr/>
        <p:txBody>
          <a:bodyPr/>
          <a:lstStyle/>
          <a:p>
            <a:pPr marL="0" lvl="0" indent="0">
              <a:lnSpc>
                <a:spcPct val="100000"/>
              </a:lnSpc>
              <a:spcBef>
                <a:spcPts val="0"/>
              </a:spcBef>
              <a:buNone/>
            </a:pPr>
            <a:r>
              <a:rPr lang="en-US" sz="4000" dirty="0">
                <a:solidFill>
                  <a:prstClr val="black"/>
                </a:solidFill>
                <a:latin typeface="Calibri" panose="020F0502020204030204"/>
                <a:cs typeface="+mn-cs"/>
              </a:rPr>
              <a:t>Insert Graphics </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94</a:t>
            </a:fld>
            <a:endParaRPr lang="en-US"/>
          </a:p>
        </p:txBody>
      </p:sp>
      <p:sp>
        <p:nvSpPr>
          <p:cNvPr id="6" name="TextBox 5"/>
          <p:cNvSpPr txBox="1"/>
          <p:nvPr/>
        </p:nvSpPr>
        <p:spPr>
          <a:xfrm>
            <a:off x="1226828" y="5801590"/>
            <a:ext cx="9329351" cy="1077218"/>
          </a:xfrm>
          <a:prstGeom prst="rect">
            <a:avLst/>
          </a:prstGeom>
          <a:noFill/>
        </p:spPr>
        <p:txBody>
          <a:bodyPr wrap="square" rtlCol="0">
            <a:spAutoFit/>
          </a:bodyPr>
          <a:lstStyle/>
          <a:p>
            <a:pPr lvl="0" algn="ctr"/>
            <a:r>
              <a:rPr lang="en-US" sz="3600" b="1" dirty="0" smtClean="0"/>
              <a:t>END DAY ONE</a:t>
            </a:r>
            <a:endParaRPr lang="en-US" sz="3600" dirty="0"/>
          </a:p>
          <a:p>
            <a:pPr marL="914400" lvl="1" indent="-457200">
              <a:buFont typeface="Wingdings" panose="05000000000000000000" pitchFamily="2" charset="2"/>
              <a:buChar char="Ø"/>
            </a:pPr>
            <a:endParaRPr lang="en-US" sz="2800" dirty="0" smtClean="0"/>
          </a:p>
        </p:txBody>
      </p:sp>
    </p:spTree>
    <p:extLst>
      <p:ext uri="{BB962C8B-B14F-4D97-AF65-F5344CB8AC3E}">
        <p14:creationId xmlns:p14="http://schemas.microsoft.com/office/powerpoint/2010/main" val="31121909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b="1" dirty="0"/>
              <a:t>Review of Learning Outcomes from Day One 1 </a:t>
            </a:r>
            <a:r>
              <a:rPr lang="en-US" dirty="0"/>
              <a:t/>
            </a:r>
            <a:br>
              <a:rPr lang="en-US" dirty="0"/>
            </a:br>
            <a:endParaRPr lang="en-US" dirty="0"/>
          </a:p>
        </p:txBody>
      </p:sp>
      <p:sp>
        <p:nvSpPr>
          <p:cNvPr id="3" name="Content Placeholder 2"/>
          <p:cNvSpPr>
            <a:spLocks noGrp="1"/>
          </p:cNvSpPr>
          <p:nvPr>
            <p:ph idx="1"/>
          </p:nvPr>
        </p:nvSpPr>
        <p:spPr/>
        <p:txBody>
          <a:bodyPr/>
          <a:lstStyle/>
          <a:p>
            <a:pPr marL="0" lvl="0" indent="0">
              <a:lnSpc>
                <a:spcPct val="100000"/>
              </a:lnSpc>
              <a:spcBef>
                <a:spcPts val="0"/>
              </a:spcBef>
              <a:buNone/>
            </a:pPr>
            <a:r>
              <a:rPr lang="en-US" sz="4000" dirty="0">
                <a:solidFill>
                  <a:prstClr val="black"/>
                </a:solidFill>
                <a:latin typeface="Calibri" panose="020F0502020204030204"/>
                <a:cs typeface="+mn-cs"/>
              </a:rPr>
              <a:t>Insert Graphics </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95</a:t>
            </a:fld>
            <a:endParaRPr lang="en-US"/>
          </a:p>
        </p:txBody>
      </p:sp>
      <p:sp>
        <p:nvSpPr>
          <p:cNvPr id="6" name="TextBox 5"/>
          <p:cNvSpPr txBox="1"/>
          <p:nvPr/>
        </p:nvSpPr>
        <p:spPr>
          <a:xfrm>
            <a:off x="1226829" y="5773291"/>
            <a:ext cx="9329351" cy="1077218"/>
          </a:xfrm>
          <a:prstGeom prst="rect">
            <a:avLst/>
          </a:prstGeom>
          <a:noFill/>
        </p:spPr>
        <p:txBody>
          <a:bodyPr wrap="square" rtlCol="0">
            <a:spAutoFit/>
          </a:bodyPr>
          <a:lstStyle/>
          <a:p>
            <a:pPr lvl="0" algn="ctr"/>
            <a:r>
              <a:rPr lang="en-US" sz="3600" b="1" dirty="0" smtClean="0"/>
              <a:t>START DAY TWO</a:t>
            </a:r>
            <a:endParaRPr lang="en-US" sz="3600" dirty="0"/>
          </a:p>
          <a:p>
            <a:pPr marL="914400" lvl="1" indent="-457200">
              <a:buFont typeface="Wingdings" panose="05000000000000000000" pitchFamily="2" charset="2"/>
              <a:buChar char="Ø"/>
            </a:pPr>
            <a:endParaRPr lang="en-US" sz="2800" dirty="0" smtClean="0"/>
          </a:p>
        </p:txBody>
      </p:sp>
    </p:spTree>
    <p:extLst>
      <p:ext uri="{BB962C8B-B14F-4D97-AF65-F5344CB8AC3E}">
        <p14:creationId xmlns:p14="http://schemas.microsoft.com/office/powerpoint/2010/main" val="7282128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Understanding Alternative Dispute Resolution (ADR) and Peacebuilding </a:t>
            </a:r>
            <a:br>
              <a:rPr lang="en-US" b="1" dirty="0"/>
            </a:br>
            <a:endParaRPr lang="en-US" dirty="0"/>
          </a:p>
        </p:txBody>
      </p:sp>
      <p:sp>
        <p:nvSpPr>
          <p:cNvPr id="3" name="Content Placeholder 2"/>
          <p:cNvSpPr>
            <a:spLocks noGrp="1"/>
          </p:cNvSpPr>
          <p:nvPr>
            <p:ph idx="1"/>
          </p:nvPr>
        </p:nvSpPr>
        <p:spPr/>
        <p:txBody>
          <a:bodyPr/>
          <a:lstStyle/>
          <a:p>
            <a:pPr marL="457200" indent="-457200">
              <a:spcAft>
                <a:spcPct val="30000"/>
              </a:spcAft>
              <a:buFont typeface="Wingdings" panose="05000000000000000000" pitchFamily="2" charset="2"/>
              <a:buChar char="Ø"/>
            </a:pPr>
            <a:r>
              <a:rPr lang="en-US" altLang="en-US" dirty="0"/>
              <a:t>Conflict Prevention and </a:t>
            </a:r>
            <a:br>
              <a:rPr lang="en-US" altLang="en-US" dirty="0"/>
            </a:br>
            <a:r>
              <a:rPr lang="en-US" altLang="en-US" dirty="0"/>
              <a:t>negotiations </a:t>
            </a:r>
          </a:p>
          <a:p>
            <a:pPr marL="457200" indent="-457200">
              <a:spcAft>
                <a:spcPct val="30000"/>
              </a:spcAft>
              <a:buFont typeface="Wingdings" panose="05000000000000000000" pitchFamily="2" charset="2"/>
              <a:buChar char="Ø"/>
            </a:pPr>
            <a:r>
              <a:rPr lang="en-US" altLang="en-US" dirty="0"/>
              <a:t>Conflict and Peace Making</a:t>
            </a:r>
          </a:p>
          <a:p>
            <a:pPr marL="457200" indent="-457200">
              <a:spcAft>
                <a:spcPct val="30000"/>
              </a:spcAft>
              <a:buFont typeface="Wingdings" panose="05000000000000000000" pitchFamily="2" charset="2"/>
              <a:buChar char="Ø"/>
            </a:pPr>
            <a:r>
              <a:rPr lang="en-US" altLang="en-US" dirty="0"/>
              <a:t>Peacekeeping and international organizations</a:t>
            </a:r>
          </a:p>
          <a:p>
            <a:pPr marL="457200" indent="-457200">
              <a:spcAft>
                <a:spcPct val="30000"/>
              </a:spcAft>
              <a:buFont typeface="Wingdings" panose="05000000000000000000" pitchFamily="2" charset="2"/>
              <a:buChar char="Ø"/>
            </a:pPr>
            <a:r>
              <a:rPr lang="en-US" altLang="en-US" dirty="0"/>
              <a:t>Terrorism and Counter-terrorism</a:t>
            </a:r>
          </a:p>
          <a:p>
            <a:pPr marL="457200" indent="-457200">
              <a:spcAft>
                <a:spcPct val="30000"/>
              </a:spcAft>
              <a:buFont typeface="Wingdings" panose="05000000000000000000" pitchFamily="2" charset="2"/>
              <a:buChar char="Ø"/>
            </a:pPr>
            <a:r>
              <a:rPr lang="en-US" altLang="en-US" dirty="0"/>
              <a:t>Post-Conflict Governance</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96</a:t>
            </a:fld>
            <a:endParaRPr lang="en-US"/>
          </a:p>
        </p:txBody>
      </p:sp>
    </p:spTree>
    <p:extLst>
      <p:ext uri="{BB962C8B-B14F-4D97-AF65-F5344CB8AC3E}">
        <p14:creationId xmlns:p14="http://schemas.microsoft.com/office/powerpoint/2010/main" val="32546079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Understanding Alternative Dispute Resolution (ADR) and Peacebuilding </a:t>
            </a:r>
            <a:br>
              <a:rPr lang="en-US" b="1" dirty="0"/>
            </a:br>
            <a:endParaRPr lang="en-US" dirty="0"/>
          </a:p>
        </p:txBody>
      </p:sp>
      <p:sp>
        <p:nvSpPr>
          <p:cNvPr id="3" name="Content Placeholder 2"/>
          <p:cNvSpPr>
            <a:spLocks noGrp="1"/>
          </p:cNvSpPr>
          <p:nvPr>
            <p:ph idx="1"/>
          </p:nvPr>
        </p:nvSpPr>
        <p:spPr/>
        <p:txBody>
          <a:bodyPr>
            <a:normAutofit/>
          </a:bodyPr>
          <a:lstStyle/>
          <a:p>
            <a:pPr marL="571500" lvl="0" indent="-571500">
              <a:buFont typeface="Wingdings" panose="05000000000000000000" pitchFamily="2" charset="2"/>
              <a:buChar char="Ø"/>
            </a:pPr>
            <a:r>
              <a:rPr lang="en-US" sz="3600" dirty="0"/>
              <a:t>Defining ADR</a:t>
            </a:r>
            <a:endParaRPr lang="en-US" sz="3600" i="1" dirty="0"/>
          </a:p>
          <a:p>
            <a:pPr marL="571500" lvl="0" indent="-571500">
              <a:buFont typeface="Wingdings" panose="05000000000000000000" pitchFamily="2" charset="2"/>
              <a:buChar char="Ø"/>
            </a:pPr>
            <a:r>
              <a:rPr lang="en-US" sz="3600" dirty="0"/>
              <a:t>Role of Military</a:t>
            </a:r>
            <a:endParaRPr lang="en-US" sz="3600" i="1" dirty="0"/>
          </a:p>
          <a:p>
            <a:pPr marL="571500" lvl="0" indent="-571500">
              <a:buFont typeface="Wingdings" panose="05000000000000000000" pitchFamily="2" charset="2"/>
              <a:buChar char="Ø"/>
            </a:pPr>
            <a:r>
              <a:rPr lang="en-US" sz="3600" dirty="0"/>
              <a:t>Role of Civil Society</a:t>
            </a:r>
            <a:endParaRPr lang="en-US" sz="3600" i="1" dirty="0"/>
          </a:p>
          <a:p>
            <a:pPr marL="571500" lvl="0" indent="-571500">
              <a:buFont typeface="Wingdings" panose="05000000000000000000" pitchFamily="2" charset="2"/>
              <a:buChar char="Ø"/>
            </a:pPr>
            <a:r>
              <a:rPr lang="en-US" sz="3600" dirty="0"/>
              <a:t>Role of International Organizations</a:t>
            </a:r>
            <a:endParaRPr lang="en-US" sz="3600" i="1" dirty="0"/>
          </a:p>
          <a:p>
            <a:endParaRPr lang="en-US" sz="3600"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97</a:t>
            </a:fld>
            <a:endParaRPr lang="en-US"/>
          </a:p>
        </p:txBody>
      </p:sp>
    </p:spTree>
    <p:extLst>
      <p:ext uri="{BB962C8B-B14F-4D97-AF65-F5344CB8AC3E}">
        <p14:creationId xmlns:p14="http://schemas.microsoft.com/office/powerpoint/2010/main" val="40471473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Understanding Alternative Dispute Resolution (ADR) and Peacebuilding </a:t>
            </a:r>
            <a:br>
              <a:rPr lang="en-US" b="1" dirty="0"/>
            </a:br>
            <a:endParaRPr lang="en-US" dirty="0"/>
          </a:p>
        </p:txBody>
      </p:sp>
      <p:sp>
        <p:nvSpPr>
          <p:cNvPr id="3" name="Content Placeholder 2"/>
          <p:cNvSpPr>
            <a:spLocks noGrp="1"/>
          </p:cNvSpPr>
          <p:nvPr>
            <p:ph idx="1"/>
          </p:nvPr>
        </p:nvSpPr>
        <p:spPr/>
        <p:txBody>
          <a:bodyPr/>
          <a:lstStyle/>
          <a:p>
            <a:pPr marL="0" lvl="0" indent="0">
              <a:lnSpc>
                <a:spcPct val="100000"/>
              </a:lnSpc>
              <a:spcBef>
                <a:spcPts val="0"/>
              </a:spcBef>
              <a:buNone/>
            </a:pPr>
            <a:r>
              <a:rPr lang="en-US" sz="3600" dirty="0">
                <a:solidFill>
                  <a:prstClr val="black"/>
                </a:solidFill>
                <a:latin typeface="Calibri" panose="020F0502020204030204"/>
                <a:cs typeface="+mn-cs"/>
              </a:rPr>
              <a:t>Insert Graphics </a:t>
            </a:r>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98</a:t>
            </a:fld>
            <a:endParaRPr lang="en-US"/>
          </a:p>
        </p:txBody>
      </p:sp>
    </p:spTree>
    <p:extLst>
      <p:ext uri="{BB962C8B-B14F-4D97-AF65-F5344CB8AC3E}">
        <p14:creationId xmlns:p14="http://schemas.microsoft.com/office/powerpoint/2010/main" val="30261466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b="1" dirty="0"/>
              <a:t>Cultural Intelligence </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pPr marL="457200" lvl="0" indent="-457200">
              <a:buFont typeface="Wingdings" panose="05000000000000000000" pitchFamily="2" charset="2"/>
              <a:buChar char="Ø"/>
            </a:pPr>
            <a:r>
              <a:rPr lang="en-US" dirty="0"/>
              <a:t>Concept, stages and process - Development of cross-cultural competences</a:t>
            </a:r>
            <a:endParaRPr lang="en-US" i="1" dirty="0"/>
          </a:p>
          <a:p>
            <a:pPr marL="457200" lvl="0" indent="-457200">
              <a:buFont typeface="Wingdings" panose="05000000000000000000" pitchFamily="2" charset="2"/>
              <a:buChar char="Ø"/>
            </a:pPr>
            <a:r>
              <a:rPr lang="en-US" dirty="0"/>
              <a:t>Country Specific Information</a:t>
            </a:r>
            <a:endParaRPr lang="en-US" i="1" dirty="0"/>
          </a:p>
          <a:p>
            <a:pPr lvl="1">
              <a:buFont typeface="Wingdings" panose="05000000000000000000" pitchFamily="2" charset="2"/>
              <a:buChar char="Ø"/>
            </a:pPr>
            <a:r>
              <a:rPr lang="en-US" sz="2800" dirty="0"/>
              <a:t>Socio-Economic Issues</a:t>
            </a:r>
            <a:endParaRPr lang="en-US" sz="2800" i="1" dirty="0"/>
          </a:p>
          <a:p>
            <a:pPr lvl="1">
              <a:buFont typeface="Wingdings" panose="05000000000000000000" pitchFamily="2" charset="2"/>
              <a:buChar char="Ø"/>
            </a:pPr>
            <a:r>
              <a:rPr lang="en-US" sz="2800" dirty="0"/>
              <a:t>Political Issues</a:t>
            </a:r>
            <a:endParaRPr lang="en-US" sz="2800" i="1" dirty="0"/>
          </a:p>
          <a:p>
            <a:pPr lvl="1">
              <a:buFont typeface="Wingdings" panose="05000000000000000000" pitchFamily="2" charset="2"/>
              <a:buChar char="Ø"/>
            </a:pPr>
            <a:r>
              <a:rPr lang="en-US" sz="2800" dirty="0"/>
              <a:t>History</a:t>
            </a:r>
            <a:endParaRPr lang="en-US" sz="2800" i="1" dirty="0"/>
          </a:p>
          <a:p>
            <a:pPr lvl="1">
              <a:buFont typeface="Wingdings" panose="05000000000000000000" pitchFamily="2" charset="2"/>
              <a:buChar char="Ø"/>
            </a:pPr>
            <a:r>
              <a:rPr lang="en-US" sz="2800" dirty="0"/>
              <a:t>Cultural Orientation</a:t>
            </a:r>
            <a:endParaRPr lang="en-US" sz="2800" i="1" dirty="0"/>
          </a:p>
          <a:p>
            <a:pPr lvl="1">
              <a:buFont typeface="Wingdings" panose="05000000000000000000" pitchFamily="2" charset="2"/>
              <a:buChar char="Ø"/>
            </a:pPr>
            <a:r>
              <a:rPr lang="en-US" sz="2800" dirty="0"/>
              <a:t>Religion </a:t>
            </a:r>
            <a:endParaRPr lang="en-US" sz="2800" i="1" dirty="0"/>
          </a:p>
          <a:p>
            <a:pPr marL="457200" lvl="0" indent="-457200">
              <a:buFont typeface="Wingdings" panose="05000000000000000000" pitchFamily="2" charset="2"/>
              <a:buChar char="Ø"/>
            </a:pPr>
            <a:r>
              <a:rPr lang="en-US" dirty="0"/>
              <a:t>Lost in Translation</a:t>
            </a:r>
            <a:endParaRPr lang="en-US" i="1" dirty="0"/>
          </a:p>
          <a:p>
            <a:pPr marL="457200" lvl="0" indent="-457200">
              <a:buFont typeface="Wingdings" panose="05000000000000000000" pitchFamily="2" charset="2"/>
              <a:buChar char="Ø"/>
            </a:pPr>
            <a:r>
              <a:rPr lang="en-US" dirty="0"/>
              <a:t>Technology Factor </a:t>
            </a:r>
            <a:endParaRPr lang="en-US" i="1" dirty="0"/>
          </a:p>
          <a:p>
            <a:pPr marL="457200" lvl="0" indent="-457200">
              <a:buFont typeface="Wingdings" panose="05000000000000000000" pitchFamily="2" charset="2"/>
              <a:buChar char="Ø"/>
            </a:pPr>
            <a:r>
              <a:rPr lang="en-US" dirty="0"/>
              <a:t>Culturally intelligent leadership and team management</a:t>
            </a:r>
            <a:endParaRPr lang="en-US" i="1" dirty="0"/>
          </a:p>
          <a:p>
            <a:pPr lvl="1">
              <a:buFont typeface="Wingdings" panose="05000000000000000000" pitchFamily="2" charset="2"/>
              <a:buChar char="Ø"/>
            </a:pPr>
            <a:r>
              <a:rPr lang="en-US" sz="2800" dirty="0"/>
              <a:t>Skills and strategies </a:t>
            </a:r>
            <a:endParaRPr lang="en-US" sz="2800" i="1" dirty="0"/>
          </a:p>
          <a:p>
            <a:endParaRPr lang="en-US" dirty="0"/>
          </a:p>
        </p:txBody>
      </p:sp>
      <p:sp>
        <p:nvSpPr>
          <p:cNvPr id="4" name="Footer Placeholder 3"/>
          <p:cNvSpPr>
            <a:spLocks noGrp="1"/>
          </p:cNvSpPr>
          <p:nvPr>
            <p:ph type="ftr" sz="quarter" idx="11"/>
          </p:nvPr>
        </p:nvSpPr>
        <p:spPr/>
        <p:txBody>
          <a:bodyPr/>
          <a:lstStyle/>
          <a:p>
            <a:r>
              <a:rPr lang="en-US" smtClean="0">
                <a:latin typeface="Garamond" panose="02020404030301010803" pitchFamily="18" charset="0"/>
              </a:rPr>
              <a:t>Brookings Executive Education                              </a:t>
            </a:r>
            <a:r>
              <a:rPr lang="en-US" smtClean="0"/>
              <a:t>		                </a:t>
            </a:r>
            <a:r>
              <a:rPr lang="en-US" smtClean="0">
                <a:latin typeface="Garamond" panose="02020404030301010803" pitchFamily="18" charset="0"/>
              </a:rPr>
              <a:t>University of South Florida</a:t>
            </a:r>
            <a:endParaRPr lang="en-US" dirty="0">
              <a:latin typeface="Garamond" panose="02020404030301010803" pitchFamily="18" charset="0"/>
            </a:endParaRPr>
          </a:p>
        </p:txBody>
      </p:sp>
      <p:sp>
        <p:nvSpPr>
          <p:cNvPr id="5" name="Slide Number Placeholder 4"/>
          <p:cNvSpPr>
            <a:spLocks noGrp="1"/>
          </p:cNvSpPr>
          <p:nvPr>
            <p:ph type="sldNum" sz="quarter" idx="12"/>
          </p:nvPr>
        </p:nvSpPr>
        <p:spPr/>
        <p:txBody>
          <a:bodyPr/>
          <a:lstStyle/>
          <a:p>
            <a:fld id="{10B0FD11-B1C3-4D4F-AEB3-910042143524}" type="slidenum">
              <a:rPr lang="en-US" smtClean="0"/>
              <a:t>99</a:t>
            </a:fld>
            <a:endParaRPr lang="en-US"/>
          </a:p>
        </p:txBody>
      </p:sp>
    </p:spTree>
    <p:extLst>
      <p:ext uri="{BB962C8B-B14F-4D97-AF65-F5344CB8AC3E}">
        <p14:creationId xmlns:p14="http://schemas.microsoft.com/office/powerpoint/2010/main" val="2900627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4301</TotalTime>
  <Words>6143</Words>
  <Application>Microsoft Office PowerPoint</Application>
  <PresentationFormat>Widescreen</PresentationFormat>
  <Paragraphs>1303</Paragraphs>
  <Slides>126</Slides>
  <Notes>37</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126</vt:i4>
      </vt:variant>
    </vt:vector>
  </HeadingPairs>
  <TitlesOfParts>
    <vt:vector size="145" baseType="lpstr">
      <vt:lpstr>MS PGothic</vt:lpstr>
      <vt:lpstr>SimSun</vt:lpstr>
      <vt:lpstr>Albertus Extra Bold</vt:lpstr>
      <vt:lpstr>Arial</vt:lpstr>
      <vt:lpstr>Arial Narrow</vt:lpstr>
      <vt:lpstr>Calibri</vt:lpstr>
      <vt:lpstr>Calibri Light</vt:lpstr>
      <vt:lpstr>Californian FB</vt:lpstr>
      <vt:lpstr>Century Gothic</vt:lpstr>
      <vt:lpstr>Franklin Gothic Book</vt:lpstr>
      <vt:lpstr>Franklin Gothic Medium</vt:lpstr>
      <vt:lpstr>Garamond</vt:lpstr>
      <vt:lpstr>Monotype Sorts</vt:lpstr>
      <vt:lpstr>Osaka</vt:lpstr>
      <vt:lpstr>Times New Roman</vt:lpstr>
      <vt:lpstr>Verdana</vt:lpstr>
      <vt:lpstr>Wingdings</vt:lpstr>
      <vt:lpstr>Office Theme</vt:lpstr>
      <vt:lpstr>Photo Editor Photo</vt:lpstr>
      <vt:lpstr>Strategic Communication and  Negotiations</vt:lpstr>
      <vt:lpstr>Welcome and Introductions</vt:lpstr>
      <vt:lpstr>Technical Brilliance Is Never Enough!</vt:lpstr>
      <vt:lpstr>Learning Objectives</vt:lpstr>
      <vt:lpstr>Getting Started</vt:lpstr>
      <vt:lpstr>Agenda</vt:lpstr>
      <vt:lpstr>What is Strategic Communication?</vt:lpstr>
      <vt:lpstr>Strategic Communication Supports Organizational Interests</vt:lpstr>
      <vt:lpstr>The APT Model of Strategic Communication</vt:lpstr>
      <vt:lpstr>Ask Yourself</vt:lpstr>
      <vt:lpstr>Pause and Consider Your Audience and Your Goal</vt:lpstr>
      <vt:lpstr>Take Steps to Solicit Feedback</vt:lpstr>
      <vt:lpstr>Know your audiences</vt:lpstr>
      <vt:lpstr>Where your strategic communication happen . . . </vt:lpstr>
      <vt:lpstr>Strategic communications – Challenges</vt:lpstr>
      <vt:lpstr>The Physical Metaphor </vt:lpstr>
      <vt:lpstr>Key Point</vt:lpstr>
      <vt:lpstr>Understanding Your Communication Style</vt:lpstr>
      <vt:lpstr>You Must First Empty Your Cup</vt:lpstr>
      <vt:lpstr>Ask yourself…</vt:lpstr>
      <vt:lpstr>Collaborating across differences</vt:lpstr>
      <vt:lpstr>Collaborating across differences</vt:lpstr>
      <vt:lpstr>PowerPoint Presentation</vt:lpstr>
      <vt:lpstr>PowerPoint Presentation</vt:lpstr>
      <vt:lpstr>PowerPoint Presentation</vt:lpstr>
      <vt:lpstr>Leadership Priorities</vt:lpstr>
      <vt:lpstr>Collaborating across differences</vt:lpstr>
      <vt:lpstr>PowerPoint Presentation</vt:lpstr>
      <vt:lpstr>Understanding Your Communication Style</vt:lpstr>
      <vt:lpstr>Cool Bummer Activity</vt:lpstr>
      <vt:lpstr>Lunch</vt:lpstr>
      <vt:lpstr>Fostering dialogue: The Nuts and Bolts</vt:lpstr>
      <vt:lpstr>Leadership is distributed in all living systems!</vt:lpstr>
      <vt:lpstr>Fostering dialogue</vt:lpstr>
      <vt:lpstr>Fostering dialogue</vt:lpstr>
      <vt:lpstr>Fostering dialogue</vt:lpstr>
      <vt:lpstr>Fostering dialogue</vt:lpstr>
      <vt:lpstr>Fostering dialogue</vt:lpstr>
      <vt:lpstr>Fostering dialogue</vt:lpstr>
      <vt:lpstr>Application Issues</vt:lpstr>
      <vt:lpstr>Self-awareness and vulnerability</vt:lpstr>
      <vt:lpstr>Self-awareness and vulnerability</vt:lpstr>
      <vt:lpstr>Agenda</vt:lpstr>
      <vt:lpstr>Why Negotiate?</vt:lpstr>
      <vt:lpstr>What is a successful negotiation?</vt:lpstr>
      <vt:lpstr>PowerPoint Presentation</vt:lpstr>
      <vt:lpstr>Overcoming impasse</vt:lpstr>
      <vt:lpstr>BATNA Concept</vt:lpstr>
      <vt:lpstr>BATNA Example</vt:lpstr>
      <vt:lpstr>Cross-Culture Negotiations</vt:lpstr>
      <vt:lpstr>If there were 100 people in the world how many would live in…?</vt:lpstr>
      <vt:lpstr>Stages of Culture Shock</vt:lpstr>
      <vt:lpstr>Why Understanding Culture Matters</vt:lpstr>
      <vt:lpstr>Why is negotiations difficult?</vt:lpstr>
      <vt:lpstr>Terms Used in Negotiation</vt:lpstr>
      <vt:lpstr>THE INTEREST ICEBERG </vt:lpstr>
      <vt:lpstr>PowerPoint Presentation</vt:lpstr>
      <vt:lpstr>Why is negotiations difficult? </vt:lpstr>
      <vt:lpstr>Cross-Cultural International Negotiations vs Traditional Negotiations</vt:lpstr>
      <vt:lpstr>Defining Culture</vt:lpstr>
      <vt:lpstr>What is Culture?</vt:lpstr>
      <vt:lpstr>What is Culture?</vt:lpstr>
      <vt:lpstr>The Cultural Iceberg</vt:lpstr>
      <vt:lpstr>Cross-Cultural International Negotiations </vt:lpstr>
      <vt:lpstr>PowerPoint Presentation</vt:lpstr>
      <vt:lpstr>Cross-Cultural International Negotiations vs traditional negotiations  </vt:lpstr>
      <vt:lpstr>PowerPoint Presentation</vt:lpstr>
      <vt:lpstr>Cultural values and identity</vt:lpstr>
      <vt:lpstr>Modern and Traditional Cultures</vt:lpstr>
      <vt:lpstr>High Context and Low Context Cultures</vt:lpstr>
      <vt:lpstr>Framework for Understanding Culture </vt:lpstr>
      <vt:lpstr>Cultural Differences Affecting Negotiations</vt:lpstr>
      <vt:lpstr>The Western View of Negotiations </vt:lpstr>
      <vt:lpstr>The Non-Western View of Negotiations </vt:lpstr>
      <vt:lpstr>PowerPoint Presentation</vt:lpstr>
      <vt:lpstr>Stereotypes vs. Generalizations</vt:lpstr>
      <vt:lpstr>Stereotypes vs. Generalizations</vt:lpstr>
      <vt:lpstr>Cultural identity exercise</vt:lpstr>
      <vt:lpstr>PowerPoint Presentation</vt:lpstr>
      <vt:lpstr>International Conflict Resolution Negotiations </vt:lpstr>
      <vt:lpstr>Understanding current international conflicts </vt:lpstr>
      <vt:lpstr>Negotiating Process</vt:lpstr>
      <vt:lpstr>Negotiation: Three Phases</vt:lpstr>
      <vt:lpstr>PowerPoint Presentation</vt:lpstr>
      <vt:lpstr>Conflict Resolution Procedures (CPC) </vt:lpstr>
      <vt:lpstr>The Five Dimension Model</vt:lpstr>
      <vt:lpstr>Conflict dynamics - escalation</vt:lpstr>
      <vt:lpstr>Conflict Resolution Procedures Exercises </vt:lpstr>
      <vt:lpstr>PowerPoint Presentation</vt:lpstr>
      <vt:lpstr>PowerPoint Presentation</vt:lpstr>
      <vt:lpstr>PowerPoint Presentation</vt:lpstr>
      <vt:lpstr>PowerPoint Presentation</vt:lpstr>
      <vt:lpstr>PowerPoint Presentation</vt:lpstr>
      <vt:lpstr>Review of Learning Outcomes from Day One 1  </vt:lpstr>
      <vt:lpstr>Review of Learning Outcomes from Day One 1  </vt:lpstr>
      <vt:lpstr>Understanding Alternative Dispute Resolution (ADR) and Peacebuilding  </vt:lpstr>
      <vt:lpstr>Understanding Alternative Dispute Resolution (ADR) and Peacebuilding  </vt:lpstr>
      <vt:lpstr>Understanding Alternative Dispute Resolution (ADR) and Peacebuilding  </vt:lpstr>
      <vt:lpstr>Cultural Intelligence  </vt:lpstr>
      <vt:lpstr>Explicit and Implicit Communication</vt:lpstr>
      <vt:lpstr>Communication Epigrams</vt:lpstr>
      <vt:lpstr>PowerPoint Presentation</vt:lpstr>
      <vt:lpstr>France</vt:lpstr>
      <vt:lpstr>Germany</vt:lpstr>
      <vt:lpstr>Italy</vt:lpstr>
      <vt:lpstr>British</vt:lpstr>
      <vt:lpstr>PowerPoint Presentation</vt:lpstr>
      <vt:lpstr>American Stereotypes of Afghans</vt:lpstr>
      <vt:lpstr>PowerPoint Presentation</vt:lpstr>
      <vt:lpstr>Things to Remember</vt:lpstr>
      <vt:lpstr>Cultural differences between Middle East, Central Asia and South Asia and other countries   </vt:lpstr>
      <vt:lpstr>Case Study 1:  Village Stability Operations– Guest Speaker   </vt:lpstr>
      <vt:lpstr>Key Lessons</vt:lpstr>
      <vt:lpstr>Application and Practice of Processes  </vt:lpstr>
      <vt:lpstr>Application and Practice of Processes   Practice Your Negotiation Skills </vt:lpstr>
      <vt:lpstr>Course Overview and Wrap-Up </vt:lpstr>
      <vt:lpstr>Thank You </vt:lpstr>
      <vt:lpstr>Extra slides follow</vt:lpstr>
      <vt:lpstr>PowerPoint Presentation</vt:lpstr>
      <vt:lpstr>PowerPoint Presentation</vt:lpstr>
      <vt:lpstr>The importance of rapport </vt:lpstr>
      <vt:lpstr>Strategic communications is looking below the water line </vt:lpstr>
      <vt:lpstr>Cultural strategic communications </vt:lpstr>
      <vt:lpstr>What lies beneath is “gold” for strategic communications </vt:lpstr>
      <vt:lpstr>What’s beneath your waterline? Group exercise </vt:lpstr>
      <vt:lpstr>Remember . . . at the end of the day all of our organizations are TRIBAL </vt:lpstr>
    </vt:vector>
  </TitlesOfParts>
  <Company>University of South Florida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Fender, Christian</dc:creator>
  <cp:lastModifiedBy>Farhadi, Adib</cp:lastModifiedBy>
  <cp:revision>132</cp:revision>
  <cp:lastPrinted>2016-09-16T15:42:37Z</cp:lastPrinted>
  <dcterms:created xsi:type="dcterms:W3CDTF">2016-08-29T14:19:08Z</dcterms:created>
  <dcterms:modified xsi:type="dcterms:W3CDTF">2016-09-16T21:15:40Z</dcterms:modified>
</cp:coreProperties>
</file>